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Customer Segmentation</a:t>
            </a:r>
            <a:br>
              <a:rPr lang="en-IN" dirty="0"/>
            </a:br>
            <a:br>
              <a:rPr lang="en-IN" dirty="0"/>
            </a:br>
            <a:r>
              <a:rPr lang="en-US" sz="1600" dirty="0"/>
              <a:t>Using Clustering for Business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83AB1-DF9C-8C87-3758-48A13774B5DF}"/>
              </a:ext>
            </a:extLst>
          </p:cNvPr>
          <p:cNvSpPr txBox="1"/>
          <p:nvPr/>
        </p:nvSpPr>
        <p:spPr>
          <a:xfrm>
            <a:off x="10671143" y="5934670"/>
            <a:ext cx="1687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02C8F"/>
                </a:solidFill>
              </a:rPr>
              <a:t>Navya Reddy </a:t>
            </a:r>
          </a:p>
          <a:p>
            <a:r>
              <a:rPr lang="en-IN" b="1" dirty="0">
                <a:solidFill>
                  <a:srgbClr val="202C8F"/>
                </a:solidFill>
              </a:rPr>
              <a:t>August 16, 2025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117" y="3344159"/>
            <a:ext cx="4477732" cy="87904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Objectives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Dataset Overview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Proposed Methodology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Results &amp; Accuracy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Conclusion &amp; Future 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076" y="1448121"/>
            <a:ext cx="4298623" cy="70118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01AB2-2B4E-00B1-7446-D9CA120FD01F}"/>
              </a:ext>
            </a:extLst>
          </p:cNvPr>
          <p:cNvSpPr txBox="1"/>
          <p:nvPr/>
        </p:nvSpPr>
        <p:spPr>
          <a:xfrm>
            <a:off x="1410878" y="2762524"/>
            <a:ext cx="9370243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Customer Segmentation – What Does “Segmentation” Mean?</a:t>
            </a:r>
            <a:br>
              <a:rPr lang="en-US" sz="2000" dirty="0"/>
            </a:br>
            <a:r>
              <a:rPr lang="en-US" sz="2000" dirty="0"/>
              <a:t>Segmentation means </a:t>
            </a:r>
            <a:r>
              <a:rPr lang="en-US" sz="2000" b="1" dirty="0"/>
              <a:t>dividing something into smaller, meaningful parts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customer segmentation, we divide customers into groups based on similar characteristics like age, location, spending habits, or interests.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This helps businesses understand each group better and offer products, services, or deals that match their needs.</a:t>
            </a:r>
            <a:endParaRPr lang="en-IN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136" y="1437424"/>
            <a:ext cx="6023728" cy="63159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338" y="2691679"/>
            <a:ext cx="10529740" cy="272889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Businesses collect huge amounts of customer data, but without proper analysis, this data remains unused.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Different customers have different needs, spending habits, and preferences.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If all customers are treated the same, marketing efforts become less effective, leading to wasted resources and missed opportunities.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We need a way to group similar customers so that businesses can target them more accurately.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695" y="1160753"/>
            <a:ext cx="3666099" cy="994164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2A8F7A-A4CA-AA81-4C08-AEF15ECC620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944305" y="2623337"/>
            <a:ext cx="913457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group customers into meaningful segments based on their characteristics.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use clustering techniques (K-Means) for automatic grouping without prior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help businesses design targeted marketing strategies for each segment.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improve customer satisfaction and increase sales efficiency.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10" y="1150070"/>
            <a:ext cx="7043617" cy="749450"/>
          </a:xfrm>
        </p:spPr>
        <p:txBody>
          <a:bodyPr/>
          <a:lstStyle/>
          <a:p>
            <a:r>
              <a:rPr lang="en-IN" dirty="0"/>
              <a:t>Dataset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FFEBF1-8430-5B4A-FCB2-11827F9B0159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383719898"/>
              </p:ext>
            </p:extLst>
          </p:nvPr>
        </p:nvGraphicFramePr>
        <p:xfrm>
          <a:off x="3893270" y="2594906"/>
          <a:ext cx="7739406" cy="2700662"/>
        </p:xfrm>
        <a:graphic>
          <a:graphicData uri="http://schemas.openxmlformats.org/drawingml/2006/table">
            <a:tbl>
              <a:tblPr/>
              <a:tblGrid>
                <a:gridCol w="2579802">
                  <a:extLst>
                    <a:ext uri="{9D8B030D-6E8A-4147-A177-3AD203B41FA5}">
                      <a16:colId xmlns:a16="http://schemas.microsoft.com/office/drawing/2014/main" val="3964381873"/>
                    </a:ext>
                  </a:extLst>
                </a:gridCol>
                <a:gridCol w="2579802">
                  <a:extLst>
                    <a:ext uri="{9D8B030D-6E8A-4147-A177-3AD203B41FA5}">
                      <a16:colId xmlns:a16="http://schemas.microsoft.com/office/drawing/2014/main" val="2614642591"/>
                    </a:ext>
                  </a:extLst>
                </a:gridCol>
                <a:gridCol w="2579802">
                  <a:extLst>
                    <a:ext uri="{9D8B030D-6E8A-4147-A177-3AD203B41FA5}">
                      <a16:colId xmlns:a16="http://schemas.microsoft.com/office/drawing/2014/main" val="2557675332"/>
                    </a:ext>
                  </a:extLst>
                </a:gridCol>
              </a:tblGrid>
              <a:tr h="337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Column Name</a:t>
                      </a:r>
                      <a:endParaRPr lang="en-IN" sz="1600" dirty="0"/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Description</a:t>
                      </a:r>
                      <a:endParaRPr lang="en-IN" sz="1600" dirty="0"/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Example Value</a:t>
                      </a:r>
                      <a:endParaRPr lang="en-IN" sz="1600"/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830692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CustomerID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Unique ID for each customer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101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465338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Gender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Customer’s gender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Male / Female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946271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Age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Customer’s age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32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61704"/>
                  </a:ext>
                </a:extLst>
              </a:tr>
              <a:tr h="337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Annual Income (k$)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Yearly income in thousand dollars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50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019446"/>
                  </a:ext>
                </a:extLst>
              </a:tr>
              <a:tr h="5915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Spending Score (1–100)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Score assigned based on customer spending habits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78</a:t>
                      </a:r>
                    </a:p>
                  </a:txBody>
                  <a:tcPr marL="60357" marR="60357" marT="30178" marB="301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79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7" y="940092"/>
            <a:ext cx="7796464" cy="605292"/>
          </a:xfrm>
        </p:spPr>
        <p:txBody>
          <a:bodyPr/>
          <a:lstStyle/>
          <a:p>
            <a:r>
              <a:rPr lang="en-IN" dirty="0"/>
              <a:t>Proposed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B3FFA2-41E5-E65E-C772-977055FFCDB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7766" y="1949889"/>
            <a:ext cx="716455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Gather customer data from the given dataset containing attributes like Gender, Age, Annual Income, and Spending Score.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Clean the dataset by handling missing values and ensuring correct data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Analyze patterns, trends, and relationships between variables.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using K-Means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Apply the K-Means algorithm to group customers into meaningful segments.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&amp; 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scatter plots and charts to visualize clusters for better interpretation.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&amp;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Interpret cluster characteristics and provide actionable business strategies.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08" y="1027522"/>
            <a:ext cx="7631709" cy="609151"/>
          </a:xfrm>
        </p:spPr>
        <p:txBody>
          <a:bodyPr/>
          <a:lstStyle/>
          <a:p>
            <a:r>
              <a:rPr lang="en-IN" dirty="0"/>
              <a:t>Results &amp; Accuracy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946796" cy="390880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Let’s understand the calculation using a dataset of 5 customers.</a:t>
            </a:r>
            <a:br>
              <a:rPr lang="en-US" dirty="0"/>
            </a:br>
            <a:r>
              <a:rPr lang="en-US" dirty="0"/>
              <a:t>We segment them into 2 clusters — one for High Spending customers and one for Low Spending customers.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High spending customers are denoted by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Low Spending customers are denoted by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We will be using python libraries pandas, matplotlib and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0FB64-26BC-B9EA-AC82-F82F87DF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75"/>
          <a:stretch>
            <a:fillRect/>
          </a:stretch>
        </p:blipFill>
        <p:spPr>
          <a:xfrm>
            <a:off x="8529817" y="2303463"/>
            <a:ext cx="3096057" cy="1831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8E0A7B-C539-5358-CC02-ECA6E5D6F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59" y="3239804"/>
            <a:ext cx="200053" cy="2953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5AAAA5-F42D-A427-5809-2C4479099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218" y="3720857"/>
            <a:ext cx="314369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A713C-D569-5FB3-6968-353885E1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6373F-1737-92F7-6714-177D7290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154"/>
            <a:ext cx="6693031" cy="3683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542C11-E25A-0835-1A10-A30A276D686A}"/>
              </a:ext>
            </a:extLst>
          </p:cNvPr>
          <p:cNvSpPr txBox="1"/>
          <p:nvPr/>
        </p:nvSpPr>
        <p:spPr>
          <a:xfrm>
            <a:off x="8674730" y="800165"/>
            <a:ext cx="1923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Centroids are the average spending of customers in each cluster, representing its center point.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C7E7F-F431-9CDC-252D-17C0EE08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45" b="6643"/>
          <a:stretch>
            <a:fillRect/>
          </a:stretch>
        </p:blipFill>
        <p:spPr>
          <a:xfrm>
            <a:off x="0" y="3553905"/>
            <a:ext cx="4142358" cy="3101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EDC18-3FBC-0390-CF81-7B532DE22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58" y="3553905"/>
            <a:ext cx="4532371" cy="31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547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{D30E9F0F-477E-4154-A0D2-91D14DBDD94B}tf78438558_win32</Template>
  <TotalTime>83</TotalTime>
  <Words>448</Words>
  <Application>Microsoft Office PowerPoint</Application>
  <PresentationFormat>Widescreen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Wingdings</vt:lpstr>
      <vt:lpstr>Custom</vt:lpstr>
      <vt:lpstr>Customer Segmentation  Using Clustering for Business Insights</vt:lpstr>
      <vt:lpstr>agenda</vt:lpstr>
      <vt:lpstr>INTRODUCTION</vt:lpstr>
      <vt:lpstr>PROBLEM STATEMENT</vt:lpstr>
      <vt:lpstr>OBJECTIVES</vt:lpstr>
      <vt:lpstr>Dataset Overview</vt:lpstr>
      <vt:lpstr>Proposed Methodology</vt:lpstr>
      <vt:lpstr>Results &amp; Accuracy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jatin mishra</dc:creator>
  <cp:lastModifiedBy>jatin mishra</cp:lastModifiedBy>
  <cp:revision>1</cp:revision>
  <dcterms:created xsi:type="dcterms:W3CDTF">2025-08-15T13:27:05Z</dcterms:created>
  <dcterms:modified xsi:type="dcterms:W3CDTF">2025-08-15T14:50:33Z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