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4" r:id="rId7"/>
    <p:sldId id="285" r:id="rId8"/>
    <p:sldId id="286" r:id="rId9"/>
    <p:sldId id="265" r:id="rId10"/>
    <p:sldId id="272" r:id="rId11"/>
    <p:sldId id="287" r:id="rId12"/>
    <p:sldId id="269" r:id="rId13"/>
    <p:sldId id="270" r:id="rId14"/>
    <p:sldId id="271" r:id="rId15"/>
    <p:sldId id="266" r:id="rId16"/>
    <p:sldId id="267" r:id="rId17"/>
    <p:sldId id="268" r:id="rId18"/>
    <p:sldId id="261" r:id="rId19"/>
    <p:sldId id="273" r:id="rId20"/>
    <p:sldId id="274" r:id="rId21"/>
    <p:sldId id="263" r:id="rId22"/>
    <p:sldId id="275" r:id="rId23"/>
    <p:sldId id="276" r:id="rId24"/>
    <p:sldId id="277" r:id="rId25"/>
    <p:sldId id="278" r:id="rId26"/>
    <p:sldId id="279" r:id="rId27"/>
    <p:sldId id="280" r:id="rId28"/>
    <p:sldId id="284" r:id="rId29"/>
    <p:sldId id="281"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4776490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63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358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11/26/2019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6685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54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997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958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48A87A34-81AB-432B-8DAE-1953F412C126}" type="datetimeFigureOut">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375621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9985698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11/26/2019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032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11/26/2019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86863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Analysis of </a:t>
            </a:r>
            <a:br>
              <a:rPr lang="en-IN" dirty="0" smtClean="0"/>
            </a:br>
            <a:r>
              <a:rPr lang="en-IN" dirty="0" smtClean="0"/>
              <a:t>HEART UCI DATASET</a:t>
            </a:r>
            <a:endParaRPr lang="en-IN" dirty="0"/>
          </a:p>
        </p:txBody>
      </p:sp>
      <p:sp>
        <p:nvSpPr>
          <p:cNvPr id="3" name="Subtitle 2"/>
          <p:cNvSpPr>
            <a:spLocks noGrp="1"/>
          </p:cNvSpPr>
          <p:nvPr>
            <p:ph type="subTitle" idx="1"/>
          </p:nvPr>
        </p:nvSpPr>
        <p:spPr>
          <a:xfrm>
            <a:off x="7624293" y="4636395"/>
            <a:ext cx="4090137" cy="1269469"/>
          </a:xfrm>
        </p:spPr>
        <p:txBody>
          <a:bodyPr>
            <a:noAutofit/>
          </a:bodyPr>
          <a:lstStyle/>
          <a:p>
            <a:r>
              <a:rPr lang="en-IN" sz="1400" dirty="0" smtClean="0"/>
              <a:t>BY GROUP 3:</a:t>
            </a:r>
          </a:p>
          <a:p>
            <a:r>
              <a:rPr lang="en-IN" sz="1400" dirty="0" smtClean="0"/>
              <a:t>Navya P Hegde PES2201800017</a:t>
            </a:r>
          </a:p>
          <a:p>
            <a:r>
              <a:rPr lang="en-IN" sz="1400" dirty="0" smtClean="0"/>
              <a:t>Disha Venkatesh PES2201800109</a:t>
            </a:r>
          </a:p>
          <a:p>
            <a:r>
              <a:rPr lang="en-IN" sz="1400" dirty="0" smtClean="0"/>
              <a:t>Ks Koulini PES2201800399</a:t>
            </a:r>
            <a:endParaRPr lang="en-IN" sz="1400" dirty="0"/>
          </a:p>
        </p:txBody>
      </p:sp>
    </p:spTree>
    <p:extLst>
      <p:ext uri="{BB962C8B-B14F-4D97-AF65-F5344CB8AC3E}">
        <p14:creationId xmlns:p14="http://schemas.microsoft.com/office/powerpoint/2010/main" val="142089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6367" y="1081825"/>
            <a:ext cx="5467370" cy="3670479"/>
          </a:xfrm>
          <a:prstGeom prst="rect">
            <a:avLst/>
          </a:prstGeom>
        </p:spPr>
      </p:pic>
      <p:sp>
        <p:nvSpPr>
          <p:cNvPr id="8" name="TextBox 7"/>
          <p:cNvSpPr txBox="1"/>
          <p:nvPr/>
        </p:nvSpPr>
        <p:spPr>
          <a:xfrm rot="10800000" flipV="1">
            <a:off x="412125" y="5530833"/>
            <a:ext cx="5344732" cy="646331"/>
          </a:xfrm>
          <a:prstGeom prst="rect">
            <a:avLst/>
          </a:prstGeom>
          <a:noFill/>
        </p:spPr>
        <p:txBody>
          <a:bodyPr wrap="square" rtlCol="0">
            <a:spAutoFit/>
          </a:bodyPr>
          <a:lstStyle/>
          <a:p>
            <a:r>
              <a:rPr lang="en-IN" dirty="0" smtClean="0"/>
              <a:t>The countplot gives an idea of how many of the patients were diagnosed with a heart disease</a:t>
            </a:r>
            <a:endParaRPr lang="en-IN" dirty="0"/>
          </a:p>
        </p:txBody>
      </p:sp>
      <p:pic>
        <p:nvPicPr>
          <p:cNvPr id="10" name="Picture 9"/>
          <p:cNvPicPr>
            <a:picLocks noChangeAspect="1"/>
          </p:cNvPicPr>
          <p:nvPr/>
        </p:nvPicPr>
        <p:blipFill>
          <a:blip r:embed="rId3"/>
          <a:stretch>
            <a:fillRect/>
          </a:stretch>
        </p:blipFill>
        <p:spPr>
          <a:xfrm>
            <a:off x="5997159" y="1081825"/>
            <a:ext cx="5952622" cy="3825025"/>
          </a:xfrm>
          <a:prstGeom prst="rect">
            <a:avLst/>
          </a:prstGeom>
        </p:spPr>
      </p:pic>
      <p:sp>
        <p:nvSpPr>
          <p:cNvPr id="11" name="TextBox 10"/>
          <p:cNvSpPr txBox="1"/>
          <p:nvPr/>
        </p:nvSpPr>
        <p:spPr>
          <a:xfrm>
            <a:off x="6046557" y="5653825"/>
            <a:ext cx="5930795" cy="646331"/>
          </a:xfrm>
          <a:prstGeom prst="rect">
            <a:avLst/>
          </a:prstGeom>
          <a:noFill/>
        </p:spPr>
        <p:txBody>
          <a:bodyPr wrap="square" rtlCol="0">
            <a:spAutoFit/>
          </a:bodyPr>
          <a:lstStyle/>
          <a:p>
            <a:r>
              <a:rPr lang="en-IN" dirty="0" smtClean="0"/>
              <a:t>The countplot show how many of the patients where men (1) and how many were women (0)</a:t>
            </a:r>
            <a:endParaRPr lang="en-IN" dirty="0"/>
          </a:p>
        </p:txBody>
      </p:sp>
      <p:sp>
        <p:nvSpPr>
          <p:cNvPr id="9" name="Title 1"/>
          <p:cNvSpPr>
            <a:spLocks noGrp="1"/>
          </p:cNvSpPr>
          <p:nvPr>
            <p:ph type="title"/>
          </p:nvPr>
        </p:nvSpPr>
        <p:spPr>
          <a:xfrm>
            <a:off x="0" y="0"/>
            <a:ext cx="12191999" cy="1560716"/>
          </a:xfrm>
        </p:spPr>
        <p:txBody>
          <a:bodyPr/>
          <a:lstStyle/>
          <a:p>
            <a:pPr algn="ctr"/>
            <a:r>
              <a:rPr lang="en-IN" dirty="0" smtClean="0"/>
              <a:t>Initial visualization</a:t>
            </a:r>
            <a:br>
              <a:rPr lang="en-IN" dirty="0" smtClean="0"/>
            </a:br>
            <a:endParaRPr lang="en-IN" dirty="0"/>
          </a:p>
        </p:txBody>
      </p:sp>
    </p:spTree>
    <p:extLst>
      <p:ext uri="{BB962C8B-B14F-4D97-AF65-F5344CB8AC3E}">
        <p14:creationId xmlns:p14="http://schemas.microsoft.com/office/powerpoint/2010/main" val="390734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920/1*j2YqqSb0g7UjypXJvm39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10" y="1034357"/>
            <a:ext cx="11861855" cy="57270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5910" y="236922"/>
            <a:ext cx="11861855" cy="797436"/>
          </a:xfrm>
          <a:prstGeom prst="rect">
            <a:avLst/>
          </a:prstGeom>
        </p:spPr>
      </p:pic>
    </p:spTree>
    <p:extLst>
      <p:ext uri="{BB962C8B-B14F-4D97-AF65-F5344CB8AC3E}">
        <p14:creationId xmlns:p14="http://schemas.microsoft.com/office/powerpoint/2010/main" val="27882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04272" cy="1275008"/>
          </a:xfrm>
        </p:spPr>
        <p:txBody>
          <a:bodyPr>
            <a:normAutofit fontScale="90000"/>
          </a:bodyPr>
          <a:lstStyle/>
          <a:p>
            <a:pPr algn="ctr"/>
            <a:r>
              <a:rPr lang="en-IN" dirty="0" smtClean="0"/>
              <a:t>Searching for outliers</a:t>
            </a:r>
            <a:br>
              <a:rPr lang="en-IN" dirty="0" smtClean="0"/>
            </a:br>
            <a:r>
              <a:rPr lang="en-IN" sz="2200" dirty="0" smtClean="0"/>
              <a:t>can </a:t>
            </a:r>
            <a:r>
              <a:rPr lang="en-IN" sz="2200" dirty="0"/>
              <a:t>easily be detected by plotting a box pot</a:t>
            </a:r>
            <a:br>
              <a:rPr lang="en-IN" sz="2200" dirty="0"/>
            </a:br>
            <a:endParaRPr lang="en-IN" dirty="0"/>
          </a:p>
        </p:txBody>
      </p:sp>
      <p:pic>
        <p:nvPicPr>
          <p:cNvPr id="4" name="Picture 3"/>
          <p:cNvPicPr>
            <a:picLocks noChangeAspect="1"/>
          </p:cNvPicPr>
          <p:nvPr/>
        </p:nvPicPr>
        <p:blipFill>
          <a:blip r:embed="rId2"/>
          <a:stretch>
            <a:fillRect/>
          </a:stretch>
        </p:blipFill>
        <p:spPr>
          <a:xfrm>
            <a:off x="0" y="3078051"/>
            <a:ext cx="5563038" cy="3615475"/>
          </a:xfrm>
          <a:prstGeom prst="rect">
            <a:avLst/>
          </a:prstGeom>
        </p:spPr>
      </p:pic>
      <p:pic>
        <p:nvPicPr>
          <p:cNvPr id="5" name="Picture 4"/>
          <p:cNvPicPr>
            <a:picLocks noChangeAspect="1"/>
          </p:cNvPicPr>
          <p:nvPr/>
        </p:nvPicPr>
        <p:blipFill>
          <a:blip r:embed="rId3"/>
          <a:stretch>
            <a:fillRect/>
          </a:stretch>
        </p:blipFill>
        <p:spPr>
          <a:xfrm>
            <a:off x="5623775" y="1045269"/>
            <a:ext cx="5983510" cy="4144918"/>
          </a:xfrm>
          <a:prstGeom prst="rect">
            <a:avLst/>
          </a:prstGeom>
        </p:spPr>
      </p:pic>
    </p:spTree>
    <p:extLst>
      <p:ext uri="{BB962C8B-B14F-4D97-AF65-F5344CB8AC3E}">
        <p14:creationId xmlns:p14="http://schemas.microsoft.com/office/powerpoint/2010/main" val="351312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5305" y="373488"/>
            <a:ext cx="7505365" cy="5604381"/>
          </a:xfrm>
          <a:prstGeom prst="rect">
            <a:avLst/>
          </a:prstGeom>
        </p:spPr>
      </p:pic>
    </p:spTree>
    <p:extLst>
      <p:ext uri="{BB962C8B-B14F-4D97-AF65-F5344CB8AC3E}">
        <p14:creationId xmlns:p14="http://schemas.microsoft.com/office/powerpoint/2010/main" val="3210685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0"/>
            <a:ext cx="11201995" cy="2129061"/>
          </a:xfrm>
        </p:spPr>
        <p:txBody>
          <a:bodyPr>
            <a:normAutofit/>
          </a:bodyPr>
          <a:lstStyle/>
          <a:p>
            <a:pPr algn="ctr"/>
            <a:r>
              <a:rPr lang="en-IN" dirty="0" smtClean="0"/>
              <a:t>Removing outliers</a:t>
            </a:r>
            <a:br>
              <a:rPr lang="en-IN" dirty="0" smtClean="0"/>
            </a:br>
            <a:endParaRPr lang="en-IN" sz="1800" dirty="0"/>
          </a:p>
        </p:txBody>
      </p:sp>
      <p:sp>
        <p:nvSpPr>
          <p:cNvPr id="3" name="Content Placeholder 2"/>
          <p:cNvSpPr>
            <a:spLocks noGrp="1"/>
          </p:cNvSpPr>
          <p:nvPr>
            <p:ph idx="1"/>
          </p:nvPr>
        </p:nvSpPr>
        <p:spPr>
          <a:xfrm>
            <a:off x="167425" y="4224270"/>
            <a:ext cx="11910334" cy="2387844"/>
          </a:xfrm>
        </p:spPr>
        <p:txBody>
          <a:bodyPr>
            <a:normAutofit fontScale="92500" lnSpcReduction="20000"/>
          </a:bodyPr>
          <a:lstStyle/>
          <a:p>
            <a:pPr marL="0" indent="0">
              <a:buNone/>
            </a:pPr>
            <a:r>
              <a:rPr lang="en-IN" b="1" dirty="0"/>
              <a:t>Z-score method</a:t>
            </a:r>
            <a:br>
              <a:rPr lang="en-IN" b="1" dirty="0"/>
            </a:br>
            <a:r>
              <a:rPr lang="en-IN" dirty="0"/>
              <a:t>The </a:t>
            </a:r>
            <a:r>
              <a:rPr lang="en-IN" b="1" dirty="0"/>
              <a:t>Z-score</a:t>
            </a:r>
            <a:r>
              <a:rPr lang="en-IN" dirty="0"/>
              <a:t>, or standard score, is a way of describing a data point in terms of its relationship to the mean and standard deviation of a group of points. Taking a Z-score is simply mapping the data onto a distribution whose mean is defined as 0 and whose standard deviation is defined as </a:t>
            </a:r>
            <a:r>
              <a:rPr lang="en-IN" dirty="0" smtClean="0"/>
              <a:t>1. The </a:t>
            </a:r>
            <a:r>
              <a:rPr lang="en-IN" dirty="0"/>
              <a:t>goal of taking Z-scores is to remove the effects of the location and scale of the data, allowing different datasets to be compared directly. The intuition behind the Z-score method of outlier detection is that, once we’ve centred and rescaled the data, anything that is too far from zero (the threshold is usually a Z-score of 3 or -3) should be considered an outlier.</a:t>
            </a:r>
            <a:br>
              <a:rPr lang="en-IN" dirty="0"/>
            </a:br>
            <a:endParaRPr lang="en-IN" dirty="0"/>
          </a:p>
        </p:txBody>
      </p:sp>
      <p:pic>
        <p:nvPicPr>
          <p:cNvPr id="4" name="Picture 3"/>
          <p:cNvPicPr>
            <a:picLocks noChangeAspect="1"/>
          </p:cNvPicPr>
          <p:nvPr/>
        </p:nvPicPr>
        <p:blipFill>
          <a:blip r:embed="rId2"/>
          <a:stretch>
            <a:fillRect/>
          </a:stretch>
        </p:blipFill>
        <p:spPr>
          <a:xfrm>
            <a:off x="2086822" y="897941"/>
            <a:ext cx="8032901" cy="3055873"/>
          </a:xfrm>
          <a:prstGeom prst="rect">
            <a:avLst/>
          </a:prstGeom>
        </p:spPr>
      </p:pic>
    </p:spTree>
    <p:extLst>
      <p:ext uri="{BB962C8B-B14F-4D97-AF65-F5344CB8AC3E}">
        <p14:creationId xmlns:p14="http://schemas.microsoft.com/office/powerpoint/2010/main" val="36476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Correlating our data </a:t>
            </a:r>
            <a:endParaRPr lang="en-IN" dirty="0"/>
          </a:p>
        </p:txBody>
      </p:sp>
      <p:sp>
        <p:nvSpPr>
          <p:cNvPr id="3" name="Content Placeholder 2"/>
          <p:cNvSpPr>
            <a:spLocks noGrp="1"/>
          </p:cNvSpPr>
          <p:nvPr>
            <p:ph idx="1"/>
          </p:nvPr>
        </p:nvSpPr>
        <p:spPr/>
        <p:txBody>
          <a:bodyPr/>
          <a:lstStyle/>
          <a:p>
            <a:r>
              <a:rPr lang="en-IN" b="1" dirty="0"/>
              <a:t>Correlation</a:t>
            </a:r>
            <a:r>
              <a:rPr lang="en-IN" dirty="0"/>
              <a:t> is a statistical measure that indicates the extent to which two or more variables fluctuate together. A positive </a:t>
            </a:r>
            <a:r>
              <a:rPr lang="en-IN" b="1" dirty="0"/>
              <a:t>correlation</a:t>
            </a:r>
            <a:r>
              <a:rPr lang="en-IN" dirty="0"/>
              <a:t> indicates the extent to which those variables increase or decrease in parallel; a negative </a:t>
            </a:r>
            <a:r>
              <a:rPr lang="en-IN" b="1" dirty="0"/>
              <a:t>correlation</a:t>
            </a:r>
            <a:r>
              <a:rPr lang="en-IN" dirty="0"/>
              <a:t> indicates the extent to which one variable increases as the other decreases</a:t>
            </a:r>
            <a:r>
              <a:rPr lang="en-IN" dirty="0" smtClean="0"/>
              <a:t>. The correlation coefficient </a:t>
            </a:r>
            <a:r>
              <a:rPr lang="en-IN" dirty="0"/>
              <a:t>is independent of change of origin and scale. As such </a:t>
            </a:r>
            <a:r>
              <a:rPr lang="en-IN" dirty="0" smtClean="0"/>
              <a:t>standardization or normalization </a:t>
            </a:r>
            <a:r>
              <a:rPr lang="en-IN" dirty="0"/>
              <a:t>will not alter the value of correlation.</a:t>
            </a:r>
          </a:p>
        </p:txBody>
      </p:sp>
    </p:spTree>
    <p:extLst>
      <p:ext uri="{BB962C8B-B14F-4D97-AF65-F5344CB8AC3E}">
        <p14:creationId xmlns:p14="http://schemas.microsoft.com/office/powerpoint/2010/main" val="2003531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5898524"/>
            <a:ext cx="12192000" cy="923330"/>
          </a:xfrm>
          <a:prstGeom prst="rect">
            <a:avLst/>
          </a:prstGeom>
          <a:noFill/>
        </p:spPr>
        <p:txBody>
          <a:bodyPr wrap="square" rtlCol="0">
            <a:spAutoFit/>
          </a:bodyPr>
          <a:lstStyle/>
          <a:p>
            <a:pPr algn="ctr"/>
            <a:r>
              <a:rPr lang="en-IN" dirty="0" smtClean="0"/>
              <a:t>From the correlation matrix it is easy to spot which variables are strongly and weakly correlated. If two or more variables were very strongly correlated we may choose to drop one of those variables to decrease the dimensionality of our table. Since target is the variable we are trying to predict we may observe which variables are closely tied with the same</a:t>
            </a:r>
            <a:endParaRPr lang="en-IN" dirty="0"/>
          </a:p>
        </p:txBody>
      </p:sp>
      <p:pic>
        <p:nvPicPr>
          <p:cNvPr id="2" name="Picture 1"/>
          <p:cNvPicPr>
            <a:picLocks noChangeAspect="1"/>
          </p:cNvPicPr>
          <p:nvPr/>
        </p:nvPicPr>
        <p:blipFill>
          <a:blip r:embed="rId2"/>
          <a:stretch>
            <a:fillRect/>
          </a:stretch>
        </p:blipFill>
        <p:spPr>
          <a:xfrm>
            <a:off x="811369" y="0"/>
            <a:ext cx="10908406" cy="5969655"/>
          </a:xfrm>
          <a:prstGeom prst="rect">
            <a:avLst/>
          </a:prstGeom>
        </p:spPr>
      </p:pic>
    </p:spTree>
    <p:extLst>
      <p:ext uri="{BB962C8B-B14F-4D97-AF65-F5344CB8AC3E}">
        <p14:creationId xmlns:p14="http://schemas.microsoft.com/office/powerpoint/2010/main" val="1768574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3512" y="2399764"/>
            <a:ext cx="5715595" cy="1141926"/>
          </a:xfrm>
        </p:spPr>
        <p:txBody>
          <a:bodyPr>
            <a:noAutofit/>
          </a:bodyPr>
          <a:lstStyle/>
          <a:p>
            <a:pPr marL="0" indent="0">
              <a:buNone/>
            </a:pPr>
            <a:r>
              <a:rPr lang="en-IN" sz="3200" dirty="0" smtClean="0"/>
              <a:t>Some of the strongest negatively correlated variables</a:t>
            </a:r>
            <a:endParaRPr lang="en-IN" sz="3200" dirty="0"/>
          </a:p>
        </p:txBody>
      </p:sp>
      <p:pic>
        <p:nvPicPr>
          <p:cNvPr id="2" name="Picture 1"/>
          <p:cNvPicPr>
            <a:picLocks noChangeAspect="1"/>
          </p:cNvPicPr>
          <p:nvPr/>
        </p:nvPicPr>
        <p:blipFill>
          <a:blip r:embed="rId2"/>
          <a:stretch>
            <a:fillRect/>
          </a:stretch>
        </p:blipFill>
        <p:spPr>
          <a:xfrm>
            <a:off x="653266" y="868520"/>
            <a:ext cx="4614192" cy="4883750"/>
          </a:xfrm>
          <a:prstGeom prst="rect">
            <a:avLst/>
          </a:prstGeom>
        </p:spPr>
      </p:pic>
    </p:spTree>
    <p:extLst>
      <p:ext uri="{BB962C8B-B14F-4D97-AF65-F5344CB8AC3E}">
        <p14:creationId xmlns:p14="http://schemas.microsoft.com/office/powerpoint/2010/main" val="3340472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042" y="581224"/>
            <a:ext cx="5329229" cy="1560716"/>
          </a:xfrm>
        </p:spPr>
        <p:txBody>
          <a:bodyPr/>
          <a:lstStyle/>
          <a:p>
            <a:pPr algn="ctr"/>
            <a:r>
              <a:rPr lang="en-IN" dirty="0" smtClean="0"/>
              <a:t>Visualizing our data</a:t>
            </a:r>
            <a:endParaRPr lang="en-IN" dirty="0"/>
          </a:p>
        </p:txBody>
      </p:sp>
      <p:sp>
        <p:nvSpPr>
          <p:cNvPr id="6" name="Content Placeholder 5"/>
          <p:cNvSpPr>
            <a:spLocks noGrp="1"/>
          </p:cNvSpPr>
          <p:nvPr>
            <p:ph sz="half" idx="2"/>
          </p:nvPr>
        </p:nvSpPr>
        <p:spPr/>
        <p:txBody>
          <a:bodyPr/>
          <a:lstStyle/>
          <a:p>
            <a:pPr marL="0" indent="0">
              <a:buNone/>
            </a:pPr>
            <a:r>
              <a:rPr lang="en-IN" dirty="0" smtClean="0"/>
              <a:t>We use seaborns joint plot to observer the relation between variables. ‘oldpeak’ and ‘Thalach’ were found to have a correlation factor of -0.4004</a:t>
            </a:r>
            <a:endParaRPr lang="en-IN" dirty="0"/>
          </a:p>
        </p:txBody>
      </p:sp>
      <p:pic>
        <p:nvPicPr>
          <p:cNvPr id="3" name="Picture 2"/>
          <p:cNvPicPr>
            <a:picLocks noChangeAspect="1"/>
          </p:cNvPicPr>
          <p:nvPr/>
        </p:nvPicPr>
        <p:blipFill>
          <a:blip r:embed="rId2"/>
          <a:stretch>
            <a:fillRect/>
          </a:stretch>
        </p:blipFill>
        <p:spPr>
          <a:xfrm>
            <a:off x="344173" y="105646"/>
            <a:ext cx="6468750" cy="6629464"/>
          </a:xfrm>
          <a:prstGeom prst="rect">
            <a:avLst/>
          </a:prstGeom>
        </p:spPr>
      </p:pic>
    </p:spTree>
    <p:extLst>
      <p:ext uri="{BB962C8B-B14F-4D97-AF65-F5344CB8AC3E}">
        <p14:creationId xmlns:p14="http://schemas.microsoft.com/office/powerpoint/2010/main" val="2993694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8530" y="2356834"/>
            <a:ext cx="4955741" cy="3733070"/>
          </a:xfrm>
        </p:spPr>
        <p:txBody>
          <a:bodyPr/>
          <a:lstStyle/>
          <a:p>
            <a:pPr marL="0" indent="0">
              <a:buNone/>
            </a:pPr>
            <a:r>
              <a:rPr lang="en-IN" dirty="0" smtClean="0"/>
              <a:t>.‘age’ </a:t>
            </a:r>
            <a:r>
              <a:rPr lang="en-IN" dirty="0"/>
              <a:t>and ‘Thalach’ were found to have a correlation factor of -0.4288</a:t>
            </a:r>
          </a:p>
          <a:p>
            <a:pPr marL="0" indent="0">
              <a:buNone/>
            </a:pPr>
            <a:endParaRPr lang="en-IN" dirty="0"/>
          </a:p>
        </p:txBody>
      </p:sp>
      <p:pic>
        <p:nvPicPr>
          <p:cNvPr id="4" name="Picture 3"/>
          <p:cNvPicPr>
            <a:picLocks noChangeAspect="1"/>
          </p:cNvPicPr>
          <p:nvPr/>
        </p:nvPicPr>
        <p:blipFill>
          <a:blip r:embed="rId2"/>
          <a:stretch>
            <a:fillRect/>
          </a:stretch>
        </p:blipFill>
        <p:spPr>
          <a:xfrm>
            <a:off x="194926" y="329685"/>
            <a:ext cx="6196407" cy="6006721"/>
          </a:xfrm>
          <a:prstGeom prst="rect">
            <a:avLst/>
          </a:prstGeom>
        </p:spPr>
      </p:pic>
    </p:spTree>
    <p:extLst>
      <p:ext uri="{BB962C8B-B14F-4D97-AF65-F5344CB8AC3E}">
        <p14:creationId xmlns:p14="http://schemas.microsoft.com/office/powerpoint/2010/main" val="208028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our dataset</a:t>
            </a:r>
            <a:endParaRPr lang="en-IN" dirty="0"/>
          </a:p>
        </p:txBody>
      </p:sp>
      <p:sp>
        <p:nvSpPr>
          <p:cNvPr id="3" name="Content Placeholder 2"/>
          <p:cNvSpPr>
            <a:spLocks noGrp="1"/>
          </p:cNvSpPr>
          <p:nvPr>
            <p:ph idx="1"/>
          </p:nvPr>
        </p:nvSpPr>
        <p:spPr/>
        <p:txBody>
          <a:bodyPr/>
          <a:lstStyle/>
          <a:p>
            <a:pPr marL="0" indent="0">
              <a:buNone/>
            </a:pPr>
            <a:r>
              <a:rPr lang="en-IN" cap="none" dirty="0"/>
              <a:t>O</a:t>
            </a:r>
            <a:r>
              <a:rPr lang="en-IN" cap="none" dirty="0" smtClean="0"/>
              <a:t>ur dataset, which can be found on </a:t>
            </a:r>
            <a:r>
              <a:rPr lang="en-IN" i="1" cap="none" dirty="0" smtClean="0"/>
              <a:t>kaggle.com</a:t>
            </a:r>
            <a:r>
              <a:rPr lang="en-IN" cap="none" dirty="0" smtClean="0"/>
              <a:t> and its source traced back to the </a:t>
            </a:r>
            <a:r>
              <a:rPr lang="en-IN" i="1" cap="none" dirty="0" smtClean="0"/>
              <a:t>UCI machine learning repository</a:t>
            </a:r>
            <a:r>
              <a:rPr lang="en-IN" cap="none" dirty="0" smtClean="0"/>
              <a:t> is named </a:t>
            </a:r>
            <a:r>
              <a:rPr lang="en-IN" dirty="0"/>
              <a:t>Heart Disease </a:t>
            </a:r>
            <a:r>
              <a:rPr lang="en-IN" dirty="0" smtClean="0"/>
              <a:t>UCI </a:t>
            </a:r>
            <a:r>
              <a:rPr lang="en-IN" cap="none" dirty="0" smtClean="0"/>
              <a:t> and is one which tabulates the various health factors of patients and finally states weather or not they were diagnosed with a heart disease. The goal of our analysis is to be able to determine which factor among these is most closely correlated to the chances of having a heart disease.</a:t>
            </a:r>
            <a:endParaRPr lang="en-IN" cap="none" dirty="0"/>
          </a:p>
        </p:txBody>
      </p:sp>
    </p:spTree>
    <p:extLst>
      <p:ext uri="{BB962C8B-B14F-4D97-AF65-F5344CB8AC3E}">
        <p14:creationId xmlns:p14="http://schemas.microsoft.com/office/powerpoint/2010/main" val="1101930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1864" y="2408350"/>
            <a:ext cx="4672407" cy="2065008"/>
          </a:xfrm>
        </p:spPr>
        <p:txBody>
          <a:bodyPr>
            <a:normAutofit fontScale="90000"/>
          </a:bodyPr>
          <a:lstStyle/>
          <a:p>
            <a:pPr algn="ctr"/>
            <a:r>
              <a:rPr lang="en-IN" dirty="0" smtClean="0"/>
              <a:t>Comparing how correlates some numerical columns are</a:t>
            </a:r>
            <a:endParaRPr lang="en-IN" dirty="0"/>
          </a:p>
        </p:txBody>
      </p:sp>
      <p:pic>
        <p:nvPicPr>
          <p:cNvPr id="4" name="Picture 3"/>
          <p:cNvPicPr>
            <a:picLocks noChangeAspect="1"/>
          </p:cNvPicPr>
          <p:nvPr/>
        </p:nvPicPr>
        <p:blipFill>
          <a:blip r:embed="rId2"/>
          <a:stretch>
            <a:fillRect/>
          </a:stretch>
        </p:blipFill>
        <p:spPr>
          <a:xfrm>
            <a:off x="463640" y="153674"/>
            <a:ext cx="6413678" cy="6510306"/>
          </a:xfrm>
          <a:prstGeom prst="rect">
            <a:avLst/>
          </a:prstGeom>
        </p:spPr>
      </p:pic>
    </p:spTree>
    <p:extLst>
      <p:ext uri="{BB962C8B-B14F-4D97-AF65-F5344CB8AC3E}">
        <p14:creationId xmlns:p14="http://schemas.microsoft.com/office/powerpoint/2010/main" val="3473049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Standardizing and normalizing our dataset</a:t>
            </a:r>
            <a:endParaRPr lang="en-IN" dirty="0"/>
          </a:p>
        </p:txBody>
      </p:sp>
      <p:sp>
        <p:nvSpPr>
          <p:cNvPr id="3" name="Content Placeholder 2"/>
          <p:cNvSpPr>
            <a:spLocks noGrp="1"/>
          </p:cNvSpPr>
          <p:nvPr>
            <p:ph idx="1"/>
          </p:nvPr>
        </p:nvSpPr>
        <p:spPr>
          <a:xfrm>
            <a:off x="1313645" y="2425521"/>
            <a:ext cx="10390626" cy="4232856"/>
          </a:xfrm>
        </p:spPr>
        <p:txBody>
          <a:bodyPr>
            <a:normAutofit fontScale="92500" lnSpcReduction="10000"/>
          </a:bodyPr>
          <a:lstStyle/>
          <a:p>
            <a:pPr marL="0" indent="0">
              <a:buNone/>
            </a:pPr>
            <a:r>
              <a:rPr lang="en-IN" b="1" dirty="0"/>
              <a:t>“Normalizing”</a:t>
            </a:r>
            <a:r>
              <a:rPr lang="en-IN" dirty="0"/>
              <a:t> a vector most often means dividing by a norm of the vector. It also often refers to rescaling by the minimum and range of the vector, to make all the elements lie between 0 and 1 thus bringing all the values of numeric columns in the dataset to a common scale.</a:t>
            </a:r>
            <a:br>
              <a:rPr lang="en-IN" dirty="0"/>
            </a:br>
            <a:r>
              <a:rPr lang="en-IN" dirty="0"/>
              <a:t/>
            </a:r>
            <a:br>
              <a:rPr lang="en-IN" dirty="0"/>
            </a:br>
            <a:r>
              <a:rPr lang="en-IN" b="1" dirty="0"/>
              <a:t>“Standardizing”</a:t>
            </a:r>
            <a:r>
              <a:rPr lang="en-IN" dirty="0"/>
              <a:t> a vector most often means subtracting a measure of location and dividing by a measure of scale. For example, if the vector contains random values with a Gaussian distribution, you might subtract the mean and divide by the standard deviation, thereby obtaining a “standard normal” random variable with mean 0 and standard deviation 1</a:t>
            </a:r>
            <a:r>
              <a:rPr lang="en-IN" dirty="0" smtClean="0"/>
              <a:t>. </a:t>
            </a:r>
            <a:r>
              <a:rPr lang="en-IN" dirty="0"/>
              <a:t> </a:t>
            </a:r>
            <a:endParaRPr lang="en-IN" dirty="0" smtClean="0"/>
          </a:p>
          <a:p>
            <a:pPr marL="0" indent="0">
              <a:buNone/>
            </a:pPr>
            <a:endParaRPr lang="en-IN" b="1" dirty="0"/>
          </a:p>
          <a:p>
            <a:pPr marL="0" indent="0">
              <a:buNone/>
            </a:pPr>
            <a:r>
              <a:rPr lang="en-IN" b="1" dirty="0" smtClean="0"/>
              <a:t>Variables </a:t>
            </a:r>
            <a:r>
              <a:rPr lang="en-IN" b="1" dirty="0"/>
              <a:t>that are measured at different scales do not contribute equally to the analysis and might end up creating a </a:t>
            </a:r>
            <a:r>
              <a:rPr lang="en-IN" b="1" dirty="0" smtClean="0"/>
              <a:t>bias. To bring all the measured values to the same scale we must standardize. </a:t>
            </a:r>
            <a:r>
              <a:rPr lang="en-IN" b="1" dirty="0"/>
              <a:t>Similarly, the goal of normalization is to change the values of numeric columns in the dataset to a common scale, without distorting differences in the ranges of values.</a:t>
            </a:r>
          </a:p>
        </p:txBody>
      </p:sp>
    </p:spTree>
    <p:extLst>
      <p:ext uri="{BB962C8B-B14F-4D97-AF65-F5344CB8AC3E}">
        <p14:creationId xmlns:p14="http://schemas.microsoft.com/office/powerpoint/2010/main" val="2281712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3784" y="252278"/>
            <a:ext cx="8734425" cy="3133725"/>
          </a:xfrm>
          <a:prstGeom prst="rect">
            <a:avLst/>
          </a:prstGeom>
        </p:spPr>
      </p:pic>
      <p:pic>
        <p:nvPicPr>
          <p:cNvPr id="4" name="Picture 3"/>
          <p:cNvPicPr>
            <a:picLocks noChangeAspect="1"/>
          </p:cNvPicPr>
          <p:nvPr/>
        </p:nvPicPr>
        <p:blipFill>
          <a:blip r:embed="rId3"/>
          <a:stretch>
            <a:fillRect/>
          </a:stretch>
        </p:blipFill>
        <p:spPr>
          <a:xfrm>
            <a:off x="1303784" y="3557721"/>
            <a:ext cx="7711427" cy="3134972"/>
          </a:xfrm>
          <a:prstGeom prst="rect">
            <a:avLst/>
          </a:prstGeom>
        </p:spPr>
      </p:pic>
    </p:spTree>
    <p:extLst>
      <p:ext uri="{BB962C8B-B14F-4D97-AF65-F5344CB8AC3E}">
        <p14:creationId xmlns:p14="http://schemas.microsoft.com/office/powerpoint/2010/main" val="1484469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0"/>
            <a:ext cx="11266390" cy="991673"/>
          </a:xfrm>
        </p:spPr>
        <p:txBody>
          <a:bodyPr/>
          <a:lstStyle/>
          <a:p>
            <a:pPr algn="ctr"/>
            <a:r>
              <a:rPr lang="en-IN" dirty="0" smtClean="0"/>
              <a:t>Visualizing our normalized data</a:t>
            </a:r>
            <a:endParaRPr lang="en-IN" dirty="0"/>
          </a:p>
        </p:txBody>
      </p:sp>
      <p:pic>
        <p:nvPicPr>
          <p:cNvPr id="4" name="Picture 3"/>
          <p:cNvPicPr>
            <a:picLocks noChangeAspect="1"/>
          </p:cNvPicPr>
          <p:nvPr/>
        </p:nvPicPr>
        <p:blipFill>
          <a:blip r:embed="rId2"/>
          <a:stretch>
            <a:fillRect/>
          </a:stretch>
        </p:blipFill>
        <p:spPr>
          <a:xfrm>
            <a:off x="437882" y="1712890"/>
            <a:ext cx="5408658" cy="4077668"/>
          </a:xfrm>
          <a:prstGeom prst="rect">
            <a:avLst/>
          </a:prstGeom>
        </p:spPr>
      </p:pic>
      <p:pic>
        <p:nvPicPr>
          <p:cNvPr id="5" name="Picture 4"/>
          <p:cNvPicPr>
            <a:picLocks noChangeAspect="1"/>
          </p:cNvPicPr>
          <p:nvPr/>
        </p:nvPicPr>
        <p:blipFill>
          <a:blip r:embed="rId3"/>
          <a:stretch>
            <a:fillRect/>
          </a:stretch>
        </p:blipFill>
        <p:spPr>
          <a:xfrm>
            <a:off x="5934845" y="1712890"/>
            <a:ext cx="5769428" cy="3812147"/>
          </a:xfrm>
          <a:prstGeom prst="rect">
            <a:avLst/>
          </a:prstGeom>
        </p:spPr>
      </p:pic>
    </p:spTree>
    <p:extLst>
      <p:ext uri="{BB962C8B-B14F-4D97-AF65-F5344CB8AC3E}">
        <p14:creationId xmlns:p14="http://schemas.microsoft.com/office/powerpoint/2010/main" val="732535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8719" y="1251196"/>
            <a:ext cx="5647856" cy="4003989"/>
          </a:xfrm>
          <a:prstGeom prst="rect">
            <a:avLst/>
          </a:prstGeom>
        </p:spPr>
      </p:pic>
    </p:spTree>
    <p:extLst>
      <p:ext uri="{BB962C8B-B14F-4D97-AF65-F5344CB8AC3E}">
        <p14:creationId xmlns:p14="http://schemas.microsoft.com/office/powerpoint/2010/main" val="211759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6411" y="1249251"/>
            <a:ext cx="4517860" cy="879810"/>
          </a:xfrm>
        </p:spPr>
        <p:txBody>
          <a:bodyPr/>
          <a:lstStyle/>
          <a:p>
            <a:r>
              <a:rPr lang="en-IN" dirty="0" smtClean="0"/>
              <a:t>Q-Q plots</a:t>
            </a:r>
            <a:endParaRPr lang="en-IN" dirty="0"/>
          </a:p>
        </p:txBody>
      </p:sp>
      <p:sp>
        <p:nvSpPr>
          <p:cNvPr id="3" name="Content Placeholder 2"/>
          <p:cNvSpPr>
            <a:spLocks noGrp="1"/>
          </p:cNvSpPr>
          <p:nvPr>
            <p:ph idx="1"/>
          </p:nvPr>
        </p:nvSpPr>
        <p:spPr>
          <a:xfrm>
            <a:off x="7186411" y="2438400"/>
            <a:ext cx="4517860" cy="2816180"/>
          </a:xfrm>
        </p:spPr>
        <p:txBody>
          <a:bodyPr/>
          <a:lstStyle/>
          <a:p>
            <a:pPr marL="0" indent="0">
              <a:buNone/>
            </a:pPr>
            <a:r>
              <a:rPr lang="en-IN" dirty="0"/>
              <a:t>A </a:t>
            </a:r>
            <a:r>
              <a:rPr lang="en-IN" b="1" dirty="0"/>
              <a:t>Q-Q plot</a:t>
            </a:r>
            <a:r>
              <a:rPr lang="en-IN" dirty="0"/>
              <a:t> is a scatterplot created by plotting two sets of quantiles against one another. If both sets of quantiles came from the same distribution, we should see the points forming a line that's roughly straight. </a:t>
            </a:r>
          </a:p>
        </p:txBody>
      </p:sp>
      <p:pic>
        <p:nvPicPr>
          <p:cNvPr id="4" name="Picture 3"/>
          <p:cNvPicPr>
            <a:picLocks noChangeAspect="1"/>
          </p:cNvPicPr>
          <p:nvPr/>
        </p:nvPicPr>
        <p:blipFill>
          <a:blip r:embed="rId2"/>
          <a:stretch>
            <a:fillRect/>
          </a:stretch>
        </p:blipFill>
        <p:spPr>
          <a:xfrm>
            <a:off x="708901" y="-1569"/>
            <a:ext cx="5099470" cy="6859569"/>
          </a:xfrm>
          <a:prstGeom prst="rect">
            <a:avLst/>
          </a:prstGeom>
        </p:spPr>
      </p:pic>
    </p:spTree>
    <p:extLst>
      <p:ext uri="{BB962C8B-B14F-4D97-AF65-F5344CB8AC3E}">
        <p14:creationId xmlns:p14="http://schemas.microsoft.com/office/powerpoint/2010/main" val="3167001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977" y="1146219"/>
            <a:ext cx="5960294" cy="982841"/>
          </a:xfrm>
        </p:spPr>
        <p:txBody>
          <a:bodyPr/>
          <a:lstStyle/>
          <a:p>
            <a:pPr algn="ctr"/>
            <a:r>
              <a:rPr lang="en-IN" dirty="0" smtClean="0"/>
              <a:t>Hypothesis testing</a:t>
            </a:r>
            <a:endParaRPr lang="en-IN" dirty="0"/>
          </a:p>
        </p:txBody>
      </p:sp>
      <p:sp>
        <p:nvSpPr>
          <p:cNvPr id="3" name="Content Placeholder 2"/>
          <p:cNvSpPr>
            <a:spLocks noGrp="1"/>
          </p:cNvSpPr>
          <p:nvPr>
            <p:ph idx="1"/>
          </p:nvPr>
        </p:nvSpPr>
        <p:spPr>
          <a:xfrm>
            <a:off x="5743977" y="2343955"/>
            <a:ext cx="5960294" cy="3745949"/>
          </a:xfrm>
        </p:spPr>
        <p:txBody>
          <a:bodyPr/>
          <a:lstStyle/>
          <a:p>
            <a:pPr marL="0" indent="0">
              <a:buNone/>
            </a:pPr>
            <a:r>
              <a:rPr lang="en-IN" b="1" dirty="0"/>
              <a:t>Hypothesis testing</a:t>
            </a:r>
            <a:r>
              <a:rPr lang="en-IN" dirty="0"/>
              <a:t> is used to infer the result of a </a:t>
            </a:r>
            <a:r>
              <a:rPr lang="en-IN" b="1" dirty="0"/>
              <a:t>hypothesis</a:t>
            </a:r>
            <a:r>
              <a:rPr lang="en-IN" dirty="0"/>
              <a:t> performed on sample data from a larger population. The </a:t>
            </a:r>
            <a:r>
              <a:rPr lang="en-IN" b="1" dirty="0"/>
              <a:t>test</a:t>
            </a:r>
            <a:r>
              <a:rPr lang="en-IN" dirty="0"/>
              <a:t> tells the analyst whether or not his primary </a:t>
            </a:r>
            <a:r>
              <a:rPr lang="en-IN" b="1" dirty="0"/>
              <a:t>hypothesis</a:t>
            </a:r>
            <a:r>
              <a:rPr lang="en-IN" dirty="0"/>
              <a:t> is true. Statistical analysts </a:t>
            </a:r>
            <a:r>
              <a:rPr lang="en-IN" b="1" dirty="0"/>
              <a:t>test</a:t>
            </a:r>
            <a:r>
              <a:rPr lang="en-IN" dirty="0"/>
              <a:t> a </a:t>
            </a:r>
            <a:r>
              <a:rPr lang="en-IN" b="1" dirty="0"/>
              <a:t>hypothesis</a:t>
            </a:r>
            <a:r>
              <a:rPr lang="en-IN" dirty="0"/>
              <a:t> by measuring and examining a random sample of the population being </a:t>
            </a:r>
            <a:r>
              <a:rPr lang="en-IN" dirty="0" smtClean="0"/>
              <a:t>analysed.</a:t>
            </a:r>
            <a:endParaRPr lang="en-IN" dirty="0"/>
          </a:p>
        </p:txBody>
      </p:sp>
    </p:spTree>
    <p:extLst>
      <p:ext uri="{BB962C8B-B14F-4D97-AF65-F5344CB8AC3E}">
        <p14:creationId xmlns:p14="http://schemas.microsoft.com/office/powerpoint/2010/main" val="2092737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Models imported for Hypothesis testing</a:t>
            </a:r>
            <a:br>
              <a:rPr lang="en-IN" dirty="0" smtClean="0"/>
            </a:br>
            <a:endParaRPr lang="en-IN" dirty="0"/>
          </a:p>
        </p:txBody>
      </p:sp>
      <p:sp>
        <p:nvSpPr>
          <p:cNvPr id="3" name="Content Placeholder 2"/>
          <p:cNvSpPr>
            <a:spLocks noGrp="1"/>
          </p:cNvSpPr>
          <p:nvPr>
            <p:ph idx="1"/>
          </p:nvPr>
        </p:nvSpPr>
        <p:spPr>
          <a:xfrm>
            <a:off x="940158" y="3640543"/>
            <a:ext cx="10764113" cy="2449361"/>
          </a:xfrm>
        </p:spPr>
        <p:txBody>
          <a:bodyPr>
            <a:normAutofit fontScale="92500" lnSpcReduction="10000"/>
          </a:bodyPr>
          <a:lstStyle/>
          <a:p>
            <a:pPr marL="0" indent="0">
              <a:buNone/>
            </a:pPr>
            <a:r>
              <a:rPr lang="en-IN" b="1" dirty="0"/>
              <a:t>Scikit-learn</a:t>
            </a:r>
            <a:r>
              <a:rPr lang="en-IN" dirty="0"/>
              <a:t> (formerly scikits.learn and also known as sklearn) is a free software machine learning library for the Python programming language.[3] It features various classification, regression and clustering algorithms including support vector machines, random forests, gradient boosting, k-means and DBSCAN, and is designed to interoperate with the Python numerical and scientific libraries NumPy and SciPy</a:t>
            </a:r>
            <a:r>
              <a:rPr lang="en-IN" dirty="0" smtClean="0"/>
              <a:t>.</a:t>
            </a:r>
          </a:p>
          <a:p>
            <a:pPr marL="0" indent="0">
              <a:buNone/>
            </a:pPr>
            <a:r>
              <a:rPr lang="en-IN" b="1" dirty="0"/>
              <a:t>Statsmodels</a:t>
            </a:r>
            <a:r>
              <a:rPr lang="en-IN" dirty="0"/>
              <a:t> is a Python package that allows users to explore data, estimate statistical models, and perform statistical tests. An extensive list of descriptive statistics, statistical tests, plotting functions, and result statistics are available for different types of data and each estimator. It complements SciPy's stats module.</a:t>
            </a: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2202421" y="2272462"/>
            <a:ext cx="7316678" cy="1224680"/>
          </a:xfrm>
          <a:prstGeom prst="rect">
            <a:avLst/>
          </a:prstGeom>
        </p:spPr>
      </p:pic>
    </p:spTree>
    <p:extLst>
      <p:ext uri="{BB962C8B-B14F-4D97-AF65-F5344CB8AC3E}">
        <p14:creationId xmlns:p14="http://schemas.microsoft.com/office/powerpoint/2010/main" val="79166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hypothesis</a:t>
            </a:r>
            <a:endParaRPr lang="en-IN" dirty="0"/>
          </a:p>
        </p:txBody>
      </p:sp>
      <p:sp>
        <p:nvSpPr>
          <p:cNvPr id="3" name="Content Placeholder 2"/>
          <p:cNvSpPr>
            <a:spLocks noGrp="1"/>
          </p:cNvSpPr>
          <p:nvPr>
            <p:ph idx="1"/>
          </p:nvPr>
        </p:nvSpPr>
        <p:spPr/>
        <p:txBody>
          <a:bodyPr/>
          <a:lstStyle/>
          <a:p>
            <a:pPr marL="0" indent="0">
              <a:buNone/>
            </a:pPr>
            <a:r>
              <a:rPr lang="en-IN" dirty="0" smtClean="0"/>
              <a:t>We are assuming that a person with a cholesterol level  lesser than 0.4421 has a higher chance of getting a heart disease.</a:t>
            </a:r>
          </a:p>
          <a:p>
            <a:pPr marL="0" indent="0">
              <a:buNone/>
            </a:pPr>
            <a:r>
              <a:rPr lang="en-IN" dirty="0" smtClean="0"/>
              <a:t>So this is our NULL hypothesis.</a:t>
            </a:r>
          </a:p>
          <a:p>
            <a:pPr marL="0" indent="0">
              <a:buNone/>
            </a:pPr>
            <a:r>
              <a:rPr lang="en-IN" dirty="0" smtClean="0"/>
              <a:t>H0:</a:t>
            </a:r>
            <a:r>
              <a:rPr lang="el-GR" dirty="0" smtClean="0"/>
              <a:t>μ</a:t>
            </a:r>
            <a:r>
              <a:rPr lang="en-IN" dirty="0" smtClean="0"/>
              <a:t>&lt;=</a:t>
            </a:r>
            <a:r>
              <a:rPr lang="en-IN" dirty="0"/>
              <a:t> </a:t>
            </a:r>
            <a:r>
              <a:rPr lang="el-GR" dirty="0" smtClean="0"/>
              <a:t>μ</a:t>
            </a:r>
            <a:r>
              <a:rPr lang="en-IN" baseline="-25000" dirty="0" smtClean="0"/>
              <a:t>0</a:t>
            </a:r>
          </a:p>
          <a:p>
            <a:pPr marL="0" indent="0">
              <a:buNone/>
            </a:pPr>
            <a:r>
              <a:rPr lang="en-IN" dirty="0" smtClean="0"/>
              <a:t>Alternate hypothesis</a:t>
            </a:r>
          </a:p>
          <a:p>
            <a:pPr marL="0" indent="0">
              <a:buNone/>
            </a:pPr>
            <a:r>
              <a:rPr lang="en-IN" dirty="0" smtClean="0"/>
              <a:t> H1:</a:t>
            </a:r>
            <a:r>
              <a:rPr lang="el-GR" dirty="0" smtClean="0"/>
              <a:t>μ</a:t>
            </a:r>
            <a:r>
              <a:rPr lang="en-IN" dirty="0"/>
              <a:t>&gt;</a:t>
            </a:r>
            <a:r>
              <a:rPr lang="en-IN" dirty="0" smtClean="0"/>
              <a:t> </a:t>
            </a:r>
            <a:r>
              <a:rPr lang="el-GR" dirty="0"/>
              <a:t>μ</a:t>
            </a:r>
            <a:r>
              <a:rPr lang="en-IN" baseline="-25000" dirty="0"/>
              <a:t>0</a:t>
            </a:r>
          </a:p>
          <a:p>
            <a:pPr marL="0" indent="0">
              <a:buNone/>
            </a:pPr>
            <a:r>
              <a:rPr lang="en-IN" dirty="0" smtClean="0"/>
              <a:t>Where our value of </a:t>
            </a:r>
            <a:r>
              <a:rPr lang="el-GR" dirty="0"/>
              <a:t>μ</a:t>
            </a:r>
            <a:r>
              <a:rPr lang="en-IN" baseline="-25000" dirty="0" smtClean="0"/>
              <a:t>0</a:t>
            </a:r>
            <a:r>
              <a:rPr lang="en-IN" dirty="0" smtClean="0"/>
              <a:t> is 0.4421</a:t>
            </a:r>
          </a:p>
          <a:p>
            <a:pPr marL="0" indent="0">
              <a:buNone/>
            </a:pPr>
            <a:r>
              <a:rPr lang="en-IN" dirty="0" smtClean="0"/>
              <a:t>Value of </a:t>
            </a:r>
            <a:r>
              <a:rPr lang="el-GR" dirty="0" smtClean="0"/>
              <a:t>μ</a:t>
            </a:r>
            <a:r>
              <a:rPr lang="en-IN" dirty="0" smtClean="0"/>
              <a:t> is 0.200</a:t>
            </a:r>
            <a:endParaRPr lang="en-IN" dirty="0"/>
          </a:p>
        </p:txBody>
      </p:sp>
    </p:spTree>
    <p:extLst>
      <p:ext uri="{BB962C8B-B14F-4D97-AF65-F5344CB8AC3E}">
        <p14:creationId xmlns:p14="http://schemas.microsoft.com/office/powerpoint/2010/main" val="3073194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6888" y="380261"/>
            <a:ext cx="9369850" cy="5749997"/>
          </a:xfrm>
          <a:prstGeom prst="rect">
            <a:avLst/>
          </a:prstGeom>
        </p:spPr>
      </p:pic>
    </p:spTree>
    <p:extLst>
      <p:ext uri="{BB962C8B-B14F-4D97-AF65-F5344CB8AC3E}">
        <p14:creationId xmlns:p14="http://schemas.microsoft.com/office/powerpoint/2010/main" val="2395809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96214"/>
            <a:ext cx="10364451" cy="1596177"/>
          </a:xfrm>
        </p:spPr>
        <p:txBody>
          <a:bodyPr/>
          <a:lstStyle/>
          <a:p>
            <a:pPr algn="ctr"/>
            <a:r>
              <a:rPr lang="en-IN" dirty="0" smtClean="0"/>
              <a:t>Understanding our variables</a:t>
            </a:r>
            <a:endParaRPr lang="en-IN" dirty="0"/>
          </a:p>
        </p:txBody>
      </p:sp>
      <p:sp>
        <p:nvSpPr>
          <p:cNvPr id="3" name="Content Placeholder 2"/>
          <p:cNvSpPr>
            <a:spLocks noGrp="1"/>
          </p:cNvSpPr>
          <p:nvPr>
            <p:ph idx="1"/>
          </p:nvPr>
        </p:nvSpPr>
        <p:spPr>
          <a:xfrm>
            <a:off x="0" y="1790164"/>
            <a:ext cx="12192000" cy="5067836"/>
          </a:xfrm>
        </p:spPr>
        <p:txBody>
          <a:bodyPr numCol="2">
            <a:noAutofit/>
          </a:bodyPr>
          <a:lstStyle/>
          <a:p>
            <a:pPr marL="0" indent="0">
              <a:buNone/>
            </a:pPr>
            <a:r>
              <a:rPr lang="en-IN" dirty="0" smtClean="0">
                <a:solidFill>
                  <a:schemeClr val="tx1"/>
                </a:solidFill>
              </a:rPr>
              <a:t>O</a:t>
            </a:r>
            <a:r>
              <a:rPr lang="en-IN" cap="none" dirty="0" smtClean="0">
                <a:solidFill>
                  <a:schemeClr val="tx1"/>
                </a:solidFill>
              </a:rPr>
              <a:t>ur dataset consists of 14 variables:</a:t>
            </a:r>
          </a:p>
          <a:p>
            <a:pPr fontAlgn="base"/>
            <a:r>
              <a:rPr lang="en-IN" dirty="0" smtClean="0">
                <a:solidFill>
                  <a:schemeClr val="tx1"/>
                </a:solidFill>
              </a:rPr>
              <a:t>age </a:t>
            </a:r>
            <a:r>
              <a:rPr lang="en-IN" cap="none" dirty="0" smtClean="0">
                <a:solidFill>
                  <a:schemeClr val="tx1"/>
                </a:solidFill>
              </a:rPr>
              <a:t>in years</a:t>
            </a:r>
          </a:p>
          <a:p>
            <a:pPr fontAlgn="base"/>
            <a:r>
              <a:rPr lang="en-IN" dirty="0" smtClean="0">
                <a:solidFill>
                  <a:schemeClr val="tx1"/>
                </a:solidFill>
              </a:rPr>
              <a:t>Sex (</a:t>
            </a:r>
            <a:r>
              <a:rPr lang="en-IN" cap="none" dirty="0" smtClean="0">
                <a:solidFill>
                  <a:schemeClr val="tx1"/>
                </a:solidFill>
              </a:rPr>
              <a:t>1 = male; 0 = female</a:t>
            </a:r>
            <a:r>
              <a:rPr lang="en-IN" dirty="0" smtClean="0">
                <a:solidFill>
                  <a:schemeClr val="tx1"/>
                </a:solidFill>
              </a:rPr>
              <a:t>)</a:t>
            </a:r>
            <a:endParaRPr lang="en-IN" dirty="0">
              <a:solidFill>
                <a:schemeClr val="tx1"/>
              </a:solidFill>
            </a:endParaRPr>
          </a:p>
          <a:p>
            <a:pPr fontAlgn="base"/>
            <a:r>
              <a:rPr lang="en-IN" dirty="0" smtClean="0">
                <a:solidFill>
                  <a:schemeClr val="tx1"/>
                </a:solidFill>
              </a:rPr>
              <a:t>Cp </a:t>
            </a:r>
            <a:r>
              <a:rPr lang="en-IN" cap="none" dirty="0" smtClean="0">
                <a:solidFill>
                  <a:schemeClr val="tx1"/>
                </a:solidFill>
              </a:rPr>
              <a:t>chest pain type</a:t>
            </a:r>
          </a:p>
          <a:p>
            <a:pPr fontAlgn="base"/>
            <a:r>
              <a:rPr lang="en-IN" dirty="0" smtClean="0">
                <a:solidFill>
                  <a:schemeClr val="tx1"/>
                </a:solidFill>
              </a:rPr>
              <a:t>Trestbps </a:t>
            </a:r>
            <a:r>
              <a:rPr lang="en-IN" cap="none" dirty="0" smtClean="0">
                <a:solidFill>
                  <a:schemeClr val="tx1"/>
                </a:solidFill>
              </a:rPr>
              <a:t>resting blood pressure (in mm hg on admission to the hospital)</a:t>
            </a:r>
            <a:endParaRPr lang="en-IN" dirty="0">
              <a:solidFill>
                <a:schemeClr val="tx1"/>
              </a:solidFill>
            </a:endParaRPr>
          </a:p>
          <a:p>
            <a:pPr fontAlgn="base"/>
            <a:r>
              <a:rPr lang="en-IN" dirty="0" smtClean="0">
                <a:solidFill>
                  <a:schemeClr val="tx1"/>
                </a:solidFill>
              </a:rPr>
              <a:t>Chol </a:t>
            </a:r>
            <a:r>
              <a:rPr lang="en-IN" cap="none" dirty="0" smtClean="0">
                <a:solidFill>
                  <a:schemeClr val="tx1"/>
                </a:solidFill>
              </a:rPr>
              <a:t>serum cholestoral in mg/dl</a:t>
            </a:r>
          </a:p>
          <a:p>
            <a:pPr fontAlgn="base"/>
            <a:r>
              <a:rPr lang="en-IN" dirty="0" smtClean="0">
                <a:solidFill>
                  <a:schemeClr val="tx1"/>
                </a:solidFill>
              </a:rPr>
              <a:t>Fbs </a:t>
            </a:r>
            <a:r>
              <a:rPr lang="en-IN" cap="none" dirty="0" smtClean="0">
                <a:solidFill>
                  <a:schemeClr val="tx1"/>
                </a:solidFill>
              </a:rPr>
              <a:t>(fasting blood sugar &gt; 120 mg/dl) (1 = true; 0 = false)</a:t>
            </a:r>
          </a:p>
          <a:p>
            <a:pPr fontAlgn="base"/>
            <a:r>
              <a:rPr lang="en-IN" dirty="0" smtClean="0">
                <a:solidFill>
                  <a:schemeClr val="tx1"/>
                </a:solidFill>
              </a:rPr>
              <a:t>Restecg </a:t>
            </a:r>
            <a:r>
              <a:rPr lang="en-IN" cap="none" dirty="0" smtClean="0">
                <a:solidFill>
                  <a:schemeClr val="tx1"/>
                </a:solidFill>
              </a:rPr>
              <a:t>resting electrocardiographic results</a:t>
            </a:r>
          </a:p>
          <a:p>
            <a:pPr fontAlgn="base"/>
            <a:r>
              <a:rPr lang="en-IN" dirty="0" smtClean="0">
                <a:solidFill>
                  <a:schemeClr val="tx1"/>
                </a:solidFill>
              </a:rPr>
              <a:t>Thalach </a:t>
            </a:r>
            <a:r>
              <a:rPr lang="en-IN" cap="none" dirty="0" smtClean="0">
                <a:solidFill>
                  <a:schemeClr val="tx1"/>
                </a:solidFill>
              </a:rPr>
              <a:t>maximum heart rate achieved</a:t>
            </a:r>
          </a:p>
          <a:p>
            <a:pPr fontAlgn="base"/>
            <a:r>
              <a:rPr lang="en-IN" dirty="0" smtClean="0">
                <a:solidFill>
                  <a:schemeClr val="tx1"/>
                </a:solidFill>
              </a:rPr>
              <a:t>Exang </a:t>
            </a:r>
            <a:r>
              <a:rPr lang="en-IN" cap="none" dirty="0" smtClean="0">
                <a:solidFill>
                  <a:schemeClr val="tx1"/>
                </a:solidFill>
              </a:rPr>
              <a:t>exercise induced angina (1 = yes; 0 = no)</a:t>
            </a:r>
          </a:p>
          <a:p>
            <a:pPr fontAlgn="base"/>
            <a:r>
              <a:rPr lang="en-IN" dirty="0" smtClean="0">
                <a:solidFill>
                  <a:schemeClr val="tx1"/>
                </a:solidFill>
              </a:rPr>
              <a:t>oldpeakST </a:t>
            </a:r>
            <a:r>
              <a:rPr lang="en-IN" cap="none" dirty="0" smtClean="0">
                <a:solidFill>
                  <a:schemeClr val="tx1"/>
                </a:solidFill>
              </a:rPr>
              <a:t>depression induced by exercise relative to rest</a:t>
            </a:r>
          </a:p>
          <a:p>
            <a:pPr fontAlgn="base"/>
            <a:r>
              <a:rPr lang="en-IN" dirty="0" smtClean="0">
                <a:solidFill>
                  <a:schemeClr val="tx1"/>
                </a:solidFill>
              </a:rPr>
              <a:t>slopethe </a:t>
            </a:r>
            <a:r>
              <a:rPr lang="en-IN" cap="none" dirty="0" smtClean="0">
                <a:solidFill>
                  <a:schemeClr val="tx1"/>
                </a:solidFill>
              </a:rPr>
              <a:t>slope of the peak exercise st segment</a:t>
            </a:r>
            <a:endParaRPr lang="en-IN" dirty="0">
              <a:solidFill>
                <a:schemeClr val="tx1"/>
              </a:solidFill>
            </a:endParaRPr>
          </a:p>
          <a:p>
            <a:pPr fontAlgn="base"/>
            <a:r>
              <a:rPr lang="en-IN" dirty="0" smtClean="0">
                <a:solidFill>
                  <a:schemeClr val="tx1"/>
                </a:solidFill>
              </a:rPr>
              <a:t>Ca </a:t>
            </a:r>
            <a:r>
              <a:rPr lang="en-IN" cap="none" dirty="0" smtClean="0">
                <a:solidFill>
                  <a:schemeClr val="tx1"/>
                </a:solidFill>
              </a:rPr>
              <a:t>number of major vessels (0-3) colored by flourosopy</a:t>
            </a:r>
          </a:p>
          <a:p>
            <a:pPr fontAlgn="base"/>
            <a:r>
              <a:rPr lang="en-IN" dirty="0" smtClean="0">
                <a:solidFill>
                  <a:schemeClr val="tx1"/>
                </a:solidFill>
              </a:rPr>
              <a:t>Thal </a:t>
            </a:r>
            <a:r>
              <a:rPr lang="en-IN" cap="none" dirty="0" smtClean="0">
                <a:solidFill>
                  <a:schemeClr val="tx1"/>
                </a:solidFill>
              </a:rPr>
              <a:t>3 = normal; 6 = fixed defect; 7 = reversable defect</a:t>
            </a:r>
          </a:p>
          <a:p>
            <a:pPr fontAlgn="base"/>
            <a:r>
              <a:rPr lang="en-IN" dirty="0" smtClean="0">
                <a:solidFill>
                  <a:schemeClr val="tx1"/>
                </a:solidFill>
              </a:rPr>
              <a:t>Target </a:t>
            </a:r>
            <a:r>
              <a:rPr lang="en-IN" cap="none" dirty="0" smtClean="0">
                <a:solidFill>
                  <a:schemeClr val="tx1"/>
                </a:solidFill>
              </a:rPr>
              <a:t>1 or 0</a:t>
            </a:r>
            <a:endParaRPr lang="en-IN" cap="none" dirty="0">
              <a:solidFill>
                <a:schemeClr val="tx1"/>
              </a:solidFill>
            </a:endParaRPr>
          </a:p>
        </p:txBody>
      </p:sp>
    </p:spTree>
    <p:extLst>
      <p:ext uri="{BB962C8B-B14F-4D97-AF65-F5344CB8AC3E}">
        <p14:creationId xmlns:p14="http://schemas.microsoft.com/office/powerpoint/2010/main" val="37052601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0"/>
            <a:ext cx="10880024" cy="2129061"/>
          </a:xfrm>
        </p:spPr>
        <p:txBody>
          <a:bodyPr/>
          <a:lstStyle/>
          <a:p>
            <a:pPr algn="ctr"/>
            <a:r>
              <a:rPr lang="en-IN" dirty="0" smtClean="0"/>
              <a:t>Some final visualization</a:t>
            </a:r>
            <a:endParaRPr lang="en-IN" dirty="0"/>
          </a:p>
        </p:txBody>
      </p:sp>
      <p:pic>
        <p:nvPicPr>
          <p:cNvPr id="4" name="Picture 3"/>
          <p:cNvPicPr>
            <a:picLocks noChangeAspect="1"/>
          </p:cNvPicPr>
          <p:nvPr/>
        </p:nvPicPr>
        <p:blipFill>
          <a:blip r:embed="rId2"/>
          <a:stretch>
            <a:fillRect/>
          </a:stretch>
        </p:blipFill>
        <p:spPr>
          <a:xfrm>
            <a:off x="3013589" y="791714"/>
            <a:ext cx="5589498" cy="5742286"/>
          </a:xfrm>
          <a:prstGeom prst="rect">
            <a:avLst/>
          </a:prstGeom>
        </p:spPr>
      </p:pic>
    </p:spTree>
    <p:extLst>
      <p:ext uri="{BB962C8B-B14F-4D97-AF65-F5344CB8AC3E}">
        <p14:creationId xmlns:p14="http://schemas.microsoft.com/office/powerpoint/2010/main" val="1584706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6872" y="2422902"/>
            <a:ext cx="3426555" cy="2071826"/>
          </a:xfrm>
        </p:spPr>
        <p:txBody>
          <a:bodyPr/>
          <a:lstStyle/>
          <a:p>
            <a:r>
              <a:rPr lang="en-IN" dirty="0" smtClean="0"/>
              <a:t>Correlative plot</a:t>
            </a:r>
            <a:endParaRPr lang="en-IN" dirty="0"/>
          </a:p>
        </p:txBody>
      </p:sp>
      <p:pic>
        <p:nvPicPr>
          <p:cNvPr id="3" name="Picture 2"/>
          <p:cNvPicPr>
            <a:picLocks noChangeAspect="1"/>
          </p:cNvPicPr>
          <p:nvPr/>
        </p:nvPicPr>
        <p:blipFill>
          <a:blip r:embed="rId2"/>
          <a:stretch>
            <a:fillRect/>
          </a:stretch>
        </p:blipFill>
        <p:spPr>
          <a:xfrm>
            <a:off x="111818" y="578338"/>
            <a:ext cx="7878460" cy="5799586"/>
          </a:xfrm>
          <a:prstGeom prst="rect">
            <a:avLst/>
          </a:prstGeom>
        </p:spPr>
      </p:pic>
    </p:spTree>
    <p:extLst>
      <p:ext uri="{BB962C8B-B14F-4D97-AF65-F5344CB8AC3E}">
        <p14:creationId xmlns:p14="http://schemas.microsoft.com/office/powerpoint/2010/main" val="179693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71" y="373487"/>
            <a:ext cx="10364451" cy="1222690"/>
          </a:xfrm>
        </p:spPr>
        <p:txBody>
          <a:bodyPr>
            <a:normAutofit fontScale="90000"/>
          </a:bodyPr>
          <a:lstStyle/>
          <a:p>
            <a:pPr algn="ctr"/>
            <a:r>
              <a:rPr lang="en-IN" dirty="0" smtClean="0"/>
              <a:t>Libraries used for displaying and visualization</a:t>
            </a:r>
            <a:endParaRPr lang="en-IN" dirty="0"/>
          </a:p>
        </p:txBody>
      </p:sp>
      <p:sp>
        <p:nvSpPr>
          <p:cNvPr id="4" name="Content Placeholder 3"/>
          <p:cNvSpPr>
            <a:spLocks noGrp="1"/>
          </p:cNvSpPr>
          <p:nvPr>
            <p:ph sz="half" idx="1"/>
          </p:nvPr>
        </p:nvSpPr>
        <p:spPr>
          <a:xfrm>
            <a:off x="4842455" y="1729659"/>
            <a:ext cx="7237927" cy="5075079"/>
          </a:xfrm>
        </p:spPr>
        <p:txBody>
          <a:bodyPr>
            <a:normAutofit fontScale="92500" lnSpcReduction="10000"/>
          </a:bodyPr>
          <a:lstStyle/>
          <a:p>
            <a:pPr marL="0" indent="0">
              <a:buNone/>
            </a:pPr>
            <a:r>
              <a:rPr lang="en-IN" dirty="0" smtClean="0"/>
              <a:t>The libraries imported for the analysis of our data are namely</a:t>
            </a:r>
          </a:p>
          <a:p>
            <a:pPr marL="0" indent="0">
              <a:buNone/>
            </a:pPr>
            <a:r>
              <a:rPr lang="en-IN" b="1" dirty="0" smtClean="0"/>
              <a:t>Numpy</a:t>
            </a:r>
            <a:endParaRPr lang="en-IN" b="1" dirty="0"/>
          </a:p>
          <a:p>
            <a:pPr marL="320040" lvl="1" indent="0">
              <a:buNone/>
            </a:pPr>
            <a:r>
              <a:rPr lang="en-IN" dirty="0"/>
              <a:t>NumPy is a library for the Python programming language, adding support for large, multi-dimensional arrays and matrices, along with a large collection of high-level mathematical functions to operate on these arrays. </a:t>
            </a:r>
            <a:endParaRPr lang="en-IN" dirty="0" smtClean="0"/>
          </a:p>
          <a:p>
            <a:pPr marL="0" indent="0">
              <a:buNone/>
            </a:pPr>
            <a:r>
              <a:rPr lang="en-IN" b="1" dirty="0" smtClean="0"/>
              <a:t>Pandas</a:t>
            </a:r>
          </a:p>
          <a:p>
            <a:pPr marL="0" indent="0">
              <a:buNone/>
            </a:pPr>
            <a:r>
              <a:rPr lang="en-IN" dirty="0"/>
              <a:t>	</a:t>
            </a:r>
            <a:r>
              <a:rPr lang="en-IN" dirty="0" smtClean="0"/>
              <a:t>pandas </a:t>
            </a:r>
            <a:r>
              <a:rPr lang="en-IN" dirty="0"/>
              <a:t>is a software library written for the Python programming language for data manipulation and analysis. In particular, it offers data structures and operations for manipulating numerical tables and time series</a:t>
            </a:r>
            <a:r>
              <a:rPr lang="en-IN" dirty="0" smtClean="0"/>
              <a:t>.</a:t>
            </a:r>
          </a:p>
          <a:p>
            <a:pPr marL="0" indent="0">
              <a:buNone/>
            </a:pPr>
            <a:r>
              <a:rPr lang="en-IN" b="1" dirty="0" smtClean="0"/>
              <a:t>Seaborn</a:t>
            </a:r>
            <a:endParaRPr lang="en-IN" b="1" dirty="0"/>
          </a:p>
          <a:p>
            <a:pPr marL="0" indent="0">
              <a:buNone/>
            </a:pPr>
            <a:r>
              <a:rPr lang="en-IN" b="1" dirty="0"/>
              <a:t>	</a:t>
            </a:r>
            <a:r>
              <a:rPr lang="en-IN" dirty="0" smtClean="0"/>
              <a:t>Seaborn</a:t>
            </a:r>
            <a:r>
              <a:rPr lang="en-IN" dirty="0"/>
              <a:t> is a Python data visualization library based on matplotlib. It provides a high-level interface for drawing attractive and informative statistical graphics.</a:t>
            </a:r>
          </a:p>
          <a:p>
            <a:pPr marL="320040" lvl="1" indent="0">
              <a:buNone/>
            </a:pPr>
            <a:endParaRPr lang="en-IN" dirty="0" smtClean="0"/>
          </a:p>
        </p:txBody>
      </p:sp>
      <p:pic>
        <p:nvPicPr>
          <p:cNvPr id="6" name="Content Placeholder 5"/>
          <p:cNvPicPr>
            <a:picLocks noGrp="1" noChangeAspect="1"/>
          </p:cNvPicPr>
          <p:nvPr>
            <p:ph sz="half" idx="2"/>
          </p:nvPr>
        </p:nvPicPr>
        <p:blipFill>
          <a:blip r:embed="rId2"/>
          <a:stretch>
            <a:fillRect/>
          </a:stretch>
        </p:blipFill>
        <p:spPr>
          <a:xfrm>
            <a:off x="176624" y="2927484"/>
            <a:ext cx="4308469" cy="20437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3961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and displaying our data</a:t>
            </a:r>
            <a:endParaRPr lang="en-IN" dirty="0"/>
          </a:p>
        </p:txBody>
      </p:sp>
      <p:sp>
        <p:nvSpPr>
          <p:cNvPr id="3" name="Content Placeholder 2"/>
          <p:cNvSpPr>
            <a:spLocks noGrp="1"/>
          </p:cNvSpPr>
          <p:nvPr>
            <p:ph idx="1"/>
          </p:nvPr>
        </p:nvSpPr>
        <p:spPr>
          <a:xfrm>
            <a:off x="425001" y="2754765"/>
            <a:ext cx="11230959" cy="785611"/>
          </a:xfrm>
        </p:spPr>
        <p:txBody>
          <a:bodyPr/>
          <a:lstStyle/>
          <a:p>
            <a:pPr marL="0" indent="0">
              <a:buNone/>
            </a:pPr>
            <a:r>
              <a:rPr lang="en-IN" dirty="0" smtClean="0">
                <a:solidFill>
                  <a:schemeClr val="tx1"/>
                </a:solidFill>
              </a:rPr>
              <a:t>We load our dataset using the command pd.read_csv(). This is done as our dataset is in the form of a test file with </a:t>
            </a:r>
            <a:r>
              <a:rPr lang="en-IN" i="1" dirty="0" smtClean="0">
                <a:solidFill>
                  <a:schemeClr val="tx1"/>
                </a:solidFill>
              </a:rPr>
              <a:t>comma separated values. </a:t>
            </a:r>
            <a:r>
              <a:rPr lang="en-IN" dirty="0" smtClean="0">
                <a:solidFill>
                  <a:schemeClr val="tx1"/>
                </a:solidFill>
              </a:rPr>
              <a:t>‘df’ is now a variable that holds our dataset and is called a DataFrame.</a:t>
            </a:r>
            <a:endParaRPr lang="en-IN" i="1" dirty="0">
              <a:solidFill>
                <a:schemeClr val="tx1"/>
              </a:solidFill>
            </a:endParaRPr>
          </a:p>
        </p:txBody>
      </p:sp>
      <p:pic>
        <p:nvPicPr>
          <p:cNvPr id="4" name="Picture 3"/>
          <p:cNvPicPr>
            <a:picLocks noChangeAspect="1"/>
          </p:cNvPicPr>
          <p:nvPr/>
        </p:nvPicPr>
        <p:blipFill>
          <a:blip r:embed="rId2"/>
          <a:stretch>
            <a:fillRect/>
          </a:stretch>
        </p:blipFill>
        <p:spPr>
          <a:xfrm>
            <a:off x="425002" y="1646337"/>
            <a:ext cx="11230959" cy="965447"/>
          </a:xfrm>
          <a:prstGeom prst="rect">
            <a:avLst/>
          </a:prstGeom>
        </p:spPr>
      </p:pic>
      <p:pic>
        <p:nvPicPr>
          <p:cNvPr id="5" name="Picture 4"/>
          <p:cNvPicPr>
            <a:picLocks noChangeAspect="1"/>
          </p:cNvPicPr>
          <p:nvPr/>
        </p:nvPicPr>
        <p:blipFill>
          <a:blip r:embed="rId3"/>
          <a:stretch>
            <a:fillRect/>
          </a:stretch>
        </p:blipFill>
        <p:spPr>
          <a:xfrm>
            <a:off x="425001" y="3683357"/>
            <a:ext cx="6787168" cy="3105644"/>
          </a:xfrm>
          <a:prstGeom prst="rect">
            <a:avLst/>
          </a:prstGeom>
        </p:spPr>
      </p:pic>
      <p:sp>
        <p:nvSpPr>
          <p:cNvPr id="6" name="TextBox 5"/>
          <p:cNvSpPr txBox="1"/>
          <p:nvPr/>
        </p:nvSpPr>
        <p:spPr>
          <a:xfrm>
            <a:off x="7585657" y="4359016"/>
            <a:ext cx="3748332" cy="1754326"/>
          </a:xfrm>
          <a:prstGeom prst="rect">
            <a:avLst/>
          </a:prstGeom>
          <a:noFill/>
        </p:spPr>
        <p:txBody>
          <a:bodyPr wrap="square" rtlCol="0">
            <a:spAutoFit/>
          </a:bodyPr>
          <a:lstStyle/>
          <a:p>
            <a:r>
              <a:rPr lang="en-IN" dirty="0" smtClean="0"/>
              <a:t>We use the command df.head() to read the top few rows of the tables. By default the command returns the top 5 rows of the table and upon passing 10, will return the top 10 rows of the table</a:t>
            </a:r>
            <a:endParaRPr lang="en-IN" dirty="0"/>
          </a:p>
        </p:txBody>
      </p:sp>
    </p:spTree>
    <p:extLst>
      <p:ext uri="{BB962C8B-B14F-4D97-AF65-F5344CB8AC3E}">
        <p14:creationId xmlns:p14="http://schemas.microsoft.com/office/powerpoint/2010/main" val="1093095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61852" y="1631669"/>
            <a:ext cx="7538971" cy="4723786"/>
          </a:xfrm>
          <a:prstGeom prst="rect">
            <a:avLst/>
          </a:prstGeom>
        </p:spPr>
      </p:pic>
      <p:sp>
        <p:nvSpPr>
          <p:cNvPr id="3" name="TextBox 2"/>
          <p:cNvSpPr txBox="1"/>
          <p:nvPr/>
        </p:nvSpPr>
        <p:spPr>
          <a:xfrm>
            <a:off x="3850783" y="476519"/>
            <a:ext cx="4816699" cy="923330"/>
          </a:xfrm>
          <a:prstGeom prst="rect">
            <a:avLst/>
          </a:prstGeom>
          <a:noFill/>
        </p:spPr>
        <p:txBody>
          <a:bodyPr wrap="square" rtlCol="0">
            <a:spAutoFit/>
          </a:bodyPr>
          <a:lstStyle/>
          <a:p>
            <a:r>
              <a:rPr lang="en-IN" dirty="0" smtClean="0"/>
              <a:t>Using a similar command called df.head() we can choose to read the last 10 lines of our dataset</a:t>
            </a:r>
          </a:p>
          <a:p>
            <a:endParaRPr lang="en-IN" dirty="0"/>
          </a:p>
        </p:txBody>
      </p:sp>
    </p:spTree>
    <p:extLst>
      <p:ext uri="{BB962C8B-B14F-4D97-AF65-F5344CB8AC3E}">
        <p14:creationId xmlns:p14="http://schemas.microsoft.com/office/powerpoint/2010/main" val="3152939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 our data:</a:t>
            </a:r>
            <a:br>
              <a:rPr lang="en-IN" dirty="0" smtClean="0"/>
            </a:br>
            <a:r>
              <a:rPr lang="en-IN" dirty="0" smtClean="0"/>
              <a:t>checking for null values</a:t>
            </a:r>
            <a:endParaRPr lang="en-IN" dirty="0"/>
          </a:p>
        </p:txBody>
      </p:sp>
      <p:pic>
        <p:nvPicPr>
          <p:cNvPr id="4" name="Picture 3"/>
          <p:cNvPicPr>
            <a:picLocks noChangeAspect="1"/>
          </p:cNvPicPr>
          <p:nvPr/>
        </p:nvPicPr>
        <p:blipFill>
          <a:blip r:embed="rId2"/>
          <a:stretch>
            <a:fillRect/>
          </a:stretch>
        </p:blipFill>
        <p:spPr>
          <a:xfrm>
            <a:off x="1042987" y="2313622"/>
            <a:ext cx="2820353" cy="3968913"/>
          </a:xfrm>
          <a:prstGeom prst="rect">
            <a:avLst/>
          </a:prstGeom>
        </p:spPr>
      </p:pic>
      <p:sp>
        <p:nvSpPr>
          <p:cNvPr id="5" name="TextBox 4"/>
          <p:cNvSpPr txBox="1"/>
          <p:nvPr/>
        </p:nvSpPr>
        <p:spPr>
          <a:xfrm>
            <a:off x="4687910" y="2691685"/>
            <a:ext cx="6194738" cy="646331"/>
          </a:xfrm>
          <a:prstGeom prst="rect">
            <a:avLst/>
          </a:prstGeom>
          <a:noFill/>
        </p:spPr>
        <p:txBody>
          <a:bodyPr wrap="square" rtlCol="0">
            <a:spAutoFit/>
          </a:bodyPr>
          <a:lstStyle/>
          <a:p>
            <a:r>
              <a:rPr lang="en-IN" dirty="0" smtClean="0"/>
              <a:t>We found that two of our numerical columns had a few missing values</a:t>
            </a:r>
            <a:endParaRPr lang="en-IN" dirty="0"/>
          </a:p>
        </p:txBody>
      </p:sp>
    </p:spTree>
    <p:extLst>
      <p:ext uri="{BB962C8B-B14F-4D97-AF65-F5344CB8AC3E}">
        <p14:creationId xmlns:p14="http://schemas.microsoft.com/office/powerpoint/2010/main" val="90959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2468" y="2268356"/>
            <a:ext cx="5136046" cy="1955914"/>
          </a:xfrm>
        </p:spPr>
        <p:txBody>
          <a:bodyPr>
            <a:normAutofit/>
          </a:bodyPr>
          <a:lstStyle/>
          <a:p>
            <a:r>
              <a:rPr lang="en-IN" sz="3600" dirty="0" smtClean="0"/>
              <a:t>We replaced these missing values by the mean of the columns. </a:t>
            </a:r>
            <a:endParaRPr lang="en-IN" sz="3600" dirty="0"/>
          </a:p>
        </p:txBody>
      </p:sp>
      <p:pic>
        <p:nvPicPr>
          <p:cNvPr id="4" name="Picture 3"/>
          <p:cNvPicPr>
            <a:picLocks noChangeAspect="1"/>
          </p:cNvPicPr>
          <p:nvPr/>
        </p:nvPicPr>
        <p:blipFill>
          <a:blip r:embed="rId2"/>
          <a:stretch>
            <a:fillRect/>
          </a:stretch>
        </p:blipFill>
        <p:spPr>
          <a:xfrm>
            <a:off x="925669" y="775214"/>
            <a:ext cx="4650883" cy="5483642"/>
          </a:xfrm>
          <a:prstGeom prst="rect">
            <a:avLst/>
          </a:prstGeom>
        </p:spPr>
      </p:pic>
    </p:spTree>
    <p:extLst>
      <p:ext uri="{BB962C8B-B14F-4D97-AF65-F5344CB8AC3E}">
        <p14:creationId xmlns:p14="http://schemas.microsoft.com/office/powerpoint/2010/main" val="163568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90212"/>
            <a:ext cx="12146724" cy="3734865"/>
          </a:xfrm>
          <a:prstGeom prst="rect">
            <a:avLst/>
          </a:prstGeom>
        </p:spPr>
      </p:pic>
      <p:sp>
        <p:nvSpPr>
          <p:cNvPr id="3" name="TextBox 2"/>
          <p:cNvSpPr txBox="1"/>
          <p:nvPr/>
        </p:nvSpPr>
        <p:spPr>
          <a:xfrm>
            <a:off x="735069" y="270458"/>
            <a:ext cx="10676586" cy="1200329"/>
          </a:xfrm>
          <a:prstGeom prst="rect">
            <a:avLst/>
          </a:prstGeom>
          <a:noFill/>
        </p:spPr>
        <p:txBody>
          <a:bodyPr wrap="square" rtlCol="0">
            <a:spAutoFit/>
          </a:bodyPr>
          <a:lstStyle/>
          <a:p>
            <a:r>
              <a:rPr lang="en-IN" sz="2400" dirty="0" smtClean="0"/>
              <a:t>Calling .describe function on our dataset returns basic statistical parameters over each of our columns such as the total number of entries, the mean, the standard deviation, the minimum and maximum value and the fire three quartiles</a:t>
            </a:r>
            <a:endParaRPr lang="en-IN" sz="2400" dirty="0"/>
          </a:p>
        </p:txBody>
      </p:sp>
      <p:sp>
        <p:nvSpPr>
          <p:cNvPr id="4" name="TextBox 3"/>
          <p:cNvSpPr txBox="1"/>
          <p:nvPr/>
        </p:nvSpPr>
        <p:spPr>
          <a:xfrm>
            <a:off x="643944" y="5359011"/>
            <a:ext cx="10522039" cy="1569660"/>
          </a:xfrm>
          <a:prstGeom prst="rect">
            <a:avLst/>
          </a:prstGeom>
          <a:noFill/>
        </p:spPr>
        <p:txBody>
          <a:bodyPr wrap="square" rtlCol="0">
            <a:spAutoFit/>
          </a:bodyPr>
          <a:lstStyle/>
          <a:p>
            <a:r>
              <a:rPr lang="en-IN" sz="2400" dirty="0" smtClean="0"/>
              <a:t>It is now easy to see that the oldest person to be diagnosed was 77 years old while the youngest person to be diagnosed was 29 years old. The highest level of cholesterol measured was found to be 564 and the lowest was found to be 94 with the values surround a mean of 246.2640</a:t>
            </a:r>
            <a:endParaRPr lang="en-IN" sz="2400" dirty="0"/>
          </a:p>
        </p:txBody>
      </p:sp>
    </p:spTree>
    <p:extLst>
      <p:ext uri="{BB962C8B-B14F-4D97-AF65-F5344CB8AC3E}">
        <p14:creationId xmlns:p14="http://schemas.microsoft.com/office/powerpoint/2010/main" val="4173082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TM10001104[[fn=Feathered]]</Template>
  <TotalTime>385</TotalTime>
  <Words>902</Words>
  <Application>Microsoft Office PowerPoint</Application>
  <PresentationFormat>Widescreen</PresentationFormat>
  <Paragraphs>76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Schoolbook</vt:lpstr>
      <vt:lpstr>Corbel</vt:lpstr>
      <vt:lpstr>Feathered</vt:lpstr>
      <vt:lpstr>Data Analysis of  HEART UCI DATASET</vt:lpstr>
      <vt:lpstr>About our dataset</vt:lpstr>
      <vt:lpstr>Understanding our variables</vt:lpstr>
      <vt:lpstr>Libraries used for displaying and visualization</vt:lpstr>
      <vt:lpstr>Reading and displaying our data</vt:lpstr>
      <vt:lpstr>PowerPoint Presentation</vt:lpstr>
      <vt:lpstr>Pre-processing our data: checking for null values</vt:lpstr>
      <vt:lpstr>We replaced these missing values by the mean of the columns. </vt:lpstr>
      <vt:lpstr>PowerPoint Presentation</vt:lpstr>
      <vt:lpstr>Initial visualization </vt:lpstr>
      <vt:lpstr>PowerPoint Presentation</vt:lpstr>
      <vt:lpstr>Searching for outliers can easily be detected by plotting a box pot </vt:lpstr>
      <vt:lpstr>PowerPoint Presentation</vt:lpstr>
      <vt:lpstr>Removing outliers </vt:lpstr>
      <vt:lpstr>Correlating our data </vt:lpstr>
      <vt:lpstr>PowerPoint Presentation</vt:lpstr>
      <vt:lpstr>PowerPoint Presentation</vt:lpstr>
      <vt:lpstr>Visualizing our data</vt:lpstr>
      <vt:lpstr>PowerPoint Presentation</vt:lpstr>
      <vt:lpstr>Comparing how correlates some numerical columns are</vt:lpstr>
      <vt:lpstr>Standardizing and normalizing our dataset</vt:lpstr>
      <vt:lpstr>PowerPoint Presentation</vt:lpstr>
      <vt:lpstr>Visualizing our normalized data</vt:lpstr>
      <vt:lpstr>PowerPoint Presentation</vt:lpstr>
      <vt:lpstr>Q-Q plots</vt:lpstr>
      <vt:lpstr>Hypothesis testing</vt:lpstr>
      <vt:lpstr>Models imported for Hypothesis testing </vt:lpstr>
      <vt:lpstr>Our hypothesis</vt:lpstr>
      <vt:lpstr>PowerPoint Presentation</vt:lpstr>
      <vt:lpstr>Some final visualization</vt:lpstr>
      <vt:lpstr>Correlative plot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koulini ks</dc:creator>
  <cp:lastModifiedBy>koulini ks</cp:lastModifiedBy>
  <cp:revision>35</cp:revision>
  <dcterms:created xsi:type="dcterms:W3CDTF">2019-11-22T23:04:30Z</dcterms:created>
  <dcterms:modified xsi:type="dcterms:W3CDTF">2019-11-26T00:49:18Z</dcterms:modified>
</cp:coreProperties>
</file>