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4"/>
  </p:sldMasterIdLst>
  <p:notesMasterIdLst>
    <p:notesMasterId r:id="rId12"/>
  </p:notesMasterIdLst>
  <p:sldIdLst>
    <p:sldId id="256" r:id="rId5"/>
    <p:sldId id="257" r:id="rId6"/>
    <p:sldId id="264" r:id="rId7"/>
    <p:sldId id="262" r:id="rId8"/>
    <p:sldId id="263" r:id="rId9"/>
    <p:sldId id="258" r:id="rId10"/>
    <p:sldId id="261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lack" panose="00000A00000000000000" pitchFamily="2" charset="0"/>
      <p:bold r:id="rId17"/>
      <p:boldItalic r:id="rId18"/>
    </p:embeddedFont>
    <p:embeddedFont>
      <p:font typeface="Montserrat ExtraBold" panose="000009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76F69-F6FE-49AB-9DB7-B7570A33B676}" v="6" dt="2022-11-14T00:24:1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06743487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06743487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aeea1a2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aeea1a2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674348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674348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 type="title">
  <p:cSld name="TITLE">
    <p:bg>
      <p:bgPr>
        <a:solidFill>
          <a:srgbClr val="57068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" name="Google Shape;11;p2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2" name="Google Shape;72;p12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age image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TITLE_1">
    <p:bg>
      <p:bgPr>
        <a:solidFill>
          <a:srgbClr val="57068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7" name="Google Shape;17;p3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4">
  <p:cSld name="TITLE_1_1_1">
    <p:bg>
      <p:bgPr>
        <a:solidFill>
          <a:srgbClr val="57068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3" name="Google Shape;23;p4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5">
  <p:cSld name="TITLE_1_1_1_1">
    <p:bg>
      <p:bgPr>
        <a:solidFill>
          <a:srgbClr val="57068C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9" name="Google Shape;29;p5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7068C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6" descr=" 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Google Shape;35;p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" name="Google Shape;42;p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46" name="Google Shape;46;p8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53" name="Google Shape;53;p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9" name="Google Shape;59;p10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1" r:id="rId12"/>
    <p:sldLayoutId id="2147483662" r:id="rId13"/>
    <p:sldLayoutId id="2147483665" r:id="rId14"/>
    <p:sldLayoutId id="214748366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NOW!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An analysis on improving unemployment in NYC Boroughs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6308350" y="4300171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BY- Navya Jammalamadaka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76398" y="229911"/>
            <a:ext cx="8967602" cy="1002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PROGRAM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A8C116-EA86-9451-5305-EAA38D780C81}"/>
              </a:ext>
            </a:extLst>
          </p:cNvPr>
          <p:cNvSpPr/>
          <p:nvPr/>
        </p:nvSpPr>
        <p:spPr>
          <a:xfrm>
            <a:off x="5028087" y="2872353"/>
            <a:ext cx="1267691" cy="671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$9.89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10696-86D3-A7A6-EFF8-5B2103F5D1E4}"/>
              </a:ext>
            </a:extLst>
          </p:cNvPr>
          <p:cNvSpPr/>
          <p:nvPr/>
        </p:nvSpPr>
        <p:spPr>
          <a:xfrm>
            <a:off x="7144675" y="2841217"/>
            <a:ext cx="1267691" cy="671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29.73 hrs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E6317-DA34-7E69-14CD-F7E955B11806}"/>
              </a:ext>
            </a:extLst>
          </p:cNvPr>
          <p:cNvSpPr txBox="1"/>
          <p:nvPr/>
        </p:nvSpPr>
        <p:spPr>
          <a:xfrm>
            <a:off x="4572001" y="3496050"/>
            <a:ext cx="217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Average wage of the participants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316AF-089E-478E-4F8D-69CEBD1C9C98}"/>
              </a:ext>
            </a:extLst>
          </p:cNvPr>
          <p:cNvSpPr txBox="1"/>
          <p:nvPr/>
        </p:nvSpPr>
        <p:spPr>
          <a:xfrm>
            <a:off x="6751865" y="3496050"/>
            <a:ext cx="209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Average working hours per week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05203E-86F1-2DC7-8F26-9C7ADD3D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" y="967216"/>
            <a:ext cx="4481533" cy="3052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CC1F27-30C9-79AC-11BA-82919CF5D515}"/>
              </a:ext>
            </a:extLst>
          </p:cNvPr>
          <p:cNvSpPr txBox="1"/>
          <p:nvPr/>
        </p:nvSpPr>
        <p:spPr>
          <a:xfrm>
            <a:off x="237743" y="4041321"/>
            <a:ext cx="420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Majority of the participants are from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Brooklyn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Queens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DDCEE-3013-AF5B-FD65-175D84973F9A}"/>
              </a:ext>
            </a:extLst>
          </p:cNvPr>
          <p:cNvSpPr/>
          <p:nvPr/>
        </p:nvSpPr>
        <p:spPr>
          <a:xfrm>
            <a:off x="6215109" y="4019270"/>
            <a:ext cx="1484448" cy="6236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~36 years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7B529-0976-8113-A96E-6DF9D6081957}"/>
              </a:ext>
            </a:extLst>
          </p:cNvPr>
          <p:cNvSpPr txBox="1"/>
          <p:nvPr/>
        </p:nvSpPr>
        <p:spPr>
          <a:xfrm>
            <a:off x="5867401" y="4651979"/>
            <a:ext cx="217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Average age of the participants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46D3C-0961-AFC1-71E8-CA515C30F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426" y="1170358"/>
            <a:ext cx="2844946" cy="1644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FEF42-6A3B-0B86-FC72-F6F3521B11C5}"/>
              </a:ext>
            </a:extLst>
          </p:cNvPr>
          <p:cNvSpPr txBox="1"/>
          <p:nvPr/>
        </p:nvSpPr>
        <p:spPr>
          <a:xfrm>
            <a:off x="4660199" y="837236"/>
            <a:ext cx="50455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Program has </a:t>
            </a:r>
            <a:r>
              <a:rPr lang="en-US" sz="1300" b="1" dirty="0">
                <a:solidFill>
                  <a:srgbClr val="00B0F0"/>
                </a:solidFill>
              </a:rPr>
              <a:t>46% Male </a:t>
            </a:r>
            <a:r>
              <a:rPr lang="en-US" sz="1300" b="1" dirty="0"/>
              <a:t>and </a:t>
            </a: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54% of Female </a:t>
            </a:r>
            <a:r>
              <a:rPr lang="en-US" sz="1300" b="1" dirty="0"/>
              <a:t>participants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EE6C-3150-7DDE-A29F-AED84A6D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9" y="40223"/>
            <a:ext cx="9000601" cy="829774"/>
          </a:xfrm>
        </p:spPr>
        <p:txBody>
          <a:bodyPr/>
          <a:lstStyle/>
          <a:p>
            <a:r>
              <a:rPr lang="en-US" sz="3600" dirty="0"/>
              <a:t>EMPLOYMENT GROWTH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A3A9D-D9D6-3401-30E4-B89FF507C9CD}"/>
              </a:ext>
            </a:extLst>
          </p:cNvPr>
          <p:cNvSpPr txBox="1"/>
          <p:nvPr/>
        </p:nvSpPr>
        <p:spPr>
          <a:xfrm>
            <a:off x="216877" y="1077686"/>
            <a:ext cx="473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program has started in the year 2011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568 female</a:t>
            </a:r>
            <a:r>
              <a:rPr lang="en-US" b="1" dirty="0"/>
              <a:t> participants, </a:t>
            </a:r>
            <a:r>
              <a:rPr lang="en-US" b="1" dirty="0">
                <a:solidFill>
                  <a:srgbClr val="00B0F0"/>
                </a:solidFill>
              </a:rPr>
              <a:t>527 male </a:t>
            </a:r>
            <a:r>
              <a:rPr lang="en-US" b="1" dirty="0"/>
              <a:t>participants got HIRED.</a:t>
            </a:r>
          </a:p>
          <a:p>
            <a:endParaRPr lang="en-US" b="1" dirty="0"/>
          </a:p>
          <a:p>
            <a:r>
              <a:rPr lang="en-US" b="1" dirty="0"/>
              <a:t>Over, the years, </a:t>
            </a:r>
            <a:r>
              <a:rPr lang="en-US" b="1" dirty="0">
                <a:solidFill>
                  <a:srgbClr val="00B050"/>
                </a:solidFill>
              </a:rPr>
              <a:t>Continuous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growth</a:t>
            </a:r>
            <a:r>
              <a:rPr lang="en-US" b="1" dirty="0"/>
              <a:t> in participants hired has been observed.</a:t>
            </a:r>
          </a:p>
          <a:p>
            <a:endParaRPr lang="en-US" b="1" dirty="0"/>
          </a:p>
          <a:p>
            <a:r>
              <a:rPr lang="en-US" b="1" dirty="0"/>
              <a:t>This contributes to the</a:t>
            </a:r>
            <a:r>
              <a:rPr lang="en-US" b="1" dirty="0">
                <a:solidFill>
                  <a:srgbClr val="00B050"/>
                </a:solidFill>
              </a:rPr>
              <a:t> SUCCESS </a:t>
            </a:r>
            <a:r>
              <a:rPr lang="en-US" b="1" dirty="0"/>
              <a:t>of the program.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9BCB519-29B5-B155-288B-7A2C77C8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33" y="636703"/>
            <a:ext cx="3695890" cy="434362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9BD215-D911-FB1F-7C82-F4F92A36311D}"/>
              </a:ext>
            </a:extLst>
          </p:cNvPr>
          <p:cNvCxnSpPr>
            <a:cxnSpLocks/>
          </p:cNvCxnSpPr>
          <p:nvPr/>
        </p:nvCxnSpPr>
        <p:spPr>
          <a:xfrm>
            <a:off x="4572000" y="1853292"/>
            <a:ext cx="209822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B2C7218-61A0-C418-B280-4189FC551217}"/>
              </a:ext>
            </a:extLst>
          </p:cNvPr>
          <p:cNvSpPr/>
          <p:nvPr/>
        </p:nvSpPr>
        <p:spPr>
          <a:xfrm>
            <a:off x="6359979" y="869997"/>
            <a:ext cx="2498271" cy="1701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2B6761-0241-1166-C1B0-0AC78F9261FB}"/>
              </a:ext>
            </a:extLst>
          </p:cNvPr>
          <p:cNvSpPr/>
          <p:nvPr/>
        </p:nvSpPr>
        <p:spPr>
          <a:xfrm>
            <a:off x="321201" y="2808514"/>
            <a:ext cx="1267691" cy="671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10,690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1F8C36-CCE2-E599-BAA5-8CD47B1720EB}"/>
              </a:ext>
            </a:extLst>
          </p:cNvPr>
          <p:cNvSpPr/>
          <p:nvPr/>
        </p:nvSpPr>
        <p:spPr>
          <a:xfrm>
            <a:off x="352149" y="3729841"/>
            <a:ext cx="1267691" cy="671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9069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03AF17-B9CC-B2E5-9FE5-7A0BE5A46EE5}"/>
              </a:ext>
            </a:extLst>
          </p:cNvPr>
          <p:cNvSpPr txBox="1"/>
          <p:nvPr/>
        </p:nvSpPr>
        <p:spPr>
          <a:xfrm>
            <a:off x="1726649" y="2957239"/>
            <a:ext cx="322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No. of Female</a:t>
            </a:r>
            <a:r>
              <a:rPr lang="en-US" b="1" dirty="0"/>
              <a:t> participants got hired from 2011-2015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B22A7E-A4C8-5813-1770-71FA7E468FCC}"/>
              </a:ext>
            </a:extLst>
          </p:cNvPr>
          <p:cNvSpPr txBox="1"/>
          <p:nvPr/>
        </p:nvSpPr>
        <p:spPr>
          <a:xfrm>
            <a:off x="1726649" y="3804203"/>
            <a:ext cx="328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No. of Male </a:t>
            </a:r>
            <a:r>
              <a:rPr lang="en-US" b="1" dirty="0"/>
              <a:t>participants got hired from 2011-2015</a:t>
            </a:r>
          </a:p>
        </p:txBody>
      </p:sp>
    </p:spTree>
    <p:extLst>
      <p:ext uri="{BB962C8B-B14F-4D97-AF65-F5344CB8AC3E}">
        <p14:creationId xmlns:p14="http://schemas.microsoft.com/office/powerpoint/2010/main" val="410307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116166"/>
            <a:ext cx="8505729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BASED ON INDUSTRY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-122462" y="1004016"/>
            <a:ext cx="3511478" cy="24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Major termination of jobs is observed in </a:t>
            </a:r>
            <a:r>
              <a:rPr lang="en-US" sz="1400" b="1" dirty="0"/>
              <a:t>Food service, Retail, Healthcare </a:t>
            </a:r>
            <a:r>
              <a:rPr lang="en-US" sz="1400" dirty="0"/>
              <a:t>industries and has grown across the years from 2011-2015.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b="1" dirty="0">
                <a:solidFill>
                  <a:srgbClr val="00B0F0"/>
                </a:solidFill>
              </a:rPr>
              <a:t>18.08% of Male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23.96% Female </a:t>
            </a:r>
            <a:r>
              <a:rPr lang="en-US" sz="1400" dirty="0"/>
              <a:t>Participants are unemployed in Retail, which has laid-off the </a:t>
            </a:r>
            <a:r>
              <a:rPr lang="en-US" sz="1400" b="1" dirty="0">
                <a:solidFill>
                  <a:srgbClr val="00B050"/>
                </a:solidFill>
              </a:rPr>
              <a:t>more </a:t>
            </a:r>
            <a:r>
              <a:rPr lang="en-US" sz="1400" dirty="0">
                <a:solidFill>
                  <a:schemeClr val="bg2"/>
                </a:solidFill>
              </a:rPr>
              <a:t>employees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52400" indent="0"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C6CCA-67F5-0857-EF16-F3B87347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016" y="898071"/>
            <a:ext cx="5657644" cy="40004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34B0F3-1F21-13C6-9CA7-E9901D2D66E6}"/>
              </a:ext>
            </a:extLst>
          </p:cNvPr>
          <p:cNvSpPr/>
          <p:nvPr/>
        </p:nvSpPr>
        <p:spPr>
          <a:xfrm>
            <a:off x="4629150" y="2800350"/>
            <a:ext cx="3355521" cy="91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0" y="85797"/>
            <a:ext cx="889907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WAGE-Education Vs Industry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98C4D-089F-B499-3CF7-DF1DCBF4213D}"/>
              </a:ext>
            </a:extLst>
          </p:cNvPr>
          <p:cNvSpPr txBox="1"/>
          <p:nvPr/>
        </p:nvSpPr>
        <p:spPr>
          <a:xfrm>
            <a:off x="81639" y="842363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Women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participants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are paid more in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Childcare and Healthcare.</a:t>
            </a: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Females </a:t>
            </a:r>
            <a:r>
              <a:rPr lang="en-US" dirty="0">
                <a:solidFill>
                  <a:schemeClr val="bg2"/>
                </a:solidFill>
              </a:rPr>
              <a:t>tend to assume more positions than males in major sectors and are paid high wages!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C6A1AC-D997-FC3D-D9B1-A0AB00D91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67" y="2153008"/>
            <a:ext cx="4359733" cy="29904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0C35C8-0E9D-89AC-9DB5-A0C04CC8DFB1}"/>
              </a:ext>
            </a:extLst>
          </p:cNvPr>
          <p:cNvSpPr txBox="1"/>
          <p:nvPr/>
        </p:nvSpPr>
        <p:spPr>
          <a:xfrm>
            <a:off x="4661806" y="862874"/>
            <a:ext cx="4482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Men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from College and HS Graduates are paid more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Males</a:t>
            </a:r>
            <a:r>
              <a:rPr lang="en-US" dirty="0"/>
              <a:t> reported high average age but received less wage when education level is Below 12</a:t>
            </a:r>
            <a:r>
              <a:rPr lang="en-US" baseline="30000" dirty="0"/>
              <a:t>th</a:t>
            </a:r>
            <a:r>
              <a:rPr lang="en-US" dirty="0"/>
              <a:t> grade.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B14DE-32E9-4AA9-0A29-82A1D476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067212"/>
            <a:ext cx="4721518" cy="2990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0" y="77632"/>
            <a:ext cx="924197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AGE AND EDUCATION ANALYSIS</a:t>
            </a:r>
            <a:endParaRPr sz="40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6293173" y="552746"/>
            <a:ext cx="2644262" cy="3055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-US" b="1" dirty="0"/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Classes </a:t>
            </a:r>
            <a:r>
              <a:rPr lang="en-US" b="1" dirty="0"/>
              <a:t>9,10,11,12</a:t>
            </a:r>
            <a:r>
              <a:rPr lang="en-US" dirty="0"/>
              <a:t> are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very unlikely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get employed though their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age is high</a:t>
            </a:r>
            <a:r>
              <a:rPr lang="en-US" dirty="0"/>
              <a:t>. </a:t>
            </a:r>
          </a:p>
          <a:p>
            <a:pPr marL="171450" indent="-171450">
              <a:spcAft>
                <a:spcPts val="1600"/>
              </a:spcAft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Major strength </a:t>
            </a:r>
            <a:r>
              <a:rPr lang="en-US" dirty="0"/>
              <a:t>of participants employed belong to </a:t>
            </a:r>
            <a:r>
              <a:rPr lang="en-US" b="1" dirty="0">
                <a:solidFill>
                  <a:srgbClr val="FFC000"/>
                </a:solidFill>
              </a:rPr>
              <a:t>High School graduate.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Similarly,  employees with education qualification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less than 12</a:t>
            </a:r>
            <a:r>
              <a:rPr lang="en-US" b="1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grade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are being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paid less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have major job termination rate. 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be verified with the Employment status filter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3A4D8-AB81-349A-CDD7-79614F62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832"/>
            <a:ext cx="6293173" cy="4349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144ED9-6EEA-81AA-75AE-F336A4DF9C63}"/>
              </a:ext>
            </a:extLst>
          </p:cNvPr>
          <p:cNvSpPr/>
          <p:nvPr/>
        </p:nvSpPr>
        <p:spPr>
          <a:xfrm>
            <a:off x="2588561" y="987878"/>
            <a:ext cx="2677886" cy="17063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TAKEAWAYS</a:t>
            </a:r>
            <a:endParaRPr dirty="0"/>
          </a:p>
        </p:txBody>
      </p:sp>
      <p:sp>
        <p:nvSpPr>
          <p:cNvPr id="2" name="Google Shape;154;p26">
            <a:extLst>
              <a:ext uri="{FF2B5EF4-FFF2-40B4-BE49-F238E27FC236}">
                <a16:creationId xmlns:a16="http://schemas.microsoft.com/office/drawing/2014/main" id="{F4E118A7-11FD-AA0E-9D7D-3AF7E032EF40}"/>
              </a:ext>
            </a:extLst>
          </p:cNvPr>
          <p:cNvSpPr txBox="1">
            <a:spLocks/>
          </p:cNvSpPr>
          <p:nvPr/>
        </p:nvSpPr>
        <p:spPr>
          <a:xfrm>
            <a:off x="400050" y="1040222"/>
            <a:ext cx="8596993" cy="63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Black"/>
              <a:buNone/>
              <a:defRPr sz="4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/>
                </a:solidFill>
                <a:latin typeface="Montserrat" panose="00000500000000000000" pitchFamily="2" charset="0"/>
              </a:rPr>
              <a:t>The following recommendations can be implemented in order to contribute towards </a:t>
            </a:r>
            <a:r>
              <a:rPr lang="en-US" sz="1400" b="1" dirty="0">
                <a:solidFill>
                  <a:srgbClr val="00B050"/>
                </a:solidFill>
                <a:latin typeface="Montserrat" panose="00000500000000000000" pitchFamily="2" charset="0"/>
              </a:rPr>
              <a:t>EMPLOYMENT NOW’s SUCCESS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EED89C-8683-B176-E6FE-F5EBEDC23052}"/>
              </a:ext>
            </a:extLst>
          </p:cNvPr>
          <p:cNvSpPr/>
          <p:nvPr/>
        </p:nvSpPr>
        <p:spPr>
          <a:xfrm>
            <a:off x="620486" y="1845129"/>
            <a:ext cx="2506265" cy="2191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Google Shape;155;p26"/>
          <p:cNvSpPr txBox="1"/>
          <p:nvPr/>
        </p:nvSpPr>
        <p:spPr>
          <a:xfrm>
            <a:off x="685800" y="2083310"/>
            <a:ext cx="2340174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First Recommendation</a:t>
            </a:r>
            <a:endParaRPr sz="1200" dirty="0">
              <a:solidFill>
                <a:schemeClr val="bg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Montserrat ExtraBold" panose="00000900000000000000" pitchFamily="2" charset="0"/>
                <a:ea typeface="Montserrat"/>
                <a:cs typeface="Montserrat"/>
                <a:sym typeface="Montserrat"/>
              </a:rPr>
              <a:t>The Employment Now program can concentrate in getting its participants employed in industries like Childcare, Transportation or General Sales where the </a:t>
            </a:r>
            <a:r>
              <a:rPr lang="en-US" sz="1000" b="1" dirty="0">
                <a:solidFill>
                  <a:srgbClr val="FF0000"/>
                </a:solidFill>
                <a:latin typeface="Montserrat ExtraBold" panose="00000900000000000000" pitchFamily="2" charset="0"/>
                <a:ea typeface="Montserrat"/>
                <a:cs typeface="Montserrat"/>
                <a:sym typeface="Montserrat"/>
              </a:rPr>
              <a:t>job termination </a:t>
            </a: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Montserrat ExtraBold" panose="00000900000000000000" pitchFamily="2" charset="0"/>
                <a:ea typeface="Montserrat"/>
                <a:cs typeface="Montserrat"/>
                <a:sym typeface="Montserrat"/>
              </a:rPr>
              <a:t>is marked</a:t>
            </a:r>
            <a:r>
              <a:rPr lang="en-US" sz="1000" b="1" dirty="0">
                <a:solidFill>
                  <a:srgbClr val="333333"/>
                </a:solidFill>
                <a:latin typeface="Montserrat ExtraBold" panose="000009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dirty="0">
                <a:solidFill>
                  <a:srgbClr val="FFFF00"/>
                </a:solidFill>
                <a:latin typeface="Montserrat ExtraBold" panose="00000900000000000000" pitchFamily="2" charset="0"/>
                <a:ea typeface="Montserrat"/>
                <a:cs typeface="Montserrat"/>
                <a:sym typeface="Montserrat"/>
              </a:rPr>
              <a:t>less.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8A48BC-C931-516E-93BA-41D06C424EA0}"/>
              </a:ext>
            </a:extLst>
          </p:cNvPr>
          <p:cNvSpPr/>
          <p:nvPr/>
        </p:nvSpPr>
        <p:spPr>
          <a:xfrm>
            <a:off x="3362710" y="1845129"/>
            <a:ext cx="2506265" cy="2191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Google Shape;156;p26"/>
          <p:cNvSpPr txBox="1"/>
          <p:nvPr/>
        </p:nvSpPr>
        <p:spPr>
          <a:xfrm>
            <a:off x="3434143" y="2092891"/>
            <a:ext cx="2434832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Second Recommendation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Programs concentrating </a:t>
            </a:r>
            <a:r>
              <a:rPr lang="en-US" sz="1000" dirty="0">
                <a:solidFill>
                  <a:srgbClr val="00B0F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males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 different sectors must be promoted. Healthcare and Childcare are to be considered as  decent paying sector for 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Women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E20D76-F1E7-66AA-8742-72485C7EB88A}"/>
              </a:ext>
            </a:extLst>
          </p:cNvPr>
          <p:cNvSpPr/>
          <p:nvPr/>
        </p:nvSpPr>
        <p:spPr>
          <a:xfrm>
            <a:off x="6104934" y="1845129"/>
            <a:ext cx="2506265" cy="2191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Google Shape;157;p26"/>
          <p:cNvSpPr txBox="1"/>
          <p:nvPr/>
        </p:nvSpPr>
        <p:spPr>
          <a:xfrm>
            <a:off x="6264051" y="2083310"/>
            <a:ext cx="2188029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Third Recommendation</a:t>
            </a:r>
            <a:endParaRPr sz="1200" dirty="0">
              <a:solidFill>
                <a:schemeClr val="bg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Montserrat ExtraBold" panose="00000900000000000000" pitchFamily="2" charset="0"/>
                <a:ea typeface="Montserrat"/>
                <a:cs typeface="Montserrat"/>
                <a:sym typeface="Montserrat"/>
              </a:rPr>
              <a:t>The program can take an initiative to conduct skill-based trainings for classes 9,10,11,12  in the trending technologies to </a:t>
            </a:r>
            <a:r>
              <a:rPr lang="en-US" sz="1000" b="1" dirty="0">
                <a:solidFill>
                  <a:srgbClr val="00B050"/>
                </a:solidFill>
                <a:latin typeface="Montserrat ExtraBold" panose="00000900000000000000" pitchFamily="2" charset="0"/>
                <a:ea typeface="Montserrat"/>
                <a:cs typeface="Montserrat"/>
                <a:sym typeface="Montserrat"/>
              </a:rPr>
              <a:t>increase employment.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F2480DE32D04DBA3010573EA64EBA" ma:contentTypeVersion="7" ma:contentTypeDescription="Create a new document." ma:contentTypeScope="" ma:versionID="bf4e29fceec407b93d2b9b01d33160bd">
  <xsd:schema xmlns:xsd="http://www.w3.org/2001/XMLSchema" xmlns:xs="http://www.w3.org/2001/XMLSchema" xmlns:p="http://schemas.microsoft.com/office/2006/metadata/properties" xmlns:ns3="77a6da2f-cb47-485b-bd54-d0a0b348b86e" xmlns:ns4="559b19c6-57ef-4a88-b949-4db0782da555" targetNamespace="http://schemas.microsoft.com/office/2006/metadata/properties" ma:root="true" ma:fieldsID="03feb9d38ff1fe642cb04cf868160d02" ns3:_="" ns4:_="">
    <xsd:import namespace="77a6da2f-cb47-485b-bd54-d0a0b348b86e"/>
    <xsd:import namespace="559b19c6-57ef-4a88-b949-4db0782da5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da2f-cb47-485b-bd54-d0a0b348b8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b19c6-57ef-4a88-b949-4db0782da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44357E-4EE6-4EA9-81BC-F6F7067D90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12536F-5E67-424C-9814-1F3FC7AE8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da2f-cb47-485b-bd54-d0a0b348b86e"/>
    <ds:schemaRef ds:uri="559b19c6-57ef-4a88-b949-4db0782da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BB1054-50A7-4B31-9255-744C485490D1}">
  <ds:schemaRefs>
    <ds:schemaRef ds:uri="http://www.w3.org/XML/1998/namespace"/>
    <ds:schemaRef ds:uri="77a6da2f-cb47-485b-bd54-d0a0b348b86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559b19c6-57ef-4a88-b949-4db0782da555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382</Words>
  <Application>Microsoft Office PowerPoint</Application>
  <PresentationFormat>On-screen Show (16:9)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 Black</vt:lpstr>
      <vt:lpstr>Arial</vt:lpstr>
      <vt:lpstr>Montserrat ExtraBold</vt:lpstr>
      <vt:lpstr>Montserrat</vt:lpstr>
      <vt:lpstr>NYU Bold</vt:lpstr>
      <vt:lpstr>EMPLOYMENT NOW!</vt:lpstr>
      <vt:lpstr>OVERVIEW OF THE PROGRAM</vt:lpstr>
      <vt:lpstr>EMPLOYMENT GROWTH</vt:lpstr>
      <vt:lpstr>ANALYSIS BASED ON INDUSTRY</vt:lpstr>
      <vt:lpstr>WAGE-Education Vs Industry</vt:lpstr>
      <vt:lpstr>AGE AND EDUCATION ANALYSIS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NOW!</dc:title>
  <dc:creator>Navya</dc:creator>
  <cp:lastModifiedBy>Navya Sravani Jammalamadaka</cp:lastModifiedBy>
  <cp:revision>7</cp:revision>
  <dcterms:modified xsi:type="dcterms:W3CDTF">2022-11-17T21:05:54Z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0x010100D41F2480DE32D04DBA3010573EA64EBA</vt:lpwstr>
  </property>
</Properties>
</file>