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hrivastava" userId="a38b7f40dfe229de" providerId="LiveId" clId="{61E2A573-412D-49AE-8497-345C2E9C3A86}"/>
    <pc:docChg chg="custSel addSld delSld modSld">
      <pc:chgData name="Riya Shrivastava" userId="a38b7f40dfe229de" providerId="LiveId" clId="{61E2A573-412D-49AE-8497-345C2E9C3A86}" dt="2024-05-08T06:21:20.477" v="425" actId="14100"/>
      <pc:docMkLst>
        <pc:docMk/>
      </pc:docMkLst>
      <pc:sldChg chg="modSp mod">
        <pc:chgData name="Riya Shrivastava" userId="a38b7f40dfe229de" providerId="LiveId" clId="{61E2A573-412D-49AE-8497-345C2E9C3A86}" dt="2024-05-08T06:01:59.528" v="213" actId="403"/>
        <pc:sldMkLst>
          <pc:docMk/>
          <pc:sldMk cId="3471778598" sldId="259"/>
        </pc:sldMkLst>
        <pc:spChg chg="mod">
          <ac:chgData name="Riya Shrivastava" userId="a38b7f40dfe229de" providerId="LiveId" clId="{61E2A573-412D-49AE-8497-345C2E9C3A86}" dt="2024-05-08T04:52:01.435" v="41" actId="14100"/>
          <ac:spMkLst>
            <pc:docMk/>
            <pc:sldMk cId="3471778598" sldId="259"/>
            <ac:spMk id="2" creationId="{C97D9A43-7B85-222E-89C7-28E73AE1E094}"/>
          </ac:spMkLst>
        </pc:spChg>
        <pc:spChg chg="mod">
          <ac:chgData name="Riya Shrivastava" userId="a38b7f40dfe229de" providerId="LiveId" clId="{61E2A573-412D-49AE-8497-345C2E9C3A86}" dt="2024-05-08T06:01:59.528" v="213" actId="403"/>
          <ac:spMkLst>
            <pc:docMk/>
            <pc:sldMk cId="3471778598" sldId="259"/>
            <ac:spMk id="3" creationId="{9F9BBC0A-FCCC-76EF-8B43-3FA869AF5B7B}"/>
          </ac:spMkLst>
        </pc:spChg>
      </pc:sldChg>
      <pc:sldChg chg="addSp modSp new mod">
        <pc:chgData name="Riya Shrivastava" userId="a38b7f40dfe229de" providerId="LiveId" clId="{61E2A573-412D-49AE-8497-345C2E9C3A86}" dt="2024-05-08T06:16:55.803" v="302" actId="1076"/>
        <pc:sldMkLst>
          <pc:docMk/>
          <pc:sldMk cId="643109920" sldId="260"/>
        </pc:sldMkLst>
        <pc:spChg chg="mod">
          <ac:chgData name="Riya Shrivastava" userId="a38b7f40dfe229de" providerId="LiveId" clId="{61E2A573-412D-49AE-8497-345C2E9C3A86}" dt="2024-05-08T06:14:20.552" v="240" actId="403"/>
          <ac:spMkLst>
            <pc:docMk/>
            <pc:sldMk cId="643109920" sldId="260"/>
            <ac:spMk id="2" creationId="{8F1B3127-960C-EEE8-ED78-C4B35BF2B84C}"/>
          </ac:spMkLst>
        </pc:spChg>
        <pc:spChg chg="mod">
          <ac:chgData name="Riya Shrivastava" userId="a38b7f40dfe229de" providerId="LiveId" clId="{61E2A573-412D-49AE-8497-345C2E9C3A86}" dt="2024-05-08T06:15:45.541" v="297" actId="27636"/>
          <ac:spMkLst>
            <pc:docMk/>
            <pc:sldMk cId="643109920" sldId="260"/>
            <ac:spMk id="3" creationId="{1C16DBA9-F819-6560-EC3E-A0BB6A278E08}"/>
          </ac:spMkLst>
        </pc:spChg>
        <pc:picChg chg="add mod">
          <ac:chgData name="Riya Shrivastava" userId="a38b7f40dfe229de" providerId="LiveId" clId="{61E2A573-412D-49AE-8497-345C2E9C3A86}" dt="2024-05-08T06:16:55.803" v="302" actId="1076"/>
          <ac:picMkLst>
            <pc:docMk/>
            <pc:sldMk cId="643109920" sldId="260"/>
            <ac:picMk id="5" creationId="{B8C6E714-61AD-66B6-3A0E-F73026791A40}"/>
          </ac:picMkLst>
        </pc:picChg>
      </pc:sldChg>
      <pc:sldChg chg="addSp delSp modSp new del mod">
        <pc:chgData name="Riya Shrivastava" userId="a38b7f40dfe229de" providerId="LiveId" clId="{61E2A573-412D-49AE-8497-345C2E9C3A86}" dt="2024-05-08T06:13:57.218" v="230" actId="2696"/>
        <pc:sldMkLst>
          <pc:docMk/>
          <pc:sldMk cId="3954722286" sldId="260"/>
        </pc:sldMkLst>
        <pc:spChg chg="mod">
          <ac:chgData name="Riya Shrivastava" userId="a38b7f40dfe229de" providerId="LiveId" clId="{61E2A573-412D-49AE-8497-345C2E9C3A86}" dt="2024-05-08T06:02:46.713" v="220" actId="403"/>
          <ac:spMkLst>
            <pc:docMk/>
            <pc:sldMk cId="3954722286" sldId="260"/>
            <ac:spMk id="2" creationId="{B5D7E418-BC99-6EBD-CDF7-C6FD5A7E0B69}"/>
          </ac:spMkLst>
        </pc:spChg>
        <pc:spChg chg="del mod">
          <ac:chgData name="Riya Shrivastava" userId="a38b7f40dfe229de" providerId="LiveId" clId="{61E2A573-412D-49AE-8497-345C2E9C3A86}" dt="2024-05-08T06:09:54.536" v="222" actId="22"/>
          <ac:spMkLst>
            <pc:docMk/>
            <pc:sldMk cId="3954722286" sldId="260"/>
            <ac:spMk id="3" creationId="{60F65842-AB23-9F1C-A9A9-52C608534069}"/>
          </ac:spMkLst>
        </pc:spChg>
        <pc:spChg chg="add">
          <ac:chgData name="Riya Shrivastava" userId="a38b7f40dfe229de" providerId="LiveId" clId="{61E2A573-412D-49AE-8497-345C2E9C3A86}" dt="2024-05-08T06:13:04.830" v="226" actId="22"/>
          <ac:spMkLst>
            <pc:docMk/>
            <pc:sldMk cId="3954722286" sldId="260"/>
            <ac:spMk id="7" creationId="{BE6F964A-DC0F-E83E-DCDF-E96751870807}"/>
          </ac:spMkLst>
        </pc:spChg>
        <pc:spChg chg="add mod">
          <ac:chgData name="Riya Shrivastava" userId="a38b7f40dfe229de" providerId="LiveId" clId="{61E2A573-412D-49AE-8497-345C2E9C3A86}" dt="2024-05-08T06:13:32.799" v="229" actId="5793"/>
          <ac:spMkLst>
            <pc:docMk/>
            <pc:sldMk cId="3954722286" sldId="260"/>
            <ac:spMk id="9" creationId="{A514874C-9238-6734-E073-EB876D53DA6A}"/>
          </ac:spMkLst>
        </pc:spChg>
        <pc:picChg chg="add del mod ord">
          <ac:chgData name="Riya Shrivastava" userId="a38b7f40dfe229de" providerId="LiveId" clId="{61E2A573-412D-49AE-8497-345C2E9C3A86}" dt="2024-05-08T06:13:24.854" v="227" actId="478"/>
          <ac:picMkLst>
            <pc:docMk/>
            <pc:sldMk cId="3954722286" sldId="260"/>
            <ac:picMk id="5" creationId="{2EB2E5A2-8C82-DDF6-246D-9E47C37AA712}"/>
          </ac:picMkLst>
        </pc:picChg>
      </pc:sldChg>
      <pc:sldChg chg="addSp delSp modSp new mod">
        <pc:chgData name="Riya Shrivastava" userId="a38b7f40dfe229de" providerId="LiveId" clId="{61E2A573-412D-49AE-8497-345C2E9C3A86}" dt="2024-05-08T06:18:57.605" v="344" actId="1076"/>
        <pc:sldMkLst>
          <pc:docMk/>
          <pc:sldMk cId="1293711385" sldId="261"/>
        </pc:sldMkLst>
        <pc:spChg chg="mod">
          <ac:chgData name="Riya Shrivastava" userId="a38b7f40dfe229de" providerId="LiveId" clId="{61E2A573-412D-49AE-8497-345C2E9C3A86}" dt="2024-05-08T06:18:44.074" v="342" actId="113"/>
          <ac:spMkLst>
            <pc:docMk/>
            <pc:sldMk cId="1293711385" sldId="261"/>
            <ac:spMk id="2" creationId="{34EB48A6-CD30-E79F-1C63-03859BC4E639}"/>
          </ac:spMkLst>
        </pc:spChg>
        <pc:spChg chg="del">
          <ac:chgData name="Riya Shrivastava" userId="a38b7f40dfe229de" providerId="LiveId" clId="{61E2A573-412D-49AE-8497-345C2E9C3A86}" dt="2024-05-08T06:17:55.042" v="304" actId="22"/>
          <ac:spMkLst>
            <pc:docMk/>
            <pc:sldMk cId="1293711385" sldId="261"/>
            <ac:spMk id="3" creationId="{E8D8738E-10A8-81C1-0645-D9A5BB1AE848}"/>
          </ac:spMkLst>
        </pc:spChg>
        <pc:picChg chg="add mod ord">
          <ac:chgData name="Riya Shrivastava" userId="a38b7f40dfe229de" providerId="LiveId" clId="{61E2A573-412D-49AE-8497-345C2E9C3A86}" dt="2024-05-08T06:18:57.605" v="344" actId="1076"/>
          <ac:picMkLst>
            <pc:docMk/>
            <pc:sldMk cId="1293711385" sldId="261"/>
            <ac:picMk id="5" creationId="{03606EA4-34A9-155C-D558-EC1530F6B51B}"/>
          </ac:picMkLst>
        </pc:picChg>
      </pc:sldChg>
      <pc:sldChg chg="addSp delSp modSp new mod">
        <pc:chgData name="Riya Shrivastava" userId="a38b7f40dfe229de" providerId="LiveId" clId="{61E2A573-412D-49AE-8497-345C2E9C3A86}" dt="2024-05-08T06:20:46.193" v="385" actId="1076"/>
        <pc:sldMkLst>
          <pc:docMk/>
          <pc:sldMk cId="3225965920" sldId="262"/>
        </pc:sldMkLst>
        <pc:spChg chg="mod">
          <ac:chgData name="Riya Shrivastava" userId="a38b7f40dfe229de" providerId="LiveId" clId="{61E2A573-412D-49AE-8497-345C2E9C3A86}" dt="2024-05-08T06:20:36.367" v="383" actId="14100"/>
          <ac:spMkLst>
            <pc:docMk/>
            <pc:sldMk cId="3225965920" sldId="262"/>
            <ac:spMk id="2" creationId="{83025822-5C75-57CF-FB2F-45BAA3C4F0CA}"/>
          </ac:spMkLst>
        </pc:spChg>
        <pc:spChg chg="del mod">
          <ac:chgData name="Riya Shrivastava" userId="a38b7f40dfe229de" providerId="LiveId" clId="{61E2A573-412D-49AE-8497-345C2E9C3A86}" dt="2024-05-08T06:20:17.153" v="379" actId="22"/>
          <ac:spMkLst>
            <pc:docMk/>
            <pc:sldMk cId="3225965920" sldId="262"/>
            <ac:spMk id="3" creationId="{18900EC9-3DC7-5902-C5C8-CC3581F9A200}"/>
          </ac:spMkLst>
        </pc:spChg>
        <pc:picChg chg="add mod ord">
          <ac:chgData name="Riya Shrivastava" userId="a38b7f40dfe229de" providerId="LiveId" clId="{61E2A573-412D-49AE-8497-345C2E9C3A86}" dt="2024-05-08T06:20:46.193" v="385" actId="1076"/>
          <ac:picMkLst>
            <pc:docMk/>
            <pc:sldMk cId="3225965920" sldId="262"/>
            <ac:picMk id="5" creationId="{2D9EC83A-BF43-CAE6-A66F-BC20780259C3}"/>
          </ac:picMkLst>
        </pc:picChg>
      </pc:sldChg>
      <pc:sldChg chg="modSp new mod">
        <pc:chgData name="Riya Shrivastava" userId="a38b7f40dfe229de" providerId="LiveId" clId="{61E2A573-412D-49AE-8497-345C2E9C3A86}" dt="2024-05-08T06:21:20.477" v="425" actId="14100"/>
        <pc:sldMkLst>
          <pc:docMk/>
          <pc:sldMk cId="149633120" sldId="263"/>
        </pc:sldMkLst>
        <pc:spChg chg="mod">
          <ac:chgData name="Riya Shrivastava" userId="a38b7f40dfe229de" providerId="LiveId" clId="{61E2A573-412D-49AE-8497-345C2E9C3A86}" dt="2024-05-08T06:21:20.477" v="425" actId="14100"/>
          <ac:spMkLst>
            <pc:docMk/>
            <pc:sldMk cId="149633120" sldId="263"/>
            <ac:spMk id="3" creationId="{162DE8B6-6888-5DA7-2DFD-92385432DEB7}"/>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CD07A05-A2CA-4128-89F3-76793DBC625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07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61854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4183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787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870801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55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47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526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19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277409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55124B-F325-4B3A-AACB-4DBB279EB296}"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D07A05-A2CA-4128-89F3-76793DBC625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84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55124B-F325-4B3A-AACB-4DBB279EB29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35667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55124B-F325-4B3A-AACB-4DBB279EB296}"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D07A05-A2CA-4128-89F3-76793DBC625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08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55124B-F325-4B3A-AACB-4DBB279EB296}"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D07A05-A2CA-4128-89F3-76793DBC625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346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5124B-F325-4B3A-AACB-4DBB279EB296}"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3978926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32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55124B-F325-4B3A-AACB-4DBB279EB296}"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D07A05-A2CA-4128-89F3-76793DBC6253}" type="slidenum">
              <a:rPr lang="en-IN" smtClean="0"/>
              <a:t>‹#›</a:t>
            </a:fld>
            <a:endParaRPr lang="en-IN"/>
          </a:p>
        </p:txBody>
      </p:sp>
    </p:spTree>
    <p:extLst>
      <p:ext uri="{BB962C8B-B14F-4D97-AF65-F5344CB8AC3E}">
        <p14:creationId xmlns:p14="http://schemas.microsoft.com/office/powerpoint/2010/main" val="103939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5124B-F325-4B3A-AACB-4DBB279EB296}" type="datetimeFigureOut">
              <a:rPr lang="en-IN" smtClean="0"/>
              <a:t>28-05-2024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D07A05-A2CA-4128-89F3-76793DBC6253}" type="slidenum">
              <a:rPr lang="en-IN" smtClean="0"/>
              <a:t>‹#›</a:t>
            </a:fld>
            <a:endParaRPr lang="en-IN"/>
          </a:p>
        </p:txBody>
      </p:sp>
    </p:spTree>
    <p:extLst>
      <p:ext uri="{BB962C8B-B14F-4D97-AF65-F5344CB8AC3E}">
        <p14:creationId xmlns:p14="http://schemas.microsoft.com/office/powerpoint/2010/main" val="22671141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75113-C58F-05AD-8332-41812F36E9A5}"/>
              </a:ext>
            </a:extLst>
          </p:cNvPr>
          <p:cNvSpPr>
            <a:spLocks noGrp="1"/>
          </p:cNvSpPr>
          <p:nvPr>
            <p:ph type="ctrTitle"/>
          </p:nvPr>
        </p:nvSpPr>
        <p:spPr>
          <a:xfrm>
            <a:off x="2706046" y="233400"/>
            <a:ext cx="6815669" cy="4215770"/>
          </a:xfrm>
        </p:spPr>
        <p:txBody>
          <a:bodyPr/>
          <a:lstStyle/>
          <a:p>
            <a:pPr algn="ctr"/>
            <a:r>
              <a:rPr lang="en-IN" b="1" dirty="0" smtClean="0"/>
              <a:t/>
            </a:r>
            <a:br>
              <a:rPr lang="en-IN" b="1" dirty="0" smtClean="0"/>
            </a:br>
            <a:r>
              <a:rPr lang="en-IN" b="1" dirty="0"/>
              <a:t/>
            </a:r>
            <a:br>
              <a:rPr lang="en-IN" b="1" dirty="0"/>
            </a:br>
            <a:r>
              <a:rPr lang="en-IN" b="1" dirty="0" smtClean="0"/>
              <a:t/>
            </a:r>
            <a:br>
              <a:rPr lang="en-IN" b="1" dirty="0" smtClean="0"/>
            </a:br>
            <a:r>
              <a:rPr lang="en-IN" b="1" dirty="0" smtClean="0"/>
              <a:t>EMPLOYEE </a:t>
            </a:r>
            <a:br>
              <a:rPr lang="en-IN" b="1" dirty="0" smtClean="0"/>
            </a:br>
            <a:r>
              <a:rPr lang="en-IN" b="1" dirty="0" smtClean="0"/>
              <a:t>ATTRITION </a:t>
            </a:r>
            <a:r>
              <a:rPr lang="en-IN" b="1" dirty="0"/>
              <a:t>ANALYSIS</a:t>
            </a:r>
          </a:p>
        </p:txBody>
      </p:sp>
    </p:spTree>
    <p:extLst>
      <p:ext uri="{BB962C8B-B14F-4D97-AF65-F5344CB8AC3E}">
        <p14:creationId xmlns:p14="http://schemas.microsoft.com/office/powerpoint/2010/main" val="387734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AE936-CB5A-07AF-0810-37E7C3ABA2F4}"/>
              </a:ext>
            </a:extLst>
          </p:cNvPr>
          <p:cNvSpPr>
            <a:spLocks noGrp="1"/>
          </p:cNvSpPr>
          <p:nvPr>
            <p:ph type="title"/>
          </p:nvPr>
        </p:nvSpPr>
        <p:spPr>
          <a:xfrm>
            <a:off x="1484311" y="685800"/>
            <a:ext cx="10018713" cy="1444659"/>
          </a:xfrm>
        </p:spPr>
        <p:txBody>
          <a:bodyPr>
            <a:normAutofit/>
          </a:bodyPr>
          <a:lstStyle/>
          <a:p>
            <a:r>
              <a:rPr lang="en-IN" sz="4800" b="1" dirty="0"/>
              <a:t>INTRODUCTION</a:t>
            </a:r>
          </a:p>
        </p:txBody>
      </p:sp>
      <p:sp>
        <p:nvSpPr>
          <p:cNvPr id="3" name="Content Placeholder 2">
            <a:extLst>
              <a:ext uri="{FF2B5EF4-FFF2-40B4-BE49-F238E27FC236}">
                <a16:creationId xmlns:a16="http://schemas.microsoft.com/office/drawing/2014/main" xmlns="" id="{354A9844-6A33-4BDC-2CC3-3918ACEC5C5F}"/>
              </a:ext>
            </a:extLst>
          </p:cNvPr>
          <p:cNvSpPr>
            <a:spLocks noGrp="1"/>
          </p:cNvSpPr>
          <p:nvPr>
            <p:ph idx="1"/>
          </p:nvPr>
        </p:nvSpPr>
        <p:spPr>
          <a:xfrm>
            <a:off x="1334185" y="1926585"/>
            <a:ext cx="10018713" cy="4110087"/>
          </a:xfrm>
        </p:spPr>
        <p:txBody>
          <a:bodyPr>
            <a:normAutofit/>
          </a:bodyPr>
          <a:lstStyle/>
          <a:p>
            <a:pPr marL="0" indent="0" algn="ctr">
              <a:buNone/>
            </a:pPr>
            <a:r>
              <a:rPr lang="en-US" b="1" dirty="0" smtClean="0"/>
              <a:t>Welcome </a:t>
            </a:r>
            <a:r>
              <a:rPr lang="en-US" b="1" dirty="0"/>
              <a:t>to my Employee Attrition Analysis report</a:t>
            </a:r>
          </a:p>
          <a:p>
            <a:pPr marL="0" indent="0">
              <a:buNone/>
            </a:pPr>
            <a:r>
              <a:rPr lang="en-US" dirty="0"/>
              <a:t>Employee attrition is defined as employees leaving their organizations for unpredictable or uncontrollable reasons. Many terms make up attrition, the most common being termination, resignation, planned or voluntary retirement, structural changes, long-term illness, layoffs.</a:t>
            </a:r>
            <a:r>
              <a:rPr lang="en-US" dirty="0" smtClean="0"/>
              <a:t>. </a:t>
            </a:r>
            <a:r>
              <a:rPr lang="en-US" dirty="0"/>
              <a:t>Understanding why employees leave can help businesses improve retention strategies and maintain a happy and productive workforce. By analyzing factors such as job satisfaction, compensation, and work-life balance, we aim to provide insights that can help organizations reduce attrition rates and retain valuable talent. Let's delve into the fascinating world of employee attrition analysis!</a:t>
            </a:r>
            <a:endParaRPr lang="en-IN" dirty="0"/>
          </a:p>
        </p:txBody>
      </p:sp>
    </p:spTree>
    <p:extLst>
      <p:ext uri="{BB962C8B-B14F-4D97-AF65-F5344CB8AC3E}">
        <p14:creationId xmlns:p14="http://schemas.microsoft.com/office/powerpoint/2010/main" val="143931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FE9346-D973-10F8-FDA1-E7E893330DDF}"/>
              </a:ext>
            </a:extLst>
          </p:cNvPr>
          <p:cNvSpPr>
            <a:spLocks noGrp="1"/>
          </p:cNvSpPr>
          <p:nvPr>
            <p:ph type="title"/>
          </p:nvPr>
        </p:nvSpPr>
        <p:spPr>
          <a:xfrm>
            <a:off x="1484311" y="685801"/>
            <a:ext cx="10018713" cy="1538926"/>
          </a:xfrm>
        </p:spPr>
        <p:txBody>
          <a:bodyPr/>
          <a:lstStyle/>
          <a:p>
            <a:r>
              <a:rPr lang="en-IN" b="1" dirty="0"/>
              <a:t>PROBLEM STATEMENT</a:t>
            </a:r>
          </a:p>
        </p:txBody>
      </p:sp>
      <p:sp>
        <p:nvSpPr>
          <p:cNvPr id="3" name="Content Placeholder 2">
            <a:extLst>
              <a:ext uri="{FF2B5EF4-FFF2-40B4-BE49-F238E27FC236}">
                <a16:creationId xmlns:a16="http://schemas.microsoft.com/office/drawing/2014/main" xmlns="" id="{DFD780B3-FF89-D2BD-6D5D-94C75FD81320}"/>
              </a:ext>
            </a:extLst>
          </p:cNvPr>
          <p:cNvSpPr>
            <a:spLocks noGrp="1"/>
          </p:cNvSpPr>
          <p:nvPr>
            <p:ph idx="1"/>
          </p:nvPr>
        </p:nvSpPr>
        <p:spPr>
          <a:xfrm>
            <a:off x="1484310" y="2224727"/>
            <a:ext cx="10018713" cy="3566473"/>
          </a:xfrm>
        </p:spPr>
        <p:txBody>
          <a:bodyPr>
            <a:normAutofit/>
          </a:bodyPr>
          <a:lstStyle/>
          <a:p>
            <a:endParaRPr lang="en-US" dirty="0" smtClean="0"/>
          </a:p>
          <a:p>
            <a:r>
              <a:rPr lang="en-US" dirty="0" smtClean="0"/>
              <a:t>XYZ </a:t>
            </a:r>
            <a:r>
              <a:rPr lang="en-US" dirty="0"/>
              <a:t>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p>
        </p:txBody>
      </p:sp>
    </p:spTree>
    <p:extLst>
      <p:ext uri="{BB962C8B-B14F-4D97-AF65-F5344CB8AC3E}">
        <p14:creationId xmlns:p14="http://schemas.microsoft.com/office/powerpoint/2010/main" val="360456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7D9A43-7B85-222E-89C7-28E73AE1E094}"/>
              </a:ext>
            </a:extLst>
          </p:cNvPr>
          <p:cNvSpPr>
            <a:spLocks noGrp="1"/>
          </p:cNvSpPr>
          <p:nvPr>
            <p:ph type="title"/>
          </p:nvPr>
        </p:nvSpPr>
        <p:spPr>
          <a:xfrm>
            <a:off x="1074879" y="528745"/>
            <a:ext cx="10018713" cy="857839"/>
          </a:xfrm>
        </p:spPr>
        <p:txBody>
          <a:bodyPr/>
          <a:lstStyle/>
          <a:p>
            <a:r>
              <a:rPr lang="en-IN" b="1" dirty="0"/>
              <a:t>HOW I STARTED THIS PROJECT?</a:t>
            </a:r>
          </a:p>
        </p:txBody>
      </p:sp>
      <p:sp>
        <p:nvSpPr>
          <p:cNvPr id="3" name="Content Placeholder 2">
            <a:extLst>
              <a:ext uri="{FF2B5EF4-FFF2-40B4-BE49-F238E27FC236}">
                <a16:creationId xmlns:a16="http://schemas.microsoft.com/office/drawing/2014/main" xmlns="" id="{9F9BBC0A-FCCC-76EF-8B43-3FA869AF5B7B}"/>
              </a:ext>
            </a:extLst>
          </p:cNvPr>
          <p:cNvSpPr>
            <a:spLocks noGrp="1"/>
          </p:cNvSpPr>
          <p:nvPr>
            <p:ph idx="1"/>
          </p:nvPr>
        </p:nvSpPr>
        <p:spPr>
          <a:xfrm>
            <a:off x="1375128" y="1127277"/>
            <a:ext cx="10018713" cy="5868185"/>
          </a:xfrm>
        </p:spPr>
        <p:txBody>
          <a:bodyPr>
            <a:normAutofit fontScale="70000" lnSpcReduction="20000"/>
          </a:bodyPr>
          <a:lstStyle/>
          <a:p>
            <a:pPr marL="0" indent="0">
              <a:buNone/>
            </a:pPr>
            <a:endParaRPr lang="en-US" dirty="0"/>
          </a:p>
          <a:p>
            <a:pPr marL="0" indent="0">
              <a:buNone/>
            </a:pPr>
            <a:r>
              <a:rPr lang="en-US" sz="2600" b="1" dirty="0"/>
              <a:t>1. Collect Data</a:t>
            </a:r>
            <a:r>
              <a:rPr lang="en-US" sz="2600" dirty="0"/>
              <a:t>: I gathered data about my employees, including information like employee demographics, job roles, performance ratings, salary details, and whether they have left the company (attrition status).</a:t>
            </a:r>
          </a:p>
          <a:p>
            <a:pPr marL="0" indent="0">
              <a:buNone/>
            </a:pPr>
            <a:r>
              <a:rPr lang="en-US" sz="2600" b="1" dirty="0"/>
              <a:t>2. Open Power BI Desktop: </a:t>
            </a:r>
            <a:r>
              <a:rPr lang="en-US" sz="2600" dirty="0"/>
              <a:t>Launched Power BI Desktop on my computer.</a:t>
            </a:r>
          </a:p>
          <a:p>
            <a:pPr marL="0" indent="0">
              <a:buNone/>
            </a:pPr>
            <a:r>
              <a:rPr lang="en-US" sz="2600" b="1" dirty="0"/>
              <a:t>3. Connect to Data:</a:t>
            </a:r>
            <a:r>
              <a:rPr lang="en-US" sz="2600" dirty="0"/>
              <a:t> I </a:t>
            </a:r>
            <a:r>
              <a:rPr lang="en-US" sz="2600" b="1" dirty="0"/>
              <a:t>c</a:t>
            </a:r>
            <a:r>
              <a:rPr lang="en-US" sz="2600" dirty="0"/>
              <a:t>licked on "Get Data" and selected my data source (e.g., Excel file, CSV, or database) where my employee data is stored. Imported my employee data into Power BI.</a:t>
            </a:r>
          </a:p>
          <a:p>
            <a:pPr marL="0" indent="0">
              <a:buNone/>
            </a:pPr>
            <a:r>
              <a:rPr lang="en-US" sz="2600" b="1" dirty="0"/>
              <a:t>4. Transform Data: </a:t>
            </a:r>
            <a:r>
              <a:rPr lang="en-US" sz="2600" dirty="0"/>
              <a:t>Used Power BI's data transformation tools to clean and prepare my employee data. This may involve removing duplicates, renaming columns, or formatting data types.</a:t>
            </a:r>
          </a:p>
          <a:p>
            <a:pPr marL="0" indent="0">
              <a:buNone/>
            </a:pPr>
            <a:r>
              <a:rPr lang="en-US" sz="2600" b="1" dirty="0"/>
              <a:t>5. Create Visualizations:</a:t>
            </a:r>
            <a:r>
              <a:rPr lang="en-US" sz="2600" dirty="0"/>
              <a:t> I Designed my dashboard by adding visualizations such as charts, graphs, and tables. For example, you might create a pie chart to show the distribution of employees by department or a bar chart to display attrition rates over time.</a:t>
            </a:r>
          </a:p>
          <a:p>
            <a:pPr marL="0" indent="0">
              <a:buNone/>
            </a:pPr>
            <a:r>
              <a:rPr lang="en-US" sz="2600" b="1" dirty="0"/>
              <a:t>6. Analyze Attrition Factors:</a:t>
            </a:r>
            <a:r>
              <a:rPr lang="en-US" sz="2600" dirty="0"/>
              <a:t> I Identified factors that contribute to employee attrition, such as job satisfaction, compensation, work-life balance, or career development opportunities. Used visualizations to analyze these factors and their impact on attrition rates.</a:t>
            </a:r>
          </a:p>
          <a:p>
            <a:pPr marL="0" indent="0">
              <a:buNone/>
            </a:pPr>
            <a:r>
              <a:rPr lang="en-US" sz="2600" b="1" dirty="0"/>
              <a:t>7. Add Filters: </a:t>
            </a:r>
            <a:r>
              <a:rPr lang="en-US" sz="2600" dirty="0"/>
              <a:t>Included filters to allow users to interact with the dashboard. </a:t>
            </a:r>
          </a:p>
          <a:p>
            <a:pPr marL="0" indent="0">
              <a:buNone/>
            </a:pPr>
            <a:r>
              <a:rPr lang="en-US" sz="2600" b="1" dirty="0"/>
              <a:t>8. Include Key Metrics: </a:t>
            </a:r>
            <a:r>
              <a:rPr lang="en-US" sz="2600" dirty="0"/>
              <a:t>Incorporate key metrics related to employee attrition, such as overall attrition rate, voluntary vs. involuntary turnover, and average tenure. </a:t>
            </a:r>
          </a:p>
          <a:p>
            <a:pPr marL="0" indent="0">
              <a:buNone/>
            </a:pPr>
            <a:r>
              <a:rPr lang="en-US" sz="2600" b="1" dirty="0"/>
              <a:t>9. Customize Appearance:</a:t>
            </a:r>
            <a:r>
              <a:rPr lang="en-US" sz="2600" dirty="0"/>
              <a:t> I customized the appearance of my dashboard by adjusting colors, fonts, and layouts to make it visually appealing and easy to understand.</a:t>
            </a:r>
          </a:p>
          <a:p>
            <a:pPr marL="0" indent="0">
              <a:buNone/>
            </a:pPr>
            <a:endParaRPr lang="en-US" dirty="0"/>
          </a:p>
        </p:txBody>
      </p:sp>
    </p:spTree>
    <p:extLst>
      <p:ext uri="{BB962C8B-B14F-4D97-AF65-F5344CB8AC3E}">
        <p14:creationId xmlns:p14="http://schemas.microsoft.com/office/powerpoint/2010/main" val="347177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B3127-960C-EEE8-ED78-C4B35BF2B84C}"/>
              </a:ext>
            </a:extLst>
          </p:cNvPr>
          <p:cNvSpPr>
            <a:spLocks noGrp="1"/>
          </p:cNvSpPr>
          <p:nvPr>
            <p:ph type="title"/>
          </p:nvPr>
        </p:nvSpPr>
        <p:spPr>
          <a:xfrm>
            <a:off x="1484312" y="433634"/>
            <a:ext cx="8997170" cy="1216057"/>
          </a:xfrm>
        </p:spPr>
        <p:txBody>
          <a:bodyPr>
            <a:normAutofit/>
          </a:bodyPr>
          <a:lstStyle/>
          <a:p>
            <a:r>
              <a:rPr lang="en-US" sz="4400" b="1" dirty="0" smtClean="0"/>
              <a:t>KPI</a:t>
            </a:r>
            <a:endParaRPr lang="en-IN" sz="4400" b="1" dirty="0"/>
          </a:p>
        </p:txBody>
      </p:sp>
      <p:sp>
        <p:nvSpPr>
          <p:cNvPr id="3" name="Content Placeholder 2">
            <a:extLst>
              <a:ext uri="{FF2B5EF4-FFF2-40B4-BE49-F238E27FC236}">
                <a16:creationId xmlns:a16="http://schemas.microsoft.com/office/drawing/2014/main" xmlns="" id="{1C16DBA9-F819-6560-EC3E-A0BB6A278E08}"/>
              </a:ext>
            </a:extLst>
          </p:cNvPr>
          <p:cNvSpPr>
            <a:spLocks noGrp="1"/>
          </p:cNvSpPr>
          <p:nvPr>
            <p:ph idx="1"/>
          </p:nvPr>
        </p:nvSpPr>
        <p:spPr>
          <a:xfrm>
            <a:off x="1484310" y="1357460"/>
            <a:ext cx="10018713" cy="4901937"/>
          </a:xfrm>
        </p:spPr>
        <p:txBody>
          <a:bodyPr>
            <a:normAutofit fontScale="92500"/>
          </a:bodyPr>
          <a:lstStyle/>
          <a:p>
            <a:pPr marL="0" indent="0">
              <a:buNone/>
            </a:pPr>
            <a:endParaRPr lang="en-US" dirty="0"/>
          </a:p>
          <a:p>
            <a:pPr marL="0" indent="0">
              <a:buNone/>
            </a:pPr>
            <a:endParaRPr lang="en-US" dirty="0"/>
          </a:p>
          <a:p>
            <a:pPr marL="0" indent="0">
              <a:buNone/>
            </a:pPr>
            <a:endParaRPr lang="en-US" dirty="0"/>
          </a:p>
          <a:p>
            <a:r>
              <a:rPr lang="en-US" b="1" dirty="0"/>
              <a:t>Overall Employees: </a:t>
            </a:r>
            <a:r>
              <a:rPr lang="en-US" dirty="0"/>
              <a:t>The total number of employees in the company at a given time.</a:t>
            </a:r>
          </a:p>
          <a:p>
            <a:r>
              <a:rPr lang="en-US" b="1" dirty="0"/>
              <a:t>Attrition: </a:t>
            </a:r>
            <a:r>
              <a:rPr lang="en-US" dirty="0"/>
              <a:t>The number of employees who have left the company over a specified period.</a:t>
            </a:r>
          </a:p>
          <a:p>
            <a:r>
              <a:rPr lang="en-US" dirty="0"/>
              <a:t> </a:t>
            </a:r>
            <a:r>
              <a:rPr lang="en-US" b="1" dirty="0"/>
              <a:t>Attrition Rate: </a:t>
            </a:r>
            <a:r>
              <a:rPr lang="en-US" dirty="0"/>
              <a:t>The percentage of employees who have left the company compared to the total number of employees.</a:t>
            </a:r>
          </a:p>
          <a:p>
            <a:r>
              <a:rPr lang="en-US" b="1" dirty="0"/>
              <a:t>Active Employees: </a:t>
            </a:r>
            <a:r>
              <a:rPr lang="en-US" dirty="0"/>
              <a:t>The number of employees currently working in the company.</a:t>
            </a:r>
          </a:p>
          <a:p>
            <a:r>
              <a:rPr lang="en-US" b="1" dirty="0"/>
              <a:t>Average Age: </a:t>
            </a:r>
            <a:r>
              <a:rPr lang="en-US" dirty="0"/>
              <a:t>The average age of all employees in the company, calculated by adding up the ages of all employees and dividing by the total number of employees.</a:t>
            </a:r>
            <a:endParaRPr lang="en-IN" dirty="0"/>
          </a:p>
        </p:txBody>
      </p:sp>
      <p:pic>
        <p:nvPicPr>
          <p:cNvPr id="4" name="Picture 3"/>
          <p:cNvPicPr>
            <a:picLocks noChangeAspect="1"/>
          </p:cNvPicPr>
          <p:nvPr/>
        </p:nvPicPr>
        <p:blipFill>
          <a:blip r:embed="rId2"/>
          <a:stretch>
            <a:fillRect/>
          </a:stretch>
        </p:blipFill>
        <p:spPr>
          <a:xfrm>
            <a:off x="1587307" y="1473958"/>
            <a:ext cx="9317254" cy="880681"/>
          </a:xfrm>
          <a:prstGeom prst="rect">
            <a:avLst/>
          </a:prstGeom>
        </p:spPr>
      </p:pic>
    </p:spTree>
    <p:extLst>
      <p:ext uri="{BB962C8B-B14F-4D97-AF65-F5344CB8AC3E}">
        <p14:creationId xmlns:p14="http://schemas.microsoft.com/office/powerpoint/2010/main" val="64310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EB48A6-CD30-E79F-1C63-03859BC4E639}"/>
              </a:ext>
            </a:extLst>
          </p:cNvPr>
          <p:cNvSpPr>
            <a:spLocks noGrp="1"/>
          </p:cNvSpPr>
          <p:nvPr>
            <p:ph type="title"/>
          </p:nvPr>
        </p:nvSpPr>
        <p:spPr/>
        <p:txBody>
          <a:bodyPr/>
          <a:lstStyle/>
          <a:p>
            <a:r>
              <a:rPr lang="en-IN" b="1" dirty="0"/>
              <a:t>DEPARTMENT WISE ATTRITION</a:t>
            </a:r>
          </a:p>
        </p:txBody>
      </p:sp>
      <p:pic>
        <p:nvPicPr>
          <p:cNvPr id="4" name="Picture 3"/>
          <p:cNvPicPr>
            <a:picLocks noChangeAspect="1"/>
          </p:cNvPicPr>
          <p:nvPr/>
        </p:nvPicPr>
        <p:blipFill>
          <a:blip r:embed="rId2"/>
          <a:stretch>
            <a:fillRect/>
          </a:stretch>
        </p:blipFill>
        <p:spPr>
          <a:xfrm>
            <a:off x="1713987" y="2565779"/>
            <a:ext cx="8354591" cy="3452884"/>
          </a:xfrm>
          <a:prstGeom prst="rect">
            <a:avLst/>
          </a:prstGeom>
        </p:spPr>
      </p:pic>
    </p:spTree>
    <p:extLst>
      <p:ext uri="{BB962C8B-B14F-4D97-AF65-F5344CB8AC3E}">
        <p14:creationId xmlns:p14="http://schemas.microsoft.com/office/powerpoint/2010/main" val="129371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25822-5C75-57CF-FB2F-45BAA3C4F0CA}"/>
              </a:ext>
            </a:extLst>
          </p:cNvPr>
          <p:cNvSpPr>
            <a:spLocks noGrp="1"/>
          </p:cNvSpPr>
          <p:nvPr>
            <p:ph type="title"/>
          </p:nvPr>
        </p:nvSpPr>
        <p:spPr>
          <a:xfrm>
            <a:off x="-9179" y="95534"/>
            <a:ext cx="12310280" cy="1857080"/>
          </a:xfrm>
        </p:spPr>
        <p:txBody>
          <a:bodyPr>
            <a:normAutofit/>
          </a:bodyPr>
          <a:lstStyle/>
          <a:p>
            <a:r>
              <a:rPr lang="en-IN" sz="4000" b="1" dirty="0"/>
              <a:t>MY EMPLOYEE ATTRITION DASHBOARD</a:t>
            </a:r>
          </a:p>
        </p:txBody>
      </p:sp>
      <p:pic>
        <p:nvPicPr>
          <p:cNvPr id="4" name="Picture 3"/>
          <p:cNvPicPr>
            <a:picLocks noChangeAspect="1"/>
          </p:cNvPicPr>
          <p:nvPr/>
        </p:nvPicPr>
        <p:blipFill>
          <a:blip r:embed="rId2"/>
          <a:stretch>
            <a:fillRect/>
          </a:stretch>
        </p:blipFill>
        <p:spPr>
          <a:xfrm>
            <a:off x="1484311" y="1417328"/>
            <a:ext cx="9323301" cy="4829849"/>
          </a:xfrm>
          <a:prstGeom prst="rect">
            <a:avLst/>
          </a:prstGeom>
        </p:spPr>
      </p:pic>
    </p:spTree>
    <p:extLst>
      <p:ext uri="{BB962C8B-B14F-4D97-AF65-F5344CB8AC3E}">
        <p14:creationId xmlns:p14="http://schemas.microsoft.com/office/powerpoint/2010/main" val="32259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2DE8B6-6888-5DA7-2DFD-92385432DEB7}"/>
              </a:ext>
            </a:extLst>
          </p:cNvPr>
          <p:cNvSpPr>
            <a:spLocks noGrp="1"/>
          </p:cNvSpPr>
          <p:nvPr>
            <p:ph idx="1"/>
          </p:nvPr>
        </p:nvSpPr>
        <p:spPr>
          <a:xfrm>
            <a:off x="1295402" y="2865749"/>
            <a:ext cx="10018713" cy="3016577"/>
          </a:xfrm>
        </p:spPr>
        <p:txBody>
          <a:bodyPr>
            <a:normAutofit/>
          </a:bodyPr>
          <a:lstStyle/>
          <a:p>
            <a:pPr marL="0" indent="0" algn="ctr">
              <a:buNone/>
            </a:pPr>
            <a:r>
              <a:rPr lang="en-IN" sz="9600" b="1" dirty="0"/>
              <a:t>THANK - YOU</a:t>
            </a:r>
          </a:p>
        </p:txBody>
      </p:sp>
    </p:spTree>
    <p:extLst>
      <p:ext uri="{BB962C8B-B14F-4D97-AF65-F5344CB8AC3E}">
        <p14:creationId xmlns:p14="http://schemas.microsoft.com/office/powerpoint/2010/main" val="1496331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128</TotalTime>
  <Words>514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   EMPLOYEE  ATTRITION ANALYSIS</vt:lpstr>
      <vt:lpstr>INTRODUCTION</vt:lpstr>
      <vt:lpstr>PROBLEM STATEMENT</vt:lpstr>
      <vt:lpstr>HOW I STARTED THIS PROJECT?</vt:lpstr>
      <vt:lpstr>KPI</vt:lpstr>
      <vt:lpstr>DEPARTMENT WISE ATTRITION</vt:lpstr>
      <vt:lpstr>MY EMPLOYEE ATTRITION DASHBOARD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Riya Shrivastava</dc:creator>
  <cp:lastModifiedBy>dell</cp:lastModifiedBy>
  <cp:revision>3</cp:revision>
  <dcterms:created xsi:type="dcterms:W3CDTF">2024-05-08T04:25:14Z</dcterms:created>
  <dcterms:modified xsi:type="dcterms:W3CDTF">2024-05-28T10:03:36Z</dcterms:modified>
</cp:coreProperties>
</file>