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a:t>Click to edit Master title style</a:t>
            </a:r>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10" name="Date Placeholder 9"/>
          <p:cNvSpPr>
            <a:spLocks noGrp="1"/>
          </p:cNvSpPr>
          <p:nvPr>
            <p:ph type="dt" sz="half" idx="10"/>
          </p:nvPr>
        </p:nvSpPr>
        <p:spPr>
          <a:xfrm>
            <a:off x="5562600" y="6509004"/>
            <a:ext cx="3002280" cy="274320"/>
          </a:xfrm>
        </p:spPr>
        <p:txBody>
          <a:bodyPr vert="horz" rtlCol="0"/>
          <a:lstStyle/>
          <a:p>
            <a:fld id="{FE4A906A-EECE-43F0-85CE-48BC3BFF732E}" type="datetimeFigureOut">
              <a:rPr lang="en-US" smtClean="0"/>
              <a:t>7/2/2025</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1FA9D375-F7ED-4090-96F9-7F9C93D769EA}" type="slidenum">
              <a:rPr lang="en-US" smtClean="0"/>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E4A906A-EECE-43F0-85CE-48BC3BFF732E}" type="datetimeFigureOut">
              <a:rPr lang="en-US" smtClean="0"/>
              <a:t>7/2/2025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A9D375-F7ED-4090-96F9-7F9C93D769E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E4A906A-EECE-43F0-85CE-48BC3BFF732E}" type="datetimeFigureOut">
              <a:rPr lang="en-US" smtClean="0"/>
              <a:t>7/2/2025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A9D375-F7ED-4090-96F9-7F9C93D769E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E4A906A-EECE-43F0-85CE-48BC3BFF732E}" type="datetimeFigureOut">
              <a:rPr lang="en-US" smtClean="0"/>
              <a:t>7/2/2025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A9D375-F7ED-4090-96F9-7F9C93D769E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a:t>Click to edit Master title style</a:t>
            </a:r>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p>
            <a:fld id="{FE4A906A-EECE-43F0-85CE-48BC3BFF732E}" type="datetimeFigureOut">
              <a:rPr lang="en-US" smtClean="0"/>
              <a:t>7/2/2025</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1FA9D375-F7ED-4090-96F9-7F9C93D769EA}" type="slidenum">
              <a:rPr lang="en-US" smtClean="0"/>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E4A906A-EECE-43F0-85CE-48BC3BFF732E}" type="datetimeFigureOut">
              <a:rPr lang="en-US" smtClean="0"/>
              <a:t>7/2/2025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p>
            <a:fld id="{1FA9D375-F7ED-4090-96F9-7F9C93D769EA}" type="slidenum">
              <a:rPr lang="en-US" smtClean="0"/>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FE4A906A-EECE-43F0-85CE-48BC3BFF732E}" type="datetimeFigureOut">
              <a:rPr lang="en-US" smtClean="0"/>
              <a:t>7/2/2025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p>
            <a:fld id="{1FA9D375-F7ED-4090-96F9-7F9C93D769E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FE4A906A-EECE-43F0-85CE-48BC3BFF732E}" type="datetimeFigureOut">
              <a:rPr lang="en-US" smtClean="0"/>
              <a:t>7/2/2025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A9D375-F7ED-4090-96F9-7F9C93D769EA}" type="slidenum">
              <a:rPr lang="en-US" smtClean="0"/>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4A906A-EECE-43F0-85CE-48BC3BFF732E}" type="datetimeFigureOut">
              <a:rPr lang="en-US" smtClean="0"/>
              <a:t>7/2/2025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A9D375-F7ED-4090-96F9-7F9C93D769E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a:t>Click to edit Master title style</a:t>
            </a:r>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p>
            <a:fld id="{FE4A906A-EECE-43F0-85CE-48BC3BFF732E}" type="datetimeFigureOut">
              <a:rPr lang="en-US" smtClean="0"/>
              <a:t>7/2/2025</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1FA9D375-F7ED-4090-96F9-7F9C93D769EA}" type="slidenum">
              <a:rPr lang="en-US" smtClean="0"/>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a:t>Click to edit Master title style</a:t>
            </a:r>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p>
            <a:fld id="{FE4A906A-EECE-43F0-85CE-48BC3BFF732E}" type="datetimeFigureOut">
              <a:rPr lang="en-US" smtClean="0"/>
              <a:t>7/2/2025</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1FA9D375-F7ED-4090-96F9-7F9C93D769EA}" type="slidenum">
              <a:rPr lang="en-US" smtClean="0"/>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FE4A906A-EECE-43F0-85CE-48BC3BFF732E}" type="datetimeFigureOut">
              <a:rPr lang="en-US" smtClean="0"/>
              <a:t>7/2/2025</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1FA9D375-F7ED-4090-96F9-7F9C93D769EA}" type="slidenum">
              <a:rPr lang="en-US" smtClean="0"/>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p>
            <a:r>
              <a:rPr kumimoji="0" lang="en-US"/>
              <a:t>Click to edit Master title style</a:t>
            </a:r>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a:t>BRAIN TUMOUR DETECTION USING MRI IMAGES</a:t>
            </a:r>
            <a:endParaRPr lang="en-US" dirty="0"/>
          </a:p>
        </p:txBody>
      </p:sp>
      <p:sp>
        <p:nvSpPr>
          <p:cNvPr id="3" name="Subtitle 2"/>
          <p:cNvSpPr>
            <a:spLocks noGrp="1"/>
          </p:cNvSpPr>
          <p:nvPr>
            <p:ph type="subTitle" idx="1"/>
          </p:nvPr>
        </p:nvSpPr>
        <p:spPr/>
        <p:txBody>
          <a:bodyPr>
            <a:normAutofit/>
          </a:bodyPr>
          <a:lstStyle/>
          <a:p>
            <a:r>
              <a:rPr lang="en-US" dirty="0"/>
              <a:t>Made By: Navya Khurana</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457200" y="1652716"/>
            <a:ext cx="8229600" cy="4513006"/>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srcRect/>
          <a:stretch>
            <a:fillRect/>
          </a:stretch>
        </p:blipFill>
        <p:spPr bwMode="auto">
          <a:xfrm>
            <a:off x="457200" y="1653014"/>
            <a:ext cx="8229600" cy="451241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INTRODUCTION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a:t>Recent advancements in </a:t>
            </a:r>
            <a:r>
              <a:rPr lang="en-US" b="1" dirty="0"/>
              <a:t>machine learning (ML)</a:t>
            </a:r>
            <a:r>
              <a:rPr lang="en-US" dirty="0"/>
              <a:t> and </a:t>
            </a:r>
            <a:r>
              <a:rPr lang="en-US" b="1" dirty="0"/>
              <a:t>deep learning (DL)</a:t>
            </a:r>
            <a:r>
              <a:rPr lang="en-US" dirty="0"/>
              <a:t>, particularly </a:t>
            </a:r>
            <a:r>
              <a:rPr lang="en-US" b="1" dirty="0" err="1"/>
              <a:t>Convolutional</a:t>
            </a:r>
            <a:r>
              <a:rPr lang="en-US" b="1" dirty="0"/>
              <a:t> Neural Networks (CNNs)</a:t>
            </a:r>
            <a:r>
              <a:rPr lang="en-US" dirty="0"/>
              <a:t>, have shown promising results in automating brain tumor detection from MRI images. CNNs are a type of deep neural network that excels at analyzing visual data, making them ideal for tasks like image classification, segmentation, and detection.</a:t>
            </a:r>
          </a:p>
          <a:p>
            <a:r>
              <a:rPr lang="en-US" dirty="0"/>
              <a:t>By training models on large datasets of MRI images, these algorithms can learn to recognize patterns and features that are indicative of tumors, including abnormal shapes, textures, and regions of interest. The resulting model can then automatically classify images as either containing a tumor or not, and even differentiate between benign and malignant tumors.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a:t>OBJECTIVES OF THE PROJECT</a:t>
            </a:r>
            <a:endParaRPr lang="en-US" dirty="0"/>
          </a:p>
        </p:txBody>
      </p:sp>
      <p:sp>
        <p:nvSpPr>
          <p:cNvPr id="3" name="Content Placeholder 2"/>
          <p:cNvSpPr>
            <a:spLocks noGrp="1"/>
          </p:cNvSpPr>
          <p:nvPr>
            <p:ph idx="1"/>
          </p:nvPr>
        </p:nvSpPr>
        <p:spPr/>
        <p:txBody>
          <a:bodyPr>
            <a:normAutofit/>
          </a:bodyPr>
          <a:lstStyle/>
          <a:p>
            <a:r>
              <a:rPr lang="en-US" b="1" u="sng" dirty="0"/>
              <a:t>Automated Tumor Detection from MRI Images</a:t>
            </a:r>
            <a:r>
              <a:rPr lang="en-US" dirty="0"/>
              <a:t>: A fully automated system that can classify MRI images into tumor and non-tumor categories.</a:t>
            </a:r>
          </a:p>
          <a:p>
            <a:r>
              <a:rPr lang="en-US" b="1" u="sng" dirty="0"/>
              <a:t>Segmentation of Tumor </a:t>
            </a:r>
            <a:r>
              <a:rPr lang="en-US" b="1" u="sng" dirty="0" err="1"/>
              <a:t>Regions</a:t>
            </a:r>
            <a:r>
              <a:rPr lang="en-US" dirty="0" err="1"/>
              <a:t>:The</a:t>
            </a:r>
            <a:r>
              <a:rPr lang="en-US" dirty="0"/>
              <a:t> model will not only classify whether a tumor is present but also segment the tumor's region, helping radiologists to focus on affected areas.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b="1" u="sng" dirty="0"/>
              <a:t>Accuracy Improvement Through Deep Learning Models</a:t>
            </a:r>
            <a:r>
              <a:rPr lang="en-US" dirty="0"/>
              <a:t>: The model will be capable of achieving performance metrics that meet or exceed traditional human diagnostic accuracy.</a:t>
            </a:r>
          </a:p>
          <a:p>
            <a:r>
              <a:rPr lang="en-US" b="1" u="sng" dirty="0"/>
              <a:t>Real-Time MRI Image Analysis :</a:t>
            </a:r>
            <a:r>
              <a:rPr lang="en-US" dirty="0"/>
              <a:t>he model can quickly classify MRI images, offering medical practitioners faster insights for timely decision-making.</a:t>
            </a:r>
            <a:endParaRPr lang="en-US" u="sng"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SCOPE OF THE PROJECT</a:t>
            </a:r>
            <a:endParaRPr lang="en-US" dirty="0"/>
          </a:p>
        </p:txBody>
      </p:sp>
      <p:sp>
        <p:nvSpPr>
          <p:cNvPr id="3" name="Content Placeholder 2"/>
          <p:cNvSpPr>
            <a:spLocks noGrp="1"/>
          </p:cNvSpPr>
          <p:nvPr>
            <p:ph idx="1"/>
          </p:nvPr>
        </p:nvSpPr>
        <p:spPr/>
        <p:txBody>
          <a:bodyPr>
            <a:normAutofit fontScale="77500" lnSpcReduction="20000"/>
          </a:bodyPr>
          <a:lstStyle/>
          <a:p>
            <a:r>
              <a:rPr lang="en-US" b="1" dirty="0"/>
              <a:t>Dataset</a:t>
            </a:r>
            <a:r>
              <a:rPr lang="en-US" dirty="0"/>
              <a:t>: Utilizing MRI scans for brain tumor detection, focusing on both </a:t>
            </a:r>
            <a:r>
              <a:rPr lang="en-US" b="1" dirty="0"/>
              <a:t>tumor and non-tumor</a:t>
            </a:r>
            <a:r>
              <a:rPr lang="en-US" dirty="0"/>
              <a:t> images, and potentially classifying 4 types of tumors as </a:t>
            </a:r>
            <a:r>
              <a:rPr lang="en-US" dirty="0" err="1"/>
              <a:t>Glioma</a:t>
            </a:r>
            <a:r>
              <a:rPr lang="en-US" dirty="0"/>
              <a:t> , </a:t>
            </a:r>
            <a:r>
              <a:rPr lang="en-US" dirty="0" err="1"/>
              <a:t>Meningioma</a:t>
            </a:r>
            <a:r>
              <a:rPr lang="en-US" dirty="0"/>
              <a:t> , </a:t>
            </a:r>
            <a:r>
              <a:rPr lang="en-US" dirty="0" err="1"/>
              <a:t>Notumor</a:t>
            </a:r>
            <a:r>
              <a:rPr lang="en-US" dirty="0"/>
              <a:t> ,Pituitary.</a:t>
            </a:r>
          </a:p>
          <a:p>
            <a:r>
              <a:rPr lang="en-US" b="1" dirty="0"/>
              <a:t>Model Development</a:t>
            </a:r>
            <a:r>
              <a:rPr lang="en-US" dirty="0"/>
              <a:t>: Using deep learning models like </a:t>
            </a:r>
            <a:r>
              <a:rPr lang="en-US" b="1" dirty="0"/>
              <a:t>VGG16</a:t>
            </a:r>
            <a:r>
              <a:rPr lang="en-US" dirty="0"/>
              <a:t> for </a:t>
            </a:r>
            <a:r>
              <a:rPr lang="en-US" b="1" dirty="0"/>
              <a:t>binary classification</a:t>
            </a:r>
            <a:r>
              <a:rPr lang="en-US" dirty="0"/>
              <a:t> (tumor vs. no tumor) and </a:t>
            </a:r>
            <a:r>
              <a:rPr lang="en-US" b="1" dirty="0"/>
              <a:t>tumor segmentation</a:t>
            </a:r>
            <a:r>
              <a:rPr lang="en-US" dirty="0"/>
              <a:t>.</a:t>
            </a:r>
          </a:p>
          <a:p>
            <a:r>
              <a:rPr lang="en-US" b="1" dirty="0"/>
              <a:t>Evaluation</a:t>
            </a:r>
            <a:r>
              <a:rPr lang="en-US" dirty="0"/>
              <a:t>: Assessing the model using key metrics such as </a:t>
            </a:r>
            <a:r>
              <a:rPr lang="en-US" b="1" dirty="0"/>
              <a:t>accuracy, precision, recall, and F1-score</a:t>
            </a:r>
            <a:r>
              <a:rPr lang="en-US" dirty="0"/>
              <a:t>.</a:t>
            </a:r>
          </a:p>
          <a:p>
            <a:r>
              <a:rPr lang="en-US" b="1" dirty="0"/>
              <a:t>Real-Time Analysis</a:t>
            </a:r>
            <a:r>
              <a:rPr lang="en-US" dirty="0"/>
              <a:t>: Providing quick tumor detection and segmentation to assist medical professionals in diagnosis.</a:t>
            </a:r>
          </a:p>
          <a:p>
            <a:r>
              <a:rPr lang="en-US" b="1" dirty="0"/>
              <a:t>User Interface</a:t>
            </a:r>
            <a:r>
              <a:rPr lang="en-US" dirty="0"/>
              <a:t>: Developing a simple interface for uploading MRI images and receiving results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Model Used </a:t>
            </a:r>
            <a:endParaRPr lang="en-US" dirty="0"/>
          </a:p>
        </p:txBody>
      </p:sp>
      <p:sp>
        <p:nvSpPr>
          <p:cNvPr id="3" name="Content Placeholder 2"/>
          <p:cNvSpPr>
            <a:spLocks noGrp="1"/>
          </p:cNvSpPr>
          <p:nvPr>
            <p:ph idx="1"/>
          </p:nvPr>
        </p:nvSpPr>
        <p:spPr/>
        <p:txBody>
          <a:bodyPr>
            <a:normAutofit fontScale="92500" lnSpcReduction="10000"/>
          </a:bodyPr>
          <a:lstStyle/>
          <a:p>
            <a:r>
              <a:rPr lang="en-US" sz="2800" dirty="0"/>
              <a:t>VGG16 is a </a:t>
            </a:r>
            <a:r>
              <a:rPr lang="en-US" sz="2800" b="1" dirty="0" err="1"/>
              <a:t>convolutional</a:t>
            </a:r>
            <a:r>
              <a:rPr lang="en-US" sz="2800" b="1" dirty="0"/>
              <a:t> neural network (CNN)</a:t>
            </a:r>
            <a:r>
              <a:rPr lang="en-US" sz="2800" dirty="0"/>
              <a:t> architecture that has been widely used in </a:t>
            </a:r>
            <a:r>
              <a:rPr lang="en-US" sz="2800" b="1" dirty="0"/>
              <a:t>image classification tasks</a:t>
            </a:r>
            <a:r>
              <a:rPr lang="en-US" sz="2800" dirty="0"/>
              <a:t>, including medical image analysis. VGG16 is commonly used with </a:t>
            </a:r>
            <a:r>
              <a:rPr lang="en-US" sz="2800" b="1" dirty="0" err="1"/>
              <a:t>pretrained</a:t>
            </a:r>
            <a:r>
              <a:rPr lang="en-US" sz="2800" b="1" dirty="0"/>
              <a:t> weights</a:t>
            </a:r>
            <a:r>
              <a:rPr lang="en-US" sz="2800" dirty="0"/>
              <a:t> (e.g., on the </a:t>
            </a:r>
            <a:r>
              <a:rPr lang="en-US" sz="2800" dirty="0" err="1"/>
              <a:t>ImageNet</a:t>
            </a:r>
            <a:r>
              <a:rPr lang="en-US" sz="2800" dirty="0"/>
              <a:t> dataset), which allows the model to learn general features (edges, textures, etc.) that can be transferred to new tasks. This </a:t>
            </a:r>
            <a:r>
              <a:rPr lang="en-US" sz="2800" b="1" dirty="0"/>
              <a:t>transfer learning</a:t>
            </a:r>
            <a:r>
              <a:rPr lang="en-US" sz="2800" dirty="0"/>
              <a:t> technique speeds up training and improves performance, especially when the dataset is small or when you're working with specialized images like MRI scans.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LOSS </a:t>
            </a:r>
            <a:r>
              <a:rPr lang="en-IN" dirty="0" err="1"/>
              <a:t>vs</a:t>
            </a:r>
            <a:r>
              <a:rPr lang="en-IN" dirty="0"/>
              <a:t> ACCURACY</a:t>
            </a:r>
            <a:endParaRPr lang="en-US" dirty="0"/>
          </a:p>
        </p:txBody>
      </p:sp>
      <p:pic>
        <p:nvPicPr>
          <p:cNvPr id="1027" name="Picture 3"/>
          <p:cNvPicPr>
            <a:picLocks noGrp="1" noChangeAspect="1" noChangeArrowheads="1"/>
          </p:cNvPicPr>
          <p:nvPr>
            <p:ph idx="1"/>
          </p:nvPr>
        </p:nvPicPr>
        <p:blipFill>
          <a:blip r:embed="rId2"/>
          <a:srcRect/>
          <a:stretch>
            <a:fillRect/>
          </a:stretch>
        </p:blipFill>
        <p:spPr bwMode="auto">
          <a:xfrm>
            <a:off x="752475" y="1785926"/>
            <a:ext cx="7639050" cy="4143404"/>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EXPLANATION OF THE GRAPH</a:t>
            </a:r>
            <a:endParaRPr lang="en-US" dirty="0"/>
          </a:p>
        </p:txBody>
      </p:sp>
      <p:sp>
        <p:nvSpPr>
          <p:cNvPr id="3" name="Content Placeholder 2"/>
          <p:cNvSpPr>
            <a:spLocks noGrp="1"/>
          </p:cNvSpPr>
          <p:nvPr>
            <p:ph idx="1"/>
          </p:nvPr>
        </p:nvSpPr>
        <p:spPr/>
        <p:txBody>
          <a:bodyPr>
            <a:normAutofit fontScale="85000" lnSpcReduction="20000"/>
          </a:bodyPr>
          <a:lstStyle/>
          <a:p>
            <a:r>
              <a:rPr lang="en-US" b="1" dirty="0"/>
              <a:t>Decreased loss</a:t>
            </a:r>
            <a:r>
              <a:rPr lang="en-US" dirty="0"/>
              <a:t> and </a:t>
            </a:r>
            <a:r>
              <a:rPr lang="en-US" b="1" dirty="0"/>
              <a:t>increased accuracy</a:t>
            </a:r>
            <a:r>
              <a:rPr lang="en-US" dirty="0"/>
              <a:t> after 5 epochs indicate that the model is </a:t>
            </a:r>
            <a:r>
              <a:rPr lang="en-US" b="1" dirty="0"/>
              <a:t>learning effectively</a:t>
            </a:r>
            <a:r>
              <a:rPr lang="en-US" dirty="0"/>
              <a:t> and becoming better at distinguishing between the tumor and non-tumor classes</a:t>
            </a:r>
          </a:p>
          <a:p>
            <a:r>
              <a:rPr lang="en-US" dirty="0"/>
              <a:t>.</a:t>
            </a:r>
            <a:r>
              <a:rPr lang="en-US" b="1" dirty="0"/>
              <a:t>Loss reduction</a:t>
            </a:r>
            <a:r>
              <a:rPr lang="en-US" dirty="0"/>
              <a:t> shows that the model is improving its predictions, and </a:t>
            </a:r>
            <a:r>
              <a:rPr lang="en-US" b="1" dirty="0"/>
              <a:t>increased accuracy</a:t>
            </a:r>
            <a:r>
              <a:rPr lang="en-US" dirty="0"/>
              <a:t> means it is correctly classifying more samples.</a:t>
            </a:r>
          </a:p>
          <a:p>
            <a:r>
              <a:rPr lang="en-US" dirty="0"/>
              <a:t>This is a sign that the model is successfully </a:t>
            </a:r>
            <a:r>
              <a:rPr lang="en-US" b="1" dirty="0"/>
              <a:t>training</a:t>
            </a:r>
            <a:r>
              <a:rPr lang="en-US" dirty="0"/>
              <a:t> and improving its ability to generalize to the MRI data, which is essential for effective brain tumor detection.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a:t>EXAMPLES OF TUMOUR DETECTION</a:t>
            </a:r>
            <a:endParaRPr lang="en-US" dirty="0"/>
          </a:p>
        </p:txBody>
      </p:sp>
      <p:pic>
        <p:nvPicPr>
          <p:cNvPr id="2051" name="Picture 3"/>
          <p:cNvPicPr>
            <a:picLocks noGrp="1" noChangeAspect="1" noChangeArrowheads="1"/>
          </p:cNvPicPr>
          <p:nvPr>
            <p:ph idx="1"/>
          </p:nvPr>
        </p:nvPicPr>
        <p:blipFill>
          <a:blip r:embed="rId2"/>
          <a:srcRect/>
          <a:stretch>
            <a:fillRect/>
          </a:stretch>
        </p:blipFill>
        <p:spPr bwMode="auto">
          <a:xfrm>
            <a:off x="457200" y="1675973"/>
            <a:ext cx="8229600" cy="4466492"/>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31</TotalTime>
  <Words>535</Words>
  <Application>Microsoft Office PowerPoint</Application>
  <PresentationFormat>On-screen Show (4:3)</PresentationFormat>
  <Paragraphs>24</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Rockwell</vt:lpstr>
      <vt:lpstr>Wingdings 2</vt:lpstr>
      <vt:lpstr>Foundry</vt:lpstr>
      <vt:lpstr>BRAIN TUMOUR DETECTION USING MRI IMAGES</vt:lpstr>
      <vt:lpstr>INTRODUCTION</vt:lpstr>
      <vt:lpstr>OBJECTIVES OF THE PROJECT</vt:lpstr>
      <vt:lpstr>PowerPoint Presentation</vt:lpstr>
      <vt:lpstr>SCOPE OF THE PROJECT</vt:lpstr>
      <vt:lpstr>Model Used </vt:lpstr>
      <vt:lpstr>LOSS vs ACCURACY</vt:lpstr>
      <vt:lpstr>EXPLANATION OF THE GRAPH</vt:lpstr>
      <vt:lpstr>EXAMPLES OF TUMOUR DETECTION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 TUMOUR DETECTION USING MRI IMAGES</dc:title>
  <dc:creator>Windows User</dc:creator>
  <cp:lastModifiedBy>dell</cp:lastModifiedBy>
  <cp:revision>5</cp:revision>
  <dcterms:created xsi:type="dcterms:W3CDTF">2025-03-07T17:21:47Z</dcterms:created>
  <dcterms:modified xsi:type="dcterms:W3CDTF">2025-07-02T10:15:01Z</dcterms:modified>
</cp:coreProperties>
</file>