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0" d="100"/>
          <a:sy n="80" d="100"/>
        </p:scale>
        <p:origin x="68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16-04-2024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4/16/2024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4/16/2024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4/16/2024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4/16/2024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4/16/2024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4/16/2024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4/16/2024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4/16/2024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4/16/2024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realpython.com/python-keylogger/"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a:t>
            </a:r>
            <a:r>
              <a:rPr b="1" dirty="0" sz="2000" lang="en-US" smtClean="0">
                <a:solidFill>
                  <a:schemeClr val="accent1">
                    <a:lumMod val="75000"/>
                  </a:schemeClr>
                </a:solidFill>
                <a:latin typeface="Arial" pitchFamily="34" charset="0"/>
                <a:cs typeface="Arial" pitchFamily="34" charset="0"/>
              </a:rPr>
              <a:t>By:</a:t>
            </a:r>
          </a:p>
          <a:p>
            <a:r>
              <a:rPr b="1" dirty="0" sz="2000" lang="en-US" smtClean="0">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a</a:t>
            </a:r>
            <a:r>
              <a:rPr b="1" dirty="0" sz="2000" lang="en-US" smtClean="0">
                <a:solidFill>
                  <a:schemeClr val="accent1">
                    <a:lumMod val="75000"/>
                  </a:schemeClr>
                </a:solidFill>
                <a:latin typeface="Arial" pitchFamily="34" charset="0"/>
                <a:cs typeface="Arial" pitchFamily="34" charset="0"/>
              </a:rPr>
              <a:t>v</a:t>
            </a:r>
            <a:r>
              <a:rPr b="1" dirty="0" sz="2000" lang="en-US" smtClean="0">
                <a:solidFill>
                  <a:schemeClr val="accent1">
                    <a:lumMod val="75000"/>
                  </a:schemeClr>
                </a:solidFill>
                <a:latin typeface="Arial" pitchFamily="34" charset="0"/>
                <a:cs typeface="Arial" pitchFamily="34" charset="0"/>
              </a:rPr>
              <a:t>y</a:t>
            </a:r>
            <a:r>
              <a:rPr b="1" dirty="0" sz="2000" lang="en-US" smtClean="0">
                <a:solidFill>
                  <a:schemeClr val="accent1">
                    <a:lumMod val="75000"/>
                  </a:schemeClr>
                </a:solidFill>
                <a:latin typeface="Arial" pitchFamily="34" charset="0"/>
                <a:cs typeface="Arial" pitchFamily="34" charset="0"/>
              </a:rPr>
              <a:t>a</a:t>
            </a:r>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M</a:t>
            </a:r>
            <a:endParaRPr b="1" dirty="0" sz="2000" lang="en-US">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M.A.M</a:t>
            </a:r>
            <a:r>
              <a:rPr b="1" dirty="0" sz="2000" lang="en-US">
                <a:solidFill>
                  <a:schemeClr val="accent1">
                    <a:lumMod val="75000"/>
                  </a:schemeClr>
                </a:solidFill>
                <a:latin typeface="Arial"/>
                <a:cs typeface="Arial"/>
              </a:rPr>
              <a:t>. College of Engineering and Technology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3" name="Content Placeholder 1"/>
          <p:cNvSpPr>
            <a:spLocks noGrp="1"/>
          </p:cNvSpPr>
          <p:nvPr>
            <p:ph idx="1"/>
          </p:nvPr>
        </p:nvSpPr>
        <p:spPr/>
        <p:txBody>
          <a:bodyPr>
            <a:noAutofit/>
          </a:bodyPr>
          <a:p>
            <a:pPr indent="0" marL="0">
              <a:buNone/>
            </a:pPr>
            <a:r>
              <a:rPr b="1" dirty="0" sz="1400" lang="en-US" smtClean="0"/>
              <a:t>DEPLOYMENT</a:t>
            </a:r>
            <a:endParaRPr b="1" dirty="0" sz="1400" lang="en-IN" smtClean="0"/>
          </a:p>
          <a:p>
            <a:pPr indent="0" marL="0">
              <a:buNone/>
            </a:pPr>
            <a:r>
              <a:rPr b="1" dirty="0" sz="1400" lang="en-IN" smtClean="0"/>
              <a:t>1. Development </a:t>
            </a:r>
            <a:r>
              <a:rPr b="1" dirty="0" sz="1400" lang="en-IN"/>
              <a:t>Plan</a:t>
            </a:r>
            <a:r>
              <a:rPr b="1" dirty="0" sz="1400" lang="en-IN" smtClean="0"/>
              <a:t>:</a:t>
            </a:r>
            <a:endParaRPr b="1" dirty="0" sz="1400" lang="en-IN"/>
          </a:p>
          <a:p>
            <a:pPr indent="-305435" marL="305435"/>
            <a:r>
              <a:rPr dirty="0" sz="1400" lang="en-IN" smtClean="0"/>
              <a:t>Setup </a:t>
            </a:r>
            <a:r>
              <a:rPr dirty="0" sz="1400" lang="en-IN"/>
              <a:t>Development Environment:</a:t>
            </a:r>
          </a:p>
          <a:p>
            <a:pPr indent="-305435" marL="305435"/>
            <a:r>
              <a:rPr dirty="0" sz="1400" lang="en-IN" smtClean="0"/>
              <a:t>Install </a:t>
            </a:r>
            <a:r>
              <a:rPr dirty="0" sz="1400" lang="en-IN"/>
              <a:t>Python and required libraries.</a:t>
            </a:r>
          </a:p>
          <a:p>
            <a:pPr indent="-305435" marL="305435"/>
            <a:r>
              <a:rPr dirty="0" sz="1400" lang="en-IN" smtClean="0"/>
              <a:t>Configure </a:t>
            </a:r>
            <a:r>
              <a:rPr dirty="0" sz="1400" lang="en-IN"/>
              <a:t>development environment.</a:t>
            </a:r>
          </a:p>
          <a:p>
            <a:pPr indent="-305435" marL="305435"/>
            <a:r>
              <a:rPr dirty="0" sz="1400" lang="en-IN" smtClean="0"/>
              <a:t>Set </a:t>
            </a:r>
            <a:r>
              <a:rPr dirty="0" sz="1400" lang="en-IN"/>
              <a:t>up project directory</a:t>
            </a:r>
            <a:r>
              <a:rPr dirty="0" sz="1400" lang="en-IN" smtClean="0"/>
              <a:t>.</a:t>
            </a:r>
            <a:endParaRPr dirty="0" sz="1400" lang="en-IN"/>
          </a:p>
          <a:p>
            <a:pPr indent="0" marL="0">
              <a:buNone/>
            </a:pPr>
            <a:r>
              <a:rPr b="1" dirty="0" sz="1400" lang="en-IN"/>
              <a:t>2. GUI Design:</a:t>
            </a:r>
          </a:p>
          <a:p>
            <a:pPr indent="-305435" marL="305435"/>
            <a:r>
              <a:rPr dirty="0" sz="1400" lang="en-IN" smtClean="0"/>
              <a:t>Create </a:t>
            </a:r>
            <a:r>
              <a:rPr dirty="0" sz="1400" lang="en-IN"/>
              <a:t>basic GUI layout using </a:t>
            </a:r>
            <a:r>
              <a:rPr dirty="0" sz="1400" lang="en-IN" err="1"/>
              <a:t>tkinter</a:t>
            </a:r>
            <a:r>
              <a:rPr dirty="0" sz="1400" lang="en-IN"/>
              <a:t>.</a:t>
            </a:r>
          </a:p>
          <a:p>
            <a:pPr indent="-305435" marL="305435"/>
            <a:r>
              <a:rPr dirty="0" sz="1400" lang="en-IN" smtClean="0"/>
              <a:t>Add </a:t>
            </a:r>
            <a:r>
              <a:rPr dirty="0" sz="1400" lang="en-IN"/>
              <a:t>start and stop buttons.</a:t>
            </a:r>
          </a:p>
          <a:p>
            <a:pPr indent="-305435" marL="305435"/>
            <a:r>
              <a:rPr dirty="0" sz="1400" lang="en-IN" smtClean="0"/>
              <a:t>Include </a:t>
            </a:r>
            <a:r>
              <a:rPr dirty="0" sz="1400" lang="en-IN"/>
              <a:t>status labels.</a:t>
            </a:r>
          </a:p>
          <a:p>
            <a:pPr indent="-305435" marL="305435"/>
            <a:r>
              <a:rPr dirty="0" sz="1400" lang="en-IN" smtClean="0"/>
              <a:t>Define </a:t>
            </a:r>
            <a:r>
              <a:rPr dirty="0" sz="1400" lang="en-IN"/>
              <a:t>button actions.</a:t>
            </a:r>
          </a:p>
          <a:p>
            <a:pPr indent="-305435" marL="305435"/>
            <a:r>
              <a:rPr dirty="0" sz="1400" lang="en-IN" smtClean="0"/>
              <a:t>Ensure </a:t>
            </a:r>
            <a:r>
              <a:rPr dirty="0" sz="1400" lang="en-IN"/>
              <a:t>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p:txBody>
          <a:bodyPr>
            <a:noAutofit/>
          </a:bodyPr>
          <a:p>
            <a:pPr indent="-305435" marL="305435"/>
            <a:endParaRPr dirty="0" sz="1200" lang="en-IN"/>
          </a:p>
          <a:p>
            <a:pPr indent="0" marL="0">
              <a:buNone/>
            </a:pPr>
            <a:r>
              <a:rPr b="1" dirty="0" sz="1400" lang="en-IN"/>
              <a:t>3. Keylogging Functionality:</a:t>
            </a:r>
          </a:p>
          <a:p>
            <a:pPr indent="-305435" marL="305435"/>
            <a:r>
              <a:rPr dirty="0" sz="1400" lang="en-IN" smtClean="0"/>
              <a:t>Implement </a:t>
            </a:r>
            <a:r>
              <a:rPr dirty="0" sz="1400" lang="en-IN"/>
              <a:t>event listeners for key press and release.</a:t>
            </a:r>
          </a:p>
          <a:p>
            <a:pPr indent="-305435" marL="305435"/>
            <a:r>
              <a:rPr dirty="0" sz="1400" lang="en-IN" smtClean="0"/>
              <a:t>Store </a:t>
            </a:r>
            <a:r>
              <a:rPr dirty="0" sz="1400" lang="en-IN"/>
              <a:t>keystroke data.</a:t>
            </a:r>
          </a:p>
          <a:p>
            <a:pPr indent="-305435" marL="305435"/>
            <a:r>
              <a:rPr dirty="0" sz="1400" lang="en-IN" smtClean="0"/>
              <a:t>Test </a:t>
            </a:r>
            <a:r>
              <a:rPr dirty="0" sz="1400" lang="en-IN"/>
              <a:t>keylogging functionality.</a:t>
            </a:r>
          </a:p>
          <a:p>
            <a:pPr indent="-305435" marL="305435"/>
            <a:r>
              <a:rPr dirty="0" sz="1400" lang="en-IN" smtClean="0"/>
              <a:t>Handle </a:t>
            </a:r>
            <a:r>
              <a:rPr dirty="0" sz="1400" lang="en-IN"/>
              <a:t>edge cases and unexpected </a:t>
            </a:r>
            <a:r>
              <a:rPr dirty="0" sz="1400" lang="en-IN" err="1"/>
              <a:t>behaviors</a:t>
            </a:r>
            <a:r>
              <a:rPr dirty="0" sz="1400" lang="en-IN"/>
              <a:t>.</a:t>
            </a:r>
          </a:p>
          <a:p>
            <a:pPr indent="-305435" marL="305435"/>
            <a:r>
              <a:rPr dirty="0" sz="1400" lang="en-IN" smtClean="0"/>
              <a:t>Ensure </a:t>
            </a:r>
            <a:r>
              <a:rPr dirty="0" sz="1400" lang="en-IN"/>
              <a:t>compatibility with different keyboard layouts.</a:t>
            </a:r>
          </a:p>
          <a:p>
            <a:pPr indent="-305435" marL="305435"/>
            <a:endParaRPr dirty="0" sz="1400" lang="en-IN"/>
          </a:p>
          <a:p>
            <a:pPr indent="0" marL="0">
              <a:buNone/>
            </a:pPr>
            <a:r>
              <a:rPr b="1" dirty="0" sz="1400" lang="en-IN"/>
              <a:t>4. Data Logging:</a:t>
            </a:r>
          </a:p>
          <a:p>
            <a:pPr indent="-305435" marL="305435"/>
            <a:r>
              <a:rPr dirty="0" sz="1400" lang="en-IN" smtClean="0"/>
              <a:t>Develop </a:t>
            </a:r>
            <a:r>
              <a:rPr dirty="0" sz="1400" lang="en-IN"/>
              <a:t>logging mechanisms.</a:t>
            </a:r>
          </a:p>
          <a:p>
            <a:pPr indent="-305435" marL="305435"/>
            <a:r>
              <a:rPr dirty="0" sz="1400" lang="en-IN" smtClean="0"/>
              <a:t>Save </a:t>
            </a:r>
            <a:r>
              <a:rPr dirty="0" sz="1400" lang="en-IN"/>
              <a:t>data to file.</a:t>
            </a:r>
          </a:p>
          <a:p>
            <a:pPr indent="-305435" marL="305435"/>
            <a:r>
              <a:rPr dirty="0" sz="1400" lang="en-IN" smtClean="0"/>
              <a:t>Verify </a:t>
            </a:r>
            <a:r>
              <a:rPr dirty="0" sz="1400" lang="en-IN"/>
              <a:t>data integrity.</a:t>
            </a:r>
          </a:p>
          <a:p>
            <a:pPr indent="-305435" marL="305435"/>
            <a:r>
              <a:rPr dirty="0" sz="1400" lang="en-IN" smtClean="0"/>
              <a:t>Implement </a:t>
            </a:r>
            <a:r>
              <a:rPr dirty="0" sz="1400" lang="en-IN"/>
              <a:t>error handling for file operations.</a:t>
            </a:r>
          </a:p>
          <a:p>
            <a:pPr indent="-305435" marL="305435"/>
            <a:r>
              <a:rPr dirty="0" sz="1400" lang="en-IN" smtClean="0"/>
              <a:t>Optimize </a:t>
            </a:r>
            <a:r>
              <a:rPr dirty="0" sz="1400" lang="en-IN"/>
              <a:t>logging for performance.</a:t>
            </a:r>
          </a:p>
        </p:txBody>
      </p:sp>
      <p:sp>
        <p:nvSpPr>
          <p:cNvPr id="1048616" name="Rectangle 2"/>
          <p:cNvSpPr/>
          <p:nvPr/>
        </p:nvSpPr>
        <p:spPr>
          <a:xfrm>
            <a:off x="5857875" y="2762313"/>
            <a:ext cx="6096000" cy="2114425"/>
          </a:xfrm>
          <a:prstGeom prst="rect"/>
        </p:spPr>
        <p:txBody>
          <a:bodyPr>
            <a:spAutoFit/>
          </a:bodyPr>
          <a:p>
            <a:pPr defTabSz="457200" lvl="0">
              <a:lnSpc>
                <a:spcPct val="110000"/>
              </a:lnSpc>
              <a:spcBef>
                <a:spcPct val="20000"/>
              </a:spcBef>
              <a:spcAft>
                <a:spcPts val="600"/>
              </a:spcAft>
              <a:buClr>
                <a:srgbClr val="1CADE4"/>
              </a:buClr>
              <a:buSzPct val="92000"/>
            </a:pPr>
            <a:r>
              <a:rPr b="1" dirty="0" sz="1400" lang="en-IN">
                <a:solidFill>
                  <a:prstClr val="black">
                    <a:lumMod val="75000"/>
                    <a:lumOff val="25000"/>
                  </a:prstClr>
                </a:solidFill>
              </a:rPr>
              <a:t>5. Start and Stop Mechanisms:</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Create functions to start and stop </a:t>
            </a:r>
            <a:r>
              <a:rPr dirty="0" sz="1400" lang="en-IN" err="1">
                <a:solidFill>
                  <a:prstClr val="black">
                    <a:lumMod val="75000"/>
                    <a:lumOff val="25000"/>
                  </a:prstClr>
                </a:solidFill>
              </a:rPr>
              <a:t>keylogging</a:t>
            </a:r>
            <a:r>
              <a:rPr dirty="0" sz="1400" lang="en-IN">
                <a:solidFill>
                  <a:prstClr val="black">
                    <a:lumMod val="75000"/>
                    <a:lumOff val="25000"/>
                  </a:prstClr>
                </a:solidFill>
              </a:rPr>
              <a:t>.</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Integrate start and stop actions with GUI.</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Ensure proper synchronization between GUI and </a:t>
            </a:r>
            <a:r>
              <a:rPr dirty="0" sz="1400" lang="en-IN" err="1">
                <a:solidFill>
                  <a:prstClr val="black">
                    <a:lumMod val="75000"/>
                    <a:lumOff val="25000"/>
                  </a:prstClr>
                </a:solidFill>
              </a:rPr>
              <a:t>keylogging</a:t>
            </a:r>
            <a:r>
              <a:rPr dirty="0" sz="1400" lang="en-IN">
                <a:solidFill>
                  <a:prstClr val="black">
                    <a:lumMod val="75000"/>
                    <a:lumOff val="25000"/>
                  </a:prstClr>
                </a:solidFill>
              </a:rPr>
              <a:t> operations.</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Handle user interactions effectively.</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Provide feedback on </a:t>
            </a:r>
            <a:r>
              <a:rPr dirty="0" sz="1400" lang="en-IN" err="1">
                <a:solidFill>
                  <a:prstClr val="black">
                    <a:lumMod val="75000"/>
                    <a:lumOff val="25000"/>
                  </a:prstClr>
                </a:solidFill>
              </a:rPr>
              <a:t>keylogger</a:t>
            </a:r>
            <a:r>
              <a:rPr dirty="0" sz="1400" lang="en-IN">
                <a:solidFill>
                  <a:prstClr val="black">
                    <a:lumMod val="75000"/>
                    <a:lumOff val="25000"/>
                  </a:prstClr>
                </a:solidFill>
              </a:rPr>
              <a:t> status.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4"/>
          <p:cNvSpPr>
            <a:spLocks noGrp="1"/>
          </p:cNvSpPr>
          <p:nvPr>
            <p:ph type="title"/>
          </p:nvPr>
        </p:nvSpPr>
        <p:spPr>
          <a:xfrm>
            <a:off x="581191" y="87360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18" name="Content Placeholder 1"/>
          <p:cNvSpPr>
            <a:spLocks noGrp="1"/>
          </p:cNvSpPr>
          <p:nvPr>
            <p:ph idx="1"/>
          </p:nvPr>
        </p:nvSpPr>
        <p:spPr>
          <a:xfrm>
            <a:off x="581192" y="1138754"/>
            <a:ext cx="11029615" cy="4673324"/>
          </a:xfrm>
        </p:spPr>
        <p:txBody>
          <a:bodyPr>
            <a:normAutofit/>
          </a:bodyPr>
          <a:p>
            <a:pPr algn="just" indent="0" marL="0">
              <a:buNone/>
            </a:pPr>
            <a:r>
              <a:rPr dirty="0" sz="2400" lang="en-IN">
                <a:solidFill>
                  <a:schemeClr val="tx1">
                    <a:lumMod val="85000"/>
                    <a:lumOff val="15000"/>
                  </a:schemeClr>
                </a:solidFill>
              </a:rPr>
              <a:t/>
            </a:r>
            <a:br>
              <a:rPr dirty="0" sz="2400" lang="en-IN">
                <a:solidFill>
                  <a:schemeClr val="tx1">
                    <a:lumMod val="85000"/>
                    <a:lumOff val="15000"/>
                  </a:schemeClr>
                </a:solidFill>
              </a:rPr>
            </a:br>
            <a:r>
              <a:rPr dirty="0" sz="2400" lang="en-US">
                <a:solidFill>
                  <a:schemeClr val="tx1">
                    <a:lumMod val="85000"/>
                    <a:lumOff val="15000"/>
                  </a:schemeClr>
                </a:solidFill>
              </a:rPr>
              <a:t>The </a:t>
            </a:r>
            <a:r>
              <a:rPr dirty="0" sz="2400" lang="en-US" err="1">
                <a:solidFill>
                  <a:schemeClr val="tx1">
                    <a:lumMod val="85000"/>
                    <a:lumOff val="15000"/>
                  </a:schemeClr>
                </a:solidFill>
              </a:rPr>
              <a:t>keylogger</a:t>
            </a:r>
            <a:r>
              <a:rPr dirty="0" sz="2400" lang="en-US">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dirty="0" sz="2400" lang="en-US" err="1">
                <a:solidFill>
                  <a:schemeClr val="tx1">
                    <a:lumMod val="85000"/>
                    <a:lumOff val="15000"/>
                  </a:schemeClr>
                </a:solidFill>
              </a:rPr>
              <a:t>tkinter</a:t>
            </a:r>
            <a:r>
              <a:rPr dirty="0" sz="2400" lang="en-US">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dirty="0" sz="2400" lang="en-IN">
              <a:solidFill>
                <a:schemeClr val="tx1">
                  <a:lumMod val="85000"/>
                  <a:lumOff val="1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algn="just" indent="-305435" marL="305435"/>
            <a:r>
              <a:rPr dirty="0" sz="2000" lang="en-IN" smtClean="0">
                <a:solidFill>
                  <a:schemeClr val="tx1">
                    <a:lumMod val="85000"/>
                    <a:lumOff val="15000"/>
                  </a:schemeClr>
                </a:solidFill>
              </a:rPr>
              <a:t>T</a:t>
            </a:r>
            <a:r>
              <a:rPr b="0" dirty="0" sz="2000" i="0" lang="en-IN" smtClean="0">
                <a:solidFill>
                  <a:schemeClr val="tx1">
                    <a:lumMod val="85000"/>
                    <a:lumOff val="15000"/>
                  </a:schemeClr>
                </a:solidFill>
                <a:effectLst/>
              </a:rPr>
              <a:t>he </a:t>
            </a:r>
            <a:r>
              <a:rPr b="0" dirty="0" sz="2000" i="0" lang="en-IN">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just" indent="0" marL="0">
              <a:buNone/>
            </a:pPr>
            <a:r>
              <a:rPr b="0" dirty="0" sz="2000" i="0" lang="en-IN">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hlinkClick r:id="rId1"/>
              </a:rPr>
              <a:t>https://realpython.com/python-keylogger</a:t>
            </a:r>
            <a:r>
              <a:rPr b="0" dirty="0" sz="2400" i="0" lang="en-IN" strike="noStrike" u="none" smtClean="0">
                <a:solidFill>
                  <a:schemeClr val="tx1">
                    <a:lumMod val="85000"/>
                    <a:lumOff val="15000"/>
                  </a:schemeClr>
                </a:solidFill>
                <a:effectLst/>
                <a:latin typeface="Söhne"/>
                <a:hlinkClick r:id="rId1"/>
              </a:rPr>
              <a:t>/</a:t>
            </a:r>
            <a:r>
              <a:rPr b="0" dirty="0" sz="2400" i="0" lang="en-IN" strike="noStrike" u="none" smtClean="0">
                <a:solidFill>
                  <a:schemeClr val="tx1">
                    <a:lumMod val="85000"/>
                    <a:lumOff val="15000"/>
                  </a:schemeClr>
                </a:solidFill>
                <a:effectLst/>
                <a:latin typeface="Söhne"/>
              </a:rPr>
              <a:t> </a:t>
            </a:r>
            <a:r>
              <a:rPr b="0" dirty="0" sz="2400" i="0" lang="en-IN" smtClean="0">
                <a:solidFill>
                  <a:schemeClr val="tx1">
                    <a:lumMod val="85000"/>
                    <a:lumOff val="15000"/>
                  </a:schemeClr>
                </a:solidFill>
                <a:effectLst/>
                <a:latin typeface="Söhne"/>
              </a:rPr>
              <a:t> </a:t>
            </a:r>
            <a:endParaRPr b="0" dirty="0" sz="2400" i="0" lang="en-IN">
              <a:solidFill>
                <a:schemeClr val="tx1">
                  <a:lumMod val="85000"/>
                  <a:lumOff val="15000"/>
                </a:schemeClr>
              </a:solidFill>
              <a:effectLst/>
              <a:latin typeface="Söhne"/>
            </a:endParaRP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320166" y="2880518"/>
            <a:ext cx="9298744" cy="1325563"/>
          </a:xfrm>
        </p:spPr>
        <p:txBody>
          <a:bodyPr/>
          <a:p>
            <a:pPr algn="ctr"/>
            <a:r>
              <a:rPr b="1" dirty="0" lang="en-US">
                <a:solidFill>
                  <a:srgbClr val="002060"/>
                </a:solidFill>
                <a:latin typeface="Arial" panose="020B0604020202020204" pitchFamily="34" charset="0"/>
                <a:cs typeface="Arial" panose="020B0604020202020204" pitchFamily="34" charset="0"/>
              </a:rPr>
              <a:t>THANK </a:t>
            </a:r>
            <a:r>
              <a:rPr b="1" dirty="0" lang="en-US" smtClean="0">
                <a:solidFill>
                  <a:srgbClr val="002060"/>
                </a:solidFill>
                <a:latin typeface="Arial" panose="020B0604020202020204" pitchFamily="34" charset="0"/>
                <a:cs typeface="Arial" panose="020B0604020202020204" pitchFamily="34" charset="0"/>
              </a:rPr>
              <a:t>YOU..</a:t>
            </a:r>
            <a:endParaRPr b="1" dirty="0"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a:xfrm>
            <a:off x="581192" y="873606"/>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581192" y="2235990"/>
            <a:ext cx="11029615" cy="2806467"/>
          </a:xfrm>
        </p:spPr>
        <p:txBody>
          <a:bodyPr>
            <a:noAutofit/>
          </a:bodyPr>
          <a:p>
            <a:pPr algn="just" indent="0" marL="0">
              <a:buNone/>
            </a:pPr>
            <a:r>
              <a:rPr dirty="0" sz="1800" lang="en-US"/>
              <a:t>Effective strategies for detecting and mitigating risks associated with </a:t>
            </a:r>
            <a:r>
              <a:rPr dirty="0" sz="1800" lang="en-US" err="1"/>
              <a:t>keyloggers</a:t>
            </a:r>
            <a:r>
              <a:rPr dirty="0" sz="1800" lang="en-US"/>
              <a:t> involve implementing robust security measures and regularly updating antivirus software, while raising awareness among individuals and organizations about the dangers posed by </a:t>
            </a:r>
            <a:r>
              <a:rPr dirty="0" sz="1800" lang="en-US" err="1"/>
              <a:t>keyloggers</a:t>
            </a:r>
            <a:r>
              <a:rPr dirty="0" sz="1800" lang="en-US"/>
              <a:t> is essential to safeguarding privacy, security, and financial well-being. </a:t>
            </a:r>
            <a:r>
              <a:rPr dirty="0" sz="1800" lang="en-US" smtClean="0"/>
              <a:t>Educating </a:t>
            </a:r>
            <a:r>
              <a:rPr dirty="0" sz="1800" lang="en-US"/>
              <a:t>users about the signs of </a:t>
            </a:r>
            <a:r>
              <a:rPr dirty="0" sz="1800" lang="en-US" err="1"/>
              <a:t>keylogger</a:t>
            </a:r>
            <a:r>
              <a:rPr dirty="0" sz="1800" lang="en-US"/>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dirty="0" sz="1800" lang="en-US" err="1"/>
              <a:t>keylogger</a:t>
            </a:r>
            <a:r>
              <a:rPr dirty="0" sz="1800" lang="en-US"/>
              <a:t> attacks. Collaboration between cybersecurity experts, law enforcement agencies, and technology companies is crucial in developing proactive strategies to combat the evolving threat landscape posed by </a:t>
            </a:r>
            <a:r>
              <a:rPr dirty="0" sz="1800" lang="en-US" err="1"/>
              <a:t>keyloggers</a:t>
            </a:r>
            <a:r>
              <a:rPr dirty="0" sz="1800" lang="en-US"/>
              <a:t>, and continuous monitoring and auditing of network traffic and system logs can aid in early detection and response to </a:t>
            </a:r>
            <a:r>
              <a:rPr dirty="0" sz="1800" lang="en-US" err="1"/>
              <a:t>keylogger</a:t>
            </a:r>
            <a:r>
              <a:rPr dirty="0" sz="1800" lang="en-US"/>
              <a:t> incidents, preventing potential data breaches or financial losses. Regularly conducting security awareness training sessions for employees and providing resources, such as online tutorials and informational materials, can reinforce best practices for </a:t>
            </a:r>
            <a:r>
              <a:rPr dirty="0" sz="1800" lang="en-US" err="1"/>
              <a:t>keylogger</a:t>
            </a:r>
            <a:r>
              <a:rPr dirty="0" sz="1800" lang="en-US"/>
              <a:t> prevention and response.</a:t>
            </a:r>
            <a:endParaRPr dirty="0" sz="18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581192" y="1232452"/>
            <a:ext cx="10944058" cy="5200650"/>
          </a:xfrm>
        </p:spPr>
        <p:txBody>
          <a:bodyPr anchor="ctr" bIns="45720" lIns="91440" rIns="91440" rtlCol="0" tIns="45720" vert="horz">
            <a:noAutofit/>
          </a:bodyPr>
          <a:p>
            <a:pPr algn="just" indent="0" marL="0">
              <a:buNone/>
            </a:pPr>
            <a:r>
              <a:rPr b="1" dirty="0" sz="1400" lang="en-US" smtClean="0">
                <a:solidFill>
                  <a:schemeClr val="tx1">
                    <a:lumMod val="85000"/>
                    <a:lumOff val="15000"/>
                  </a:schemeClr>
                </a:solidFill>
                <a:latin typeface="Söhne"/>
              </a:rPr>
              <a:t>Features:</a:t>
            </a:r>
          </a:p>
          <a:p>
            <a:pPr algn="just"/>
            <a:r>
              <a:rPr dirty="0" sz="1400" lang="en-US" smtClean="0">
                <a:solidFill>
                  <a:schemeClr val="tx1">
                    <a:lumMod val="85000"/>
                    <a:lumOff val="15000"/>
                  </a:schemeClr>
                </a:solidFill>
                <a:latin typeface="Söhne"/>
              </a:rPr>
              <a:t>Implements a user-friendly interface using the </a:t>
            </a:r>
            <a:r>
              <a:rPr dirty="0" sz="1400" lang="en-US" err="1" smtClean="0">
                <a:solidFill>
                  <a:schemeClr val="tx1">
                    <a:lumMod val="85000"/>
                    <a:lumOff val="15000"/>
                  </a:schemeClr>
                </a:solidFill>
                <a:latin typeface="Söhne"/>
              </a:rPr>
              <a:t>tkinter</a:t>
            </a:r>
            <a:r>
              <a:rPr dirty="0" sz="1400" lang="en-US" smtClean="0">
                <a:solidFill>
                  <a:schemeClr val="tx1">
                    <a:lumMod val="85000"/>
                    <a:lumOff val="15000"/>
                  </a:schemeClr>
                </a:solidFill>
                <a:latin typeface="Söhne"/>
              </a:rPr>
              <a:t> library for seamless interaction.</a:t>
            </a:r>
          </a:p>
          <a:p>
            <a:pPr algn="just"/>
            <a:r>
              <a:rPr dirty="0" sz="1400" lang="en-US" smtClean="0">
                <a:solidFill>
                  <a:schemeClr val="tx1">
                    <a:lumMod val="85000"/>
                    <a:lumOff val="15000"/>
                  </a:schemeClr>
                </a:solidFill>
                <a:latin typeface="Söhne"/>
              </a:rPr>
              <a:t>Utilizes </a:t>
            </a:r>
            <a:r>
              <a:rPr dirty="0" sz="1400" lang="en-US">
                <a:solidFill>
                  <a:schemeClr val="tx1">
                    <a:lumMod val="85000"/>
                    <a:lumOff val="15000"/>
                  </a:schemeClr>
                </a:solidFill>
                <a:latin typeface="Söhne"/>
              </a:rPr>
              <a:t>the </a:t>
            </a:r>
            <a:r>
              <a:rPr dirty="0" sz="1400" lang="en-US" err="1">
                <a:solidFill>
                  <a:schemeClr val="tx1">
                    <a:lumMod val="85000"/>
                    <a:lumOff val="15000"/>
                  </a:schemeClr>
                </a:solidFill>
                <a:latin typeface="Söhne"/>
              </a:rPr>
              <a:t>pynput</a:t>
            </a:r>
            <a:r>
              <a:rPr dirty="0" sz="1400" lang="en-US">
                <a:solidFill>
                  <a:schemeClr val="tx1">
                    <a:lumMod val="85000"/>
                    <a:lumOff val="15000"/>
                  </a:schemeClr>
                </a:solidFill>
                <a:latin typeface="Söhne"/>
              </a:rPr>
              <a:t> library to monitor keyboard events, including key presses and releases.</a:t>
            </a:r>
          </a:p>
          <a:p>
            <a:pPr algn="just"/>
            <a:r>
              <a:rPr dirty="0" sz="1400" lang="en-US" smtClean="0">
                <a:solidFill>
                  <a:schemeClr val="tx1">
                    <a:lumMod val="85000"/>
                    <a:lumOff val="15000"/>
                  </a:schemeClr>
                </a:solidFill>
                <a:latin typeface="Söhne"/>
              </a:rPr>
              <a:t>Records </a:t>
            </a:r>
            <a:r>
              <a:rPr dirty="0" sz="1400" lang="en-US">
                <a:solidFill>
                  <a:schemeClr val="tx1">
                    <a:lumMod val="85000"/>
                    <a:lumOff val="15000"/>
                  </a:schemeClr>
                </a:solidFill>
                <a:latin typeface="Söhne"/>
              </a:rPr>
              <a:t>pressed, held, and released keys for thorough logging of keyboard activity.</a:t>
            </a:r>
          </a:p>
          <a:p>
            <a:pPr algn="just"/>
            <a:r>
              <a:rPr dirty="0" sz="1400" lang="en-US" smtClean="0">
                <a:solidFill>
                  <a:schemeClr val="tx1">
                    <a:lumMod val="85000"/>
                    <a:lumOff val="15000"/>
                  </a:schemeClr>
                </a:solidFill>
                <a:latin typeface="Söhne"/>
              </a:rPr>
              <a:t>Saves </a:t>
            </a:r>
            <a:r>
              <a:rPr dirty="0" sz="1400" lang="en-US" err="1">
                <a:solidFill>
                  <a:schemeClr val="tx1">
                    <a:lumMod val="85000"/>
                    <a:lumOff val="15000"/>
                  </a:schemeClr>
                </a:solidFill>
                <a:latin typeface="Söhne"/>
              </a:rPr>
              <a:t>keylog</a:t>
            </a:r>
            <a:r>
              <a:rPr dirty="0" sz="1400" lang="en-US">
                <a:solidFill>
                  <a:schemeClr val="tx1">
                    <a:lumMod val="85000"/>
                    <a:lumOff val="15000"/>
                  </a:schemeClr>
                </a:solidFill>
                <a:latin typeface="Söhne"/>
              </a:rPr>
              <a:t> data in both text ('key_log.txt') and JSON ('</a:t>
            </a:r>
            <a:r>
              <a:rPr dirty="0" sz="1400" lang="en-US" err="1">
                <a:solidFill>
                  <a:schemeClr val="tx1">
                    <a:lumMod val="85000"/>
                    <a:lumOff val="15000"/>
                  </a:schemeClr>
                </a:solidFill>
                <a:latin typeface="Söhne"/>
              </a:rPr>
              <a:t>key_log.json</a:t>
            </a:r>
            <a:r>
              <a:rPr dirty="0" sz="1400" lang="en-US">
                <a:solidFill>
                  <a:schemeClr val="tx1">
                    <a:lumMod val="85000"/>
                    <a:lumOff val="15000"/>
                  </a:schemeClr>
                </a:solidFill>
                <a:latin typeface="Söhne"/>
              </a:rPr>
              <a:t>') formats for versatility in analysis and processing</a:t>
            </a:r>
            <a:r>
              <a:rPr dirty="0" sz="1400" lang="en-US" smtClean="0">
                <a:solidFill>
                  <a:schemeClr val="tx1">
                    <a:lumMod val="85000"/>
                    <a:lumOff val="15000"/>
                  </a:schemeClr>
                </a:solidFill>
                <a:latin typeface="Söhne"/>
              </a:rPr>
              <a:t>.</a:t>
            </a:r>
            <a:endParaRPr dirty="0" sz="1400" lang="en-US">
              <a:solidFill>
                <a:schemeClr val="tx1">
                  <a:lumMod val="85000"/>
                  <a:lumOff val="15000"/>
                </a:schemeClr>
              </a:solidFill>
              <a:latin typeface="Söhne"/>
            </a:endParaRPr>
          </a:p>
          <a:p>
            <a:pPr algn="just" indent="0" marL="0">
              <a:buNone/>
            </a:pPr>
            <a:r>
              <a:rPr b="1" dirty="0" sz="1400" lang="en-US" smtClean="0">
                <a:solidFill>
                  <a:schemeClr val="tx1">
                    <a:lumMod val="85000"/>
                    <a:lumOff val="15000"/>
                  </a:schemeClr>
                </a:solidFill>
                <a:latin typeface="Söhne"/>
              </a:rPr>
              <a:t>Usage:</a:t>
            </a:r>
            <a:endParaRPr b="1" dirty="0" sz="1400" lang="en-US">
              <a:solidFill>
                <a:schemeClr val="tx1">
                  <a:lumMod val="85000"/>
                  <a:lumOff val="15000"/>
                </a:schemeClr>
              </a:solidFill>
              <a:latin typeface="Söhne"/>
            </a:endParaRPr>
          </a:p>
          <a:p>
            <a:pPr algn="just"/>
            <a:r>
              <a:rPr dirty="0" sz="1400" lang="en-US" smtClean="0">
                <a:solidFill>
                  <a:schemeClr val="tx1">
                    <a:lumMod val="85000"/>
                    <a:lumOff val="15000"/>
                  </a:schemeClr>
                </a:solidFill>
                <a:latin typeface="Söhne"/>
              </a:rPr>
              <a:t>Initiation </a:t>
            </a:r>
            <a:r>
              <a:rPr dirty="0" sz="1400" lang="en-US">
                <a:solidFill>
                  <a:schemeClr val="tx1">
                    <a:lumMod val="85000"/>
                    <a:lumOff val="15000"/>
                  </a:schemeClr>
                </a:solidFill>
                <a:latin typeface="Söhne"/>
              </a:rPr>
              <a:t>of </a:t>
            </a:r>
            <a:r>
              <a:rPr dirty="0" sz="1400" lang="en-US" err="1">
                <a:solidFill>
                  <a:schemeClr val="tx1">
                    <a:lumMod val="85000"/>
                    <a:lumOff val="15000"/>
                  </a:schemeClr>
                </a:solidFill>
                <a:latin typeface="Söhne"/>
              </a:rPr>
              <a:t>Keylogging</a:t>
            </a:r>
            <a:r>
              <a:rPr dirty="0" sz="1400" lang="en-US">
                <a:solidFill>
                  <a:schemeClr val="tx1">
                    <a:lumMod val="85000"/>
                    <a:lumOff val="15000"/>
                  </a:schemeClr>
                </a:solidFill>
                <a:latin typeface="Söhne"/>
              </a:rPr>
              <a:t> </a:t>
            </a:r>
            <a:r>
              <a:rPr dirty="0" sz="1400" lang="en-US" smtClean="0">
                <a:solidFill>
                  <a:schemeClr val="tx1">
                    <a:lumMod val="85000"/>
                    <a:lumOff val="15000"/>
                  </a:schemeClr>
                </a:solidFill>
                <a:latin typeface="Söhne"/>
              </a:rPr>
              <a:t>Process</a:t>
            </a:r>
            <a:endParaRPr dirty="0" sz="1400" lang="en-US">
              <a:solidFill>
                <a:schemeClr val="tx1">
                  <a:lumMod val="85000"/>
                  <a:lumOff val="15000"/>
                </a:schemeClr>
              </a:solidFill>
              <a:latin typeface="Söhne"/>
            </a:endParaRPr>
          </a:p>
          <a:p>
            <a:pPr algn="just"/>
            <a:r>
              <a:rPr dirty="0" sz="1400" lang="en-US" smtClean="0">
                <a:solidFill>
                  <a:schemeClr val="tx1">
                    <a:lumMod val="85000"/>
                    <a:lumOff val="15000"/>
                  </a:schemeClr>
                </a:solidFill>
                <a:latin typeface="Söhne"/>
              </a:rPr>
              <a:t>Real-Time </a:t>
            </a:r>
            <a:r>
              <a:rPr dirty="0" sz="1400" lang="en-US">
                <a:solidFill>
                  <a:schemeClr val="tx1">
                    <a:lumMod val="85000"/>
                    <a:lumOff val="15000"/>
                  </a:schemeClr>
                </a:solidFill>
                <a:latin typeface="Söhne"/>
              </a:rPr>
              <a:t>Keyboard Input </a:t>
            </a:r>
            <a:r>
              <a:rPr dirty="0" sz="1400" lang="en-US" smtClean="0">
                <a:solidFill>
                  <a:schemeClr val="tx1">
                    <a:lumMod val="85000"/>
                    <a:lumOff val="15000"/>
                  </a:schemeClr>
                </a:solidFill>
                <a:latin typeface="Söhne"/>
              </a:rPr>
              <a:t>Capture</a:t>
            </a:r>
          </a:p>
          <a:p>
            <a:pPr algn="just"/>
            <a:r>
              <a:rPr dirty="0" sz="1400" lang="en-US" smtClean="0">
                <a:solidFill>
                  <a:schemeClr val="tx1">
                    <a:lumMod val="85000"/>
                    <a:lumOff val="15000"/>
                  </a:schemeClr>
                </a:solidFill>
                <a:latin typeface="Söhne"/>
              </a:rPr>
              <a:t>Halting </a:t>
            </a:r>
            <a:r>
              <a:rPr dirty="0" sz="1400" lang="en-US">
                <a:solidFill>
                  <a:schemeClr val="tx1">
                    <a:lumMod val="85000"/>
                    <a:lumOff val="15000"/>
                  </a:schemeClr>
                </a:solidFill>
                <a:latin typeface="Söhne"/>
              </a:rPr>
              <a:t>the </a:t>
            </a:r>
            <a:r>
              <a:rPr dirty="0" sz="1400" lang="en-US" err="1">
                <a:solidFill>
                  <a:schemeClr val="tx1">
                    <a:lumMod val="85000"/>
                    <a:lumOff val="15000"/>
                  </a:schemeClr>
                </a:solidFill>
                <a:latin typeface="Söhne"/>
              </a:rPr>
              <a:t>Keylogging</a:t>
            </a:r>
            <a:r>
              <a:rPr dirty="0" sz="1400" lang="en-US">
                <a:solidFill>
                  <a:schemeClr val="tx1">
                    <a:lumMod val="85000"/>
                    <a:lumOff val="15000"/>
                  </a:schemeClr>
                </a:solidFill>
                <a:latin typeface="Söhne"/>
              </a:rPr>
              <a:t> </a:t>
            </a:r>
            <a:r>
              <a:rPr dirty="0" sz="1400" lang="en-US" smtClean="0">
                <a:solidFill>
                  <a:schemeClr val="tx1">
                    <a:lumMod val="85000"/>
                    <a:lumOff val="15000"/>
                  </a:schemeClr>
                </a:solidFill>
                <a:latin typeface="Söhne"/>
              </a:rPr>
              <a:t>Process</a:t>
            </a:r>
          </a:p>
          <a:p>
            <a:pPr algn="just"/>
            <a:r>
              <a:rPr dirty="0" sz="1400" lang="en-US" smtClean="0">
                <a:solidFill>
                  <a:schemeClr val="tx1">
                    <a:lumMod val="85000"/>
                    <a:lumOff val="15000"/>
                  </a:schemeClr>
                </a:solidFill>
                <a:latin typeface="Söhne"/>
              </a:rPr>
              <a:t>Access </a:t>
            </a:r>
            <a:r>
              <a:rPr dirty="0" sz="1400" lang="en-US">
                <a:solidFill>
                  <a:schemeClr val="tx1">
                    <a:lumMod val="85000"/>
                    <a:lumOff val="15000"/>
                  </a:schemeClr>
                </a:solidFill>
                <a:latin typeface="Söhne"/>
              </a:rPr>
              <a:t>to Generated </a:t>
            </a:r>
            <a:r>
              <a:rPr dirty="0" sz="1400" lang="en-US" err="1">
                <a:solidFill>
                  <a:schemeClr val="tx1">
                    <a:lumMod val="85000"/>
                    <a:lumOff val="15000"/>
                  </a:schemeClr>
                </a:solidFill>
                <a:latin typeface="Söhne"/>
              </a:rPr>
              <a:t>Keylog</a:t>
            </a:r>
            <a:r>
              <a:rPr dirty="0" sz="1400" lang="en-US">
                <a:solidFill>
                  <a:schemeClr val="tx1">
                    <a:lumMod val="85000"/>
                    <a:lumOff val="15000"/>
                  </a:schemeClr>
                </a:solidFill>
                <a:latin typeface="Söhne"/>
              </a:rPr>
              <a:t> </a:t>
            </a:r>
            <a:r>
              <a:rPr dirty="0" sz="1400" lang="en-US" smtClean="0">
                <a:solidFill>
                  <a:schemeClr val="tx1">
                    <a:lumMod val="85000"/>
                    <a:lumOff val="15000"/>
                  </a:schemeClr>
                </a:solidFill>
                <a:latin typeface="Söhne"/>
              </a:rPr>
              <a:t>Files</a:t>
            </a:r>
          </a:p>
          <a:p>
            <a:pPr algn="just" indent="0" marL="0">
              <a:buNone/>
            </a:pPr>
            <a:r>
              <a:rPr b="1" dirty="0" sz="1400" lang="en-US" smtClean="0">
                <a:solidFill>
                  <a:schemeClr val="tx1">
                    <a:lumMod val="85000"/>
                    <a:lumOff val="15000"/>
                  </a:schemeClr>
                </a:solidFill>
                <a:latin typeface="Söhne"/>
              </a:rPr>
              <a:t>Important </a:t>
            </a:r>
            <a:r>
              <a:rPr b="1" dirty="0" sz="1400" lang="en-US">
                <a:solidFill>
                  <a:schemeClr val="tx1">
                    <a:lumMod val="85000"/>
                    <a:lumOff val="15000"/>
                  </a:schemeClr>
                </a:solidFill>
                <a:latin typeface="Söhne"/>
              </a:rPr>
              <a:t>Note</a:t>
            </a:r>
            <a:r>
              <a:rPr b="1" dirty="0" sz="1400" lang="en-US" smtClean="0">
                <a:solidFill>
                  <a:schemeClr val="tx1">
                    <a:lumMod val="85000"/>
                    <a:lumOff val="15000"/>
                  </a:schemeClr>
                </a:solidFill>
                <a:latin typeface="Söhne"/>
              </a:rPr>
              <a:t>:</a:t>
            </a:r>
            <a:endParaRPr b="1" dirty="0" sz="1400" lang="en-US">
              <a:solidFill>
                <a:schemeClr val="tx1">
                  <a:lumMod val="85000"/>
                  <a:lumOff val="15000"/>
                </a:schemeClr>
              </a:solidFill>
              <a:latin typeface="Söhne"/>
            </a:endParaRPr>
          </a:p>
          <a:p>
            <a:pPr algn="just"/>
            <a:r>
              <a:rPr dirty="0" sz="1400" lang="en-US">
                <a:solidFill>
                  <a:schemeClr val="tx1">
                    <a:lumMod val="85000"/>
                    <a:lumOff val="15000"/>
                  </a:schemeClr>
                </a:solidFill>
                <a:latin typeface="Söhne"/>
              </a:rPr>
              <a:t>This </a:t>
            </a:r>
            <a:r>
              <a:rPr dirty="0" sz="1400" lang="en-US" err="1">
                <a:solidFill>
                  <a:schemeClr val="tx1">
                    <a:lumMod val="85000"/>
                    <a:lumOff val="15000"/>
                  </a:schemeClr>
                </a:solidFill>
                <a:latin typeface="Söhne"/>
              </a:rPr>
              <a:t>keylogger</a:t>
            </a:r>
            <a:r>
              <a:rPr dirty="0" sz="1400" lang="en-US">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b="0" dirty="0" sz="1400" i="0" lang="en-IN">
              <a:solidFill>
                <a:schemeClr val="tx1">
                  <a:lumMod val="85000"/>
                  <a:lumOff val="15000"/>
                </a:schemeClr>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4" y="862597"/>
            <a:ext cx="11029616" cy="530296"/>
          </a:xfrm>
        </p:spPr>
        <p:txBody>
          <a:bodyPr>
            <a:noAutofit/>
          </a:bodyPr>
          <a:p>
            <a:r>
              <a:rPr b="1" dirty="0" sz="4000" lang="en-US">
                <a:solidFill>
                  <a:schemeClr val="accent1"/>
                </a:solidFill>
                <a:latin typeface="Arial"/>
                <a:ea typeface="+mj-lt"/>
                <a:cs typeface="Arial"/>
              </a:rPr>
              <a:t>System</a:t>
            </a:r>
            <a:r>
              <a:rPr b="1" dirty="0" sz="3200" lang="en-US">
                <a:solidFill>
                  <a:schemeClr val="accent1"/>
                </a:solidFill>
                <a:latin typeface="Arial"/>
                <a:ea typeface="+mj-lt"/>
                <a:cs typeface="Arial"/>
              </a:rPr>
              <a:t>  </a:t>
            </a:r>
            <a:r>
              <a:rPr b="1" dirty="0" sz="4000" lang="en-US">
                <a:solidFill>
                  <a:schemeClr val="accent1"/>
                </a:solidFill>
                <a:latin typeface="Arial"/>
                <a:ea typeface="+mj-lt"/>
                <a:cs typeface="Arial"/>
              </a:rPr>
              <a:t>Approach</a:t>
            </a:r>
            <a:endParaRPr dirty="0" sz="3200" lang="en-US">
              <a:solidFill>
                <a:schemeClr val="accent1"/>
              </a:solidFill>
              <a:latin typeface="Calibri Light"/>
              <a:cs typeface="Calibri Light"/>
            </a:endParaRPr>
          </a:p>
        </p:txBody>
      </p:sp>
      <p:sp>
        <p:nvSpPr>
          <p:cNvPr id="1048602" name="Content Placeholder 1"/>
          <p:cNvSpPr>
            <a:spLocks noGrp="1"/>
          </p:cNvSpPr>
          <p:nvPr>
            <p:ph idx="1"/>
          </p:nvPr>
        </p:nvSpPr>
        <p:spPr>
          <a:xfrm>
            <a:off x="581194" y="1522104"/>
            <a:ext cx="11610806" cy="4673324"/>
          </a:xfrm>
        </p:spPr>
        <p:txBody>
          <a:bodyPr>
            <a:noAutofit/>
          </a:bodyPr>
          <a:p>
            <a:pPr algn="l" indent="0" marL="0">
              <a:buNone/>
            </a:pPr>
            <a:r>
              <a:rPr b="1" dirty="0" sz="1400" i="0" lang="en-IN">
                <a:solidFill>
                  <a:schemeClr val="tx1">
                    <a:lumMod val="85000"/>
                    <a:lumOff val="15000"/>
                  </a:schemeClr>
                </a:solidFill>
                <a:effectLst/>
                <a:latin typeface="Söhne"/>
              </a:rPr>
              <a:t>1. Requirement Analysis: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4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400" i="0" lang="en-IN">
                <a:solidFill>
                  <a:schemeClr val="tx1">
                    <a:lumMod val="85000"/>
                    <a:lumOff val="15000"/>
                  </a:schemeClr>
                </a:solidFill>
                <a:effectLst/>
                <a:latin typeface="Söhne"/>
              </a:rPr>
              <a:t>Define the key features and functionalities required.</a:t>
            </a:r>
          </a:p>
          <a:p>
            <a:pPr algn="l" indent="0" marL="0">
              <a:buNone/>
            </a:pPr>
            <a:r>
              <a:rPr b="1" dirty="0" sz="1400" i="0" lang="en-IN">
                <a:solidFill>
                  <a:schemeClr val="tx1">
                    <a:lumMod val="85000"/>
                    <a:lumOff val="15000"/>
                  </a:schemeClr>
                </a:solidFill>
                <a:effectLst/>
                <a:latin typeface="Söhne"/>
              </a:rPr>
              <a:t>2. Design:</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4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4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4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400" i="0" lang="en-IN">
                <a:solidFill>
                  <a:schemeClr val="tx1">
                    <a:lumMod val="85000"/>
                    <a:lumOff val="15000"/>
                  </a:schemeClr>
                </a:solidFill>
                <a:effectLst/>
                <a:latin typeface="Söhne"/>
              </a:rPr>
              <a:t>Consider security and privacy measures</a:t>
            </a:r>
            <a:r>
              <a:rPr b="0" dirty="0" sz="1400" i="0" lang="en-IN" smtClean="0">
                <a:solidFill>
                  <a:schemeClr val="tx1">
                    <a:lumMod val="85000"/>
                    <a:lumOff val="15000"/>
                  </a:schemeClr>
                </a:solidFill>
                <a:effectLst/>
                <a:latin typeface="Söhne"/>
              </a:rPr>
              <a:t>.</a:t>
            </a:r>
            <a:endParaRPr b="0" dirty="0" sz="1400" i="0" lang="en-IN">
              <a:solidFill>
                <a:schemeClr val="tx1">
                  <a:lumMod val="85000"/>
                  <a:lumOff val="15000"/>
                </a:schemeClr>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4" y="991808"/>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4" y="1522104"/>
            <a:ext cx="6914982" cy="4673324"/>
          </a:xfrm>
        </p:spPr>
        <p:txBody>
          <a:bodyPr>
            <a:noAutofit/>
          </a:bodyPr>
          <a:p>
            <a:pPr indent="0" lvl="0" marL="0">
              <a:buClr>
                <a:srgbClr val="1CADE4"/>
              </a:buClr>
              <a:buNone/>
            </a:pPr>
            <a:r>
              <a:rPr b="1" dirty="0" sz="1400" lang="en-IN">
                <a:solidFill>
                  <a:prstClr val="black">
                    <a:lumMod val="85000"/>
                    <a:lumOff val="15000"/>
                  </a:prstClr>
                </a:solidFill>
                <a:latin typeface="Söhne"/>
              </a:rPr>
              <a:t>3. Development:</a:t>
            </a:r>
            <a:endParaRPr dirty="0" sz="1400" lang="en-IN">
              <a:solidFill>
                <a:prstClr val="black">
                  <a:lumMod val="85000"/>
                  <a:lumOff val="15000"/>
                </a:prstClr>
              </a:solidFill>
              <a:latin typeface="Söhne"/>
            </a:endParaRP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Implement the </a:t>
            </a:r>
            <a:r>
              <a:rPr dirty="0" sz="1400" lang="en-IN" err="1">
                <a:solidFill>
                  <a:prstClr val="black">
                    <a:lumMod val="85000"/>
                    <a:lumOff val="15000"/>
                  </a:prstClr>
                </a:solidFill>
                <a:latin typeface="Söhne"/>
              </a:rPr>
              <a:t>keylogging</a:t>
            </a:r>
            <a:r>
              <a:rPr dirty="0" sz="1400" lang="en-IN">
                <a:solidFill>
                  <a:prstClr val="black">
                    <a:lumMod val="85000"/>
                    <a:lumOff val="15000"/>
                  </a:prstClr>
                </a:solidFill>
                <a:latin typeface="Söhne"/>
              </a:rPr>
              <a:t> functionality using libraries like </a:t>
            </a:r>
            <a:r>
              <a:rPr dirty="0" sz="1400" lang="en-IN" err="1">
                <a:solidFill>
                  <a:prstClr val="black">
                    <a:lumMod val="85000"/>
                    <a:lumOff val="15000"/>
                  </a:prstClr>
                </a:solidFill>
                <a:latin typeface="Söhne"/>
              </a:rPr>
              <a:t>pynput</a:t>
            </a:r>
            <a:r>
              <a:rPr dirty="0" sz="1400" lang="en-IN">
                <a:solidFill>
                  <a:prstClr val="black">
                    <a:lumMod val="85000"/>
                    <a:lumOff val="15000"/>
                  </a:prstClr>
                </a:solidFill>
                <a:latin typeface="Söhne"/>
              </a:rPr>
              <a:t> or </a:t>
            </a:r>
            <a:r>
              <a:rPr dirty="0" sz="1400" lang="en-IN" err="1">
                <a:solidFill>
                  <a:prstClr val="black">
                    <a:lumMod val="85000"/>
                    <a:lumOff val="15000"/>
                  </a:prstClr>
                </a:solidFill>
                <a:latin typeface="Söhne"/>
              </a:rPr>
              <a:t>pyHook</a:t>
            </a:r>
            <a:r>
              <a:rPr dirty="0" sz="1400" lang="en-IN">
                <a:solidFill>
                  <a:prstClr val="black">
                    <a:lumMod val="85000"/>
                    <a:lumOff val="15000"/>
                  </a:prstClr>
                </a:solidFill>
                <a:latin typeface="Söhne"/>
              </a:rPr>
              <a:t>.</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Develop the graphical user interface (GUI) using a toolkit such as </a:t>
            </a:r>
            <a:r>
              <a:rPr dirty="0" sz="1400" lang="en-IN" err="1">
                <a:solidFill>
                  <a:prstClr val="black">
                    <a:lumMod val="85000"/>
                    <a:lumOff val="15000"/>
                  </a:prstClr>
                </a:solidFill>
                <a:latin typeface="Söhne"/>
              </a:rPr>
              <a:t>tkinter</a:t>
            </a:r>
            <a:r>
              <a:rPr dirty="0" sz="1400" lang="en-IN">
                <a:solidFill>
                  <a:prstClr val="black">
                    <a:lumMod val="85000"/>
                    <a:lumOff val="15000"/>
                  </a:prstClr>
                </a:solidFill>
                <a:latin typeface="Söhne"/>
              </a:rPr>
              <a:t>.</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Integrate functionalities to start, stop, and configure the </a:t>
            </a:r>
            <a:r>
              <a:rPr dirty="0" sz="1400" lang="en-IN" err="1">
                <a:solidFill>
                  <a:prstClr val="black">
                    <a:lumMod val="85000"/>
                    <a:lumOff val="15000"/>
                  </a:prstClr>
                </a:solidFill>
                <a:latin typeface="Söhne"/>
              </a:rPr>
              <a:t>keylogger</a:t>
            </a:r>
            <a:r>
              <a:rPr dirty="0" sz="1400" lang="en-IN">
                <a:solidFill>
                  <a:prstClr val="black">
                    <a:lumMod val="85000"/>
                    <a:lumOff val="15000"/>
                  </a:prstClr>
                </a:solidFill>
                <a:latin typeface="Söhne"/>
              </a:rPr>
              <a:t>.</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Test each component individually and then integrate them into the system</a:t>
            </a:r>
            <a:r>
              <a:rPr dirty="0" sz="1400" lang="en-IN" smtClean="0">
                <a:solidFill>
                  <a:prstClr val="black">
                    <a:lumMod val="85000"/>
                    <a:lumOff val="15000"/>
                  </a:prstClr>
                </a:solidFill>
                <a:latin typeface="Söhne"/>
              </a:rPr>
              <a:t>.</a:t>
            </a:r>
            <a:endParaRPr b="0" dirty="0" sz="1200" i="0" lang="en-IN">
              <a:solidFill>
                <a:schemeClr val="tx1">
                  <a:lumMod val="85000"/>
                  <a:lumOff val="15000"/>
                </a:schemeClr>
              </a:solidFill>
              <a:effectLst/>
              <a:latin typeface="Söhne"/>
            </a:endParaRPr>
          </a:p>
          <a:p>
            <a:pPr algn="l" indent="0" marL="0">
              <a:buNone/>
            </a:pPr>
            <a:r>
              <a:rPr b="1" dirty="0" sz="1400" i="0" lang="en-IN">
                <a:solidFill>
                  <a:schemeClr val="tx1">
                    <a:lumMod val="85000"/>
                    <a:lumOff val="15000"/>
                  </a:schemeClr>
                </a:solidFill>
                <a:effectLst/>
                <a:latin typeface="Söhne"/>
              </a:rPr>
              <a:t>4. Testing:</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4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400" i="0" lang="en-IN">
                <a:solidFill>
                  <a:schemeClr val="tx1">
                    <a:lumMod val="85000"/>
                    <a:lumOff val="15000"/>
                  </a:schemeClr>
                </a:solidFill>
                <a:effectLst/>
                <a:latin typeface="Söhne"/>
              </a:rPr>
              <a:t>Execute system tests to validate the keylogger's </a:t>
            </a:r>
            <a:r>
              <a:rPr b="0" dirty="0" sz="1400" i="0" lang="en-IN" err="1">
                <a:solidFill>
                  <a:schemeClr val="tx1">
                    <a:lumMod val="85000"/>
                    <a:lumOff val="15000"/>
                  </a:schemeClr>
                </a:solidFill>
                <a:effectLst/>
                <a:latin typeface="Söhne"/>
              </a:rPr>
              <a:t>behavior</a:t>
            </a:r>
            <a:r>
              <a:rPr b="0" dirty="0" sz="14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4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400" i="0" lang="en-IN">
                <a:solidFill>
                  <a:schemeClr val="tx1">
                    <a:lumMod val="85000"/>
                    <a:lumOff val="15000"/>
                  </a:schemeClr>
                </a:solidFill>
                <a:effectLst/>
                <a:latin typeface="Söhne"/>
              </a:rPr>
              <a:t>Solicit feedback from stakeholders for improvements</a:t>
            </a:r>
            <a:r>
              <a:rPr b="0" dirty="0" sz="1400" i="0" lang="en-IN" smtClean="0">
                <a:solidFill>
                  <a:schemeClr val="tx1">
                    <a:lumMod val="85000"/>
                    <a:lumOff val="15000"/>
                  </a:schemeClr>
                </a:solidFill>
                <a:effectLst/>
                <a:latin typeface="Söhne"/>
              </a:rPr>
              <a:t>.</a:t>
            </a:r>
            <a:endParaRPr b="0" dirty="0" sz="1400" i="0" lang="en-IN">
              <a:solidFill>
                <a:schemeClr val="tx1">
                  <a:lumMod val="85000"/>
                  <a:lumOff val="15000"/>
                </a:schemeClr>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581192" y="911706"/>
            <a:ext cx="11029616" cy="530296"/>
          </a:xfrm>
        </p:spPr>
        <p:txBody>
          <a:bodyPr>
            <a:noAutofit/>
          </a:bodyPr>
          <a:p>
            <a:r>
              <a:rPr b="1" dirty="0" sz="4000" lang="en-US">
                <a:solidFill>
                  <a:schemeClr val="accent1"/>
                </a:solidFill>
                <a:latin typeface="Arial"/>
                <a:ea typeface="+mj-lt"/>
                <a:cs typeface="Arial"/>
              </a:rPr>
              <a:t>System  Approach</a:t>
            </a:r>
            <a:endParaRPr dirty="0" sz="4000" lang="en-IN"/>
          </a:p>
        </p:txBody>
      </p:sp>
      <p:sp>
        <p:nvSpPr>
          <p:cNvPr id="1048606" name="Content Placeholder 2"/>
          <p:cNvSpPr>
            <a:spLocks noGrp="1"/>
          </p:cNvSpPr>
          <p:nvPr>
            <p:ph idx="1"/>
          </p:nvPr>
        </p:nvSpPr>
        <p:spPr>
          <a:xfrm>
            <a:off x="581193" y="1768751"/>
            <a:ext cx="11029615" cy="4673324"/>
          </a:xfrm>
        </p:spPr>
        <p:txBody>
          <a:bodyPr/>
          <a:p>
            <a:pPr indent="0" lvl="0" marL="0">
              <a:buClr>
                <a:srgbClr val="1CADE4"/>
              </a:buClr>
              <a:buNone/>
            </a:pPr>
            <a:r>
              <a:rPr b="1" dirty="0" sz="1400" lang="en-IN">
                <a:solidFill>
                  <a:prstClr val="black">
                    <a:lumMod val="85000"/>
                    <a:lumOff val="15000"/>
                  </a:prstClr>
                </a:solidFill>
                <a:latin typeface="Söhne"/>
              </a:rPr>
              <a:t>5. Deployment:</a:t>
            </a:r>
            <a:endParaRPr dirty="0" sz="1400" lang="en-IN">
              <a:solidFill>
                <a:prstClr val="black">
                  <a:lumMod val="85000"/>
                  <a:lumOff val="15000"/>
                </a:prstClr>
              </a:solidFill>
              <a:latin typeface="Söhne"/>
            </a:endParaRP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Package the </a:t>
            </a:r>
            <a:r>
              <a:rPr dirty="0" sz="1400" lang="en-IN" err="1">
                <a:solidFill>
                  <a:prstClr val="black">
                    <a:lumMod val="85000"/>
                    <a:lumOff val="15000"/>
                  </a:prstClr>
                </a:solidFill>
                <a:latin typeface="Söhne"/>
              </a:rPr>
              <a:t>keylogger</a:t>
            </a:r>
            <a:r>
              <a:rPr dirty="0" sz="1400" lang="en-IN">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Deploy the application via appropriate channels (e.g., direct download, software repositories).</a:t>
            </a:r>
          </a:p>
          <a:p>
            <a:pPr indent="0" lvl="0" marL="0">
              <a:buClr>
                <a:srgbClr val="1CADE4"/>
              </a:buClr>
              <a:buNone/>
            </a:pPr>
            <a:endParaRPr b="1" dirty="0" sz="1400" lang="en-IN" smtClean="0">
              <a:solidFill>
                <a:prstClr val="black">
                  <a:lumMod val="85000"/>
                  <a:lumOff val="15000"/>
                </a:prstClr>
              </a:solidFill>
              <a:latin typeface="Söhne"/>
            </a:endParaRPr>
          </a:p>
          <a:p>
            <a:pPr indent="0" lvl="0" marL="0">
              <a:buClr>
                <a:srgbClr val="1CADE4"/>
              </a:buClr>
              <a:buNone/>
            </a:pPr>
            <a:r>
              <a:rPr b="1" dirty="0" sz="1400" lang="en-IN" smtClean="0">
                <a:solidFill>
                  <a:prstClr val="black">
                    <a:lumMod val="85000"/>
                    <a:lumOff val="15000"/>
                  </a:prstClr>
                </a:solidFill>
                <a:latin typeface="Söhne"/>
              </a:rPr>
              <a:t>6. </a:t>
            </a:r>
            <a:r>
              <a:rPr b="1" dirty="0" sz="1400" lang="en-IN">
                <a:solidFill>
                  <a:prstClr val="black">
                    <a:lumMod val="85000"/>
                    <a:lumOff val="15000"/>
                  </a:prstClr>
                </a:solidFill>
                <a:latin typeface="Söhne"/>
              </a:rPr>
              <a:t>Maintenance and Updates:</a:t>
            </a:r>
            <a:endParaRPr dirty="0" sz="1400" lang="en-IN">
              <a:solidFill>
                <a:prstClr val="black">
                  <a:lumMod val="85000"/>
                  <a:lumOff val="15000"/>
                </a:prstClr>
              </a:solidFill>
              <a:latin typeface="Söhne"/>
            </a:endParaRP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Stay informed about changes in the operating system or libraries that may affect the </a:t>
            </a:r>
            <a:r>
              <a:rPr dirty="0" sz="1400" lang="en-IN" err="1">
                <a:solidFill>
                  <a:prstClr val="black">
                    <a:lumMod val="85000"/>
                    <a:lumOff val="15000"/>
                  </a:prstClr>
                </a:solidFill>
                <a:latin typeface="Söhne"/>
              </a:rPr>
              <a:t>keylogger's</a:t>
            </a:r>
            <a:r>
              <a:rPr dirty="0" sz="1400" lang="en-IN">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Continuously evaluate and improve security measures to prevent misuse or unauthorized access.</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400" lang="en-IN"/>
          </a:p>
          <a:p>
            <a:pPr indent="0" marL="0">
              <a:buNone/>
            </a:pPr>
            <a:r>
              <a:rPr b="1" dirty="0" sz="1400" lang="en-IN" smtClean="0"/>
              <a:t>ALGORITHM:</a:t>
            </a:r>
          </a:p>
          <a:p>
            <a:pPr indent="0" marL="0">
              <a:buNone/>
            </a:pPr>
            <a:r>
              <a:rPr b="1" dirty="0" sz="1400" lang="en-IN" smtClean="0"/>
              <a:t>1</a:t>
            </a:r>
            <a:r>
              <a:rPr b="1" dirty="0" sz="1400" lang="en-IN"/>
              <a:t>. Initialization:</a:t>
            </a:r>
          </a:p>
          <a:p>
            <a:pPr indent="-305435" marL="305435"/>
            <a:r>
              <a:rPr dirty="0" sz="1400" lang="en-IN" smtClean="0"/>
              <a:t>Import </a:t>
            </a:r>
            <a:r>
              <a:rPr dirty="0" sz="1400" lang="en-IN"/>
              <a:t>required libraries.</a:t>
            </a:r>
          </a:p>
          <a:p>
            <a:pPr indent="-305435" marL="305435"/>
            <a:r>
              <a:rPr dirty="0" sz="1400" lang="en-IN" smtClean="0"/>
              <a:t>Define </a:t>
            </a:r>
            <a:r>
              <a:rPr dirty="0" sz="1400" lang="en-IN"/>
              <a:t>global variables.</a:t>
            </a:r>
          </a:p>
          <a:p>
            <a:pPr indent="-305435" marL="305435"/>
            <a:r>
              <a:rPr dirty="0" sz="1400" lang="en-IN" smtClean="0"/>
              <a:t>Set </a:t>
            </a:r>
            <a:r>
              <a:rPr dirty="0" sz="1400" lang="en-IN"/>
              <a:t>up initial configurations.</a:t>
            </a:r>
          </a:p>
          <a:p>
            <a:pPr indent="-305435" marL="305435"/>
            <a:endParaRPr dirty="0" sz="1400" lang="en-IN"/>
          </a:p>
          <a:p>
            <a:pPr indent="0" marL="0">
              <a:buNone/>
            </a:pPr>
            <a:r>
              <a:rPr b="1" dirty="0" sz="1400" lang="en-IN"/>
              <a:t>2. GUI Setup:</a:t>
            </a:r>
          </a:p>
          <a:p>
            <a:pPr indent="-305435" marL="305435"/>
            <a:r>
              <a:rPr dirty="0" sz="1400" lang="en-IN" smtClean="0"/>
              <a:t>Create </a:t>
            </a:r>
            <a:r>
              <a:rPr dirty="0" sz="1400" lang="en-IN"/>
              <a:t>a </a:t>
            </a:r>
            <a:r>
              <a:rPr dirty="0" sz="1400" lang="en-IN" err="1"/>
              <a:t>tkinter</a:t>
            </a:r>
            <a:r>
              <a:rPr dirty="0" sz="1400" lang="en-IN"/>
              <a:t> window.</a:t>
            </a:r>
          </a:p>
          <a:p>
            <a:pPr indent="-305435" marL="305435"/>
            <a:r>
              <a:rPr dirty="0" sz="1400" lang="en-IN" smtClean="0"/>
              <a:t>Add </a:t>
            </a:r>
            <a:r>
              <a:rPr dirty="0" sz="1400" lang="en-IN"/>
              <a:t>start and stop buttons.</a:t>
            </a:r>
          </a:p>
          <a:p>
            <a:pPr indent="-305435" marL="305435"/>
            <a:r>
              <a:rPr dirty="0" sz="1400" lang="en-IN" smtClean="0"/>
              <a:t>Include </a:t>
            </a:r>
            <a:r>
              <a:rPr dirty="0" sz="1400" lang="en-IN"/>
              <a:t>labels for status updates.</a:t>
            </a:r>
          </a:p>
          <a:p>
            <a:pPr indent="-305435" marL="305435"/>
            <a:r>
              <a:rPr dirty="0" sz="1400" lang="en-IN" smtClean="0"/>
              <a:t>Designate </a:t>
            </a:r>
            <a:r>
              <a:rPr dirty="0" sz="1400" lang="en-IN"/>
              <a:t>event handlers for UI elements.</a:t>
            </a:r>
          </a:p>
          <a:p>
            <a:pPr indent="-305435" marL="305435"/>
            <a:r>
              <a:rPr dirty="0" sz="1400" lang="en-IN" smtClean="0"/>
              <a:t>Ensure </a:t>
            </a:r>
            <a:r>
              <a:rPr dirty="0" sz="1400" lang="en-IN"/>
              <a:t>clear and intuitive layout.</a:t>
            </a:r>
          </a:p>
          <a:p>
            <a:pPr indent="0" marL="0">
              <a:buNone/>
            </a:pPr>
            <a:endParaRPr dirty="0" sz="1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0" marL="0">
              <a:buNone/>
            </a:pPr>
            <a:r>
              <a:rPr b="1" dirty="0" sz="1400" lang="en-IN"/>
              <a:t>3. Keylogging Functions:</a:t>
            </a:r>
          </a:p>
          <a:p>
            <a:pPr indent="-305435" marL="305435"/>
            <a:r>
              <a:rPr dirty="0" sz="1400" lang="en-IN" smtClean="0"/>
              <a:t>Implement </a:t>
            </a:r>
            <a:r>
              <a:rPr dirty="0" sz="1400" lang="en-IN"/>
              <a:t>functions for capturing key events.</a:t>
            </a:r>
          </a:p>
          <a:p>
            <a:pPr indent="-305435" marL="305435"/>
            <a:r>
              <a:rPr dirty="0" sz="1400" lang="en-IN" smtClean="0"/>
              <a:t>Differentiate </a:t>
            </a:r>
            <a:r>
              <a:rPr dirty="0" sz="1400" lang="en-IN"/>
              <a:t>between key press and release.</a:t>
            </a:r>
          </a:p>
          <a:p>
            <a:pPr indent="-305435" marL="305435"/>
            <a:r>
              <a:rPr dirty="0" sz="1400" lang="en-IN" smtClean="0"/>
              <a:t>Store </a:t>
            </a:r>
            <a:r>
              <a:rPr dirty="0" sz="1400" lang="en-IN"/>
              <a:t>captured keystrokes.</a:t>
            </a:r>
          </a:p>
          <a:p>
            <a:pPr indent="-305435" marL="305435"/>
            <a:r>
              <a:rPr dirty="0" sz="1400" lang="en-IN" smtClean="0"/>
              <a:t>Ensure </a:t>
            </a:r>
            <a:r>
              <a:rPr dirty="0" sz="1400" lang="en-IN"/>
              <a:t>accuracy and reliability of keylogging.</a:t>
            </a:r>
          </a:p>
          <a:p>
            <a:pPr indent="-305435" marL="305435"/>
            <a:endParaRPr dirty="0" sz="1400" lang="en-IN"/>
          </a:p>
          <a:p>
            <a:pPr indent="0" marL="0">
              <a:buNone/>
            </a:pPr>
            <a:r>
              <a:rPr b="1" dirty="0" sz="1400" lang="en-IN"/>
              <a:t>4. Data Logging:</a:t>
            </a:r>
          </a:p>
          <a:p>
            <a:pPr indent="-305435" marL="305435"/>
            <a:r>
              <a:rPr dirty="0" sz="1400" lang="en-IN" smtClean="0"/>
              <a:t>Save </a:t>
            </a:r>
            <a:r>
              <a:rPr dirty="0" sz="1400" lang="en-IN"/>
              <a:t>captured keystrokes to a file.</a:t>
            </a:r>
          </a:p>
          <a:p>
            <a:pPr indent="-305435" marL="305435"/>
            <a:r>
              <a:rPr dirty="0" sz="1400" lang="en-IN" smtClean="0"/>
              <a:t>Choose appropriate file format (e.g., text, JSON).</a:t>
            </a:r>
          </a:p>
          <a:p>
            <a:pPr indent="-305435" marL="305435"/>
            <a:r>
              <a:rPr dirty="0" sz="1400" lang="en-IN" smtClean="0"/>
              <a:t>Handle file writing operations efficiently.</a:t>
            </a:r>
          </a:p>
          <a:p>
            <a:pPr indent="-305435" marL="305435"/>
            <a:r>
              <a:rPr dirty="0" sz="1400" lang="en-IN" smtClean="0"/>
              <a:t>Ensure </a:t>
            </a:r>
            <a:r>
              <a:rPr dirty="0" sz="1400" lang="en-IN"/>
              <a:t>proper formatting of logged data.</a:t>
            </a:r>
          </a:p>
          <a:p>
            <a:pPr indent="-305435" marL="305435"/>
            <a:r>
              <a:rPr dirty="0" sz="1400" lang="en-IN" smtClean="0"/>
              <a:t>Implement </a:t>
            </a:r>
            <a:r>
              <a:rPr dirty="0" sz="1400" lang="en-IN"/>
              <a:t>periodic or batched logging.</a:t>
            </a:r>
          </a:p>
        </p:txBody>
      </p:sp>
      <p:sp>
        <p:nvSpPr>
          <p:cNvPr id="1048611" name="Content Placeholder 1"/>
          <p:cNvSpPr txBox="1"/>
          <p:nvPr/>
        </p:nvSpPr>
        <p:spPr>
          <a:xfrm>
            <a:off x="5619917" y="1716571"/>
            <a:ext cx="5651057" cy="357008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endParaRPr dirty="0" sz="1400" lang="en-IN" smtClean="0"/>
          </a:p>
          <a:p>
            <a:pPr indent="0" marL="0">
              <a:buFont typeface="Wingdings 2" panose="05020102010507070707" pitchFamily="18" charset="2"/>
              <a:buNone/>
            </a:pPr>
            <a:r>
              <a:rPr b="1" dirty="0" sz="1400" lang="en-IN" smtClean="0"/>
              <a:t>5. Start and Stop Mechanisms:</a:t>
            </a:r>
          </a:p>
          <a:p>
            <a:pPr indent="-305435" marL="305435"/>
            <a:r>
              <a:rPr dirty="0" sz="1400" lang="en-IN" smtClean="0"/>
              <a:t>Implement functions to start and stop </a:t>
            </a:r>
            <a:r>
              <a:rPr dirty="0" sz="1400" lang="en-IN" err="1" smtClean="0"/>
              <a:t>keylogging</a:t>
            </a:r>
            <a:r>
              <a:rPr dirty="0" sz="1400" lang="en-IN" smtClean="0"/>
              <a:t>.</a:t>
            </a:r>
          </a:p>
          <a:p>
            <a:pPr indent="-305435" marL="305435"/>
            <a:r>
              <a:rPr dirty="0" sz="1400" lang="en-IN" smtClean="0"/>
              <a:t>Toggle event listeners based on application state.</a:t>
            </a:r>
          </a:p>
          <a:p>
            <a:pPr indent="-305435" marL="305435"/>
            <a:r>
              <a:rPr dirty="0" sz="1400" lang="en-IN" smtClean="0"/>
              <a:t>Provide visual feedback on </a:t>
            </a:r>
            <a:r>
              <a:rPr dirty="0" sz="1400" lang="en-IN" err="1" smtClean="0"/>
              <a:t>keylogger</a:t>
            </a:r>
            <a:r>
              <a:rPr dirty="0" sz="1400" lang="en-IN" smtClean="0"/>
              <a:t> status.</a:t>
            </a:r>
          </a:p>
          <a:p>
            <a:pPr indent="-305435" marL="305435"/>
            <a:r>
              <a:rPr dirty="0" sz="1400" lang="en-IN" smtClean="0"/>
              <a:t>Ensure synchronization between GUI and </a:t>
            </a:r>
            <a:r>
              <a:rPr dirty="0" sz="1400" lang="en-IN" err="1" smtClean="0"/>
              <a:t>keylogging</a:t>
            </a:r>
            <a:r>
              <a:rPr dirty="0" sz="1400" lang="en-IN" smtClean="0"/>
              <a:t> functionality.</a:t>
            </a:r>
          </a:p>
          <a:p>
            <a:pPr indent="-305435" marL="305435"/>
            <a:r>
              <a:rPr dirty="0" sz="1400" lang="en-IN" smtClean="0"/>
              <a:t>Handle edge cases such as unexpected shutdowns.</a:t>
            </a:r>
            <a:endParaRPr dirty="0" sz="14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9162bd5b-4ed9-4da3-b376-05204580ba3f"/>
    <ds:schemaRef ds:uri="http://schemas.openxmlformats.org/package/2006/metadata/core-properties"/>
    <ds:schemaRef ds:uri="http://purl.org/dc/elements/1.1/"/>
    <ds:schemaRef ds:uri="http://purl.org/dc/terms/"/>
    <ds:schemaRef ds:uri="http://schemas.microsoft.com/office/infopath/2007/PartnerControl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Microsoft account</cp:lastModifiedBy>
  <dcterms:created xsi:type="dcterms:W3CDTF">2021-05-26T05:50:10Z</dcterms:created>
  <dcterms:modified xsi:type="dcterms:W3CDTF">2024-04-24T08:00:28Z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9c5da00aa46843c1b73f29efd1f391b7</vt:lpwstr>
  </property>
</Properties>
</file>