
<file path=[Content_Types].xml><?xml version="1.0" encoding="utf-8"?>
<Types xmlns="http://schemas.openxmlformats.org/package/2006/content-types"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1A79E-4A75-D1CA-526A-DB80EDA1634A}" v="183" dt="2020-06-26T19:44:0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en.wikipedia.org/wiki/List_of_New_York_City_Subway_stations_in_Manhatt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ntmanhattan.com/index.cfm?page=search&amp;state=results" TargetMode="External"/><Relationship Id="rId4" Type="http://schemas.openxmlformats.org/officeDocument/2006/relationships/hyperlink" Target="http://https:/www.google.com/maps/search/manhattan+subway+metro+stations/@40.7837297,-74.1033043,11z/data=!3m1!4b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BB381-1B35-44CE-80FD-6B1BC60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Coursera Capstone Project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96AB-046B-43BD-8AB8-25C8A5E7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By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Navya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 S Nambiar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grpSp>
        <p:nvGrpSpPr>
          <p:cNvPr id="113" name="Group113"/>
          <p:cNvGrpSpPr/>
          <p:nvPr/>
        </p:nvGrpSpPr>
        <p:grpSpPr>
          <a:xfrm>
            <a:off x="1306068" y="1261618"/>
            <a:ext cx="9579864" cy="4316222"/>
            <a:chOff x="1306068" y="1261618"/>
            <a:chExt cx="9579864" cy="4316222"/>
          </a:xfrm>
        </p:grpSpPr>
        <p:pic>
          <p:nvPicPr>
            <p:cNvPr id="114" name="Image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68" y="1266444"/>
              <a:ext cx="9579864" cy="4311396"/>
            </a:xfrm>
            <a:prstGeom prst="rect">
              <a:avLst/>
            </a:prstGeom>
            <a:noFill/>
          </p:spPr>
        </p:pic>
        <p:sp>
          <p:nvSpPr>
            <p:cNvPr id="115" name="Path115"/>
            <p:cNvSpPr/>
            <p:nvPr/>
          </p:nvSpPr>
          <p:spPr>
            <a:xfrm>
              <a:off x="1441704" y="1405128"/>
              <a:ext cx="9308592" cy="4047744"/>
            </a:xfrm>
            <a:custGeom>
              <a:avLst/>
              <a:gdLst/>
              <a:ahLst/>
              <a:cxnLst/>
              <a:rect l="l" t="t" r="r" b="b"/>
              <a:pathLst>
                <a:path w="9308592" h="4047744">
                  <a:moveTo>
                    <a:pt x="6096" y="4041648"/>
                  </a:moveTo>
                  <a:lnTo>
                    <a:pt x="9302496" y="4041648"/>
                  </a:lnTo>
                  <a:lnTo>
                    <a:pt x="9302496" y="6096"/>
                  </a:lnTo>
                  <a:lnTo>
                    <a:pt x="6096" y="6096"/>
                  </a:lnTo>
                  <a:lnTo>
                    <a:pt x="6096" y="4041648"/>
                  </a:lnTo>
                  <a:close/>
                </a:path>
              </a:pathLst>
            </a:custGeom>
            <a:solidFill/>
            <a:ln w="6096" cap="sq">
              <a:solidFill>
                <a:srgbClr val="40404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6" name="Path116"/>
            <p:cNvSpPr/>
            <p:nvPr/>
          </p:nvSpPr>
          <p:spPr>
            <a:xfrm>
              <a:off x="523773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7" name="Path117"/>
            <p:cNvSpPr/>
            <p:nvPr/>
          </p:nvSpPr>
          <p:spPr>
            <a:xfrm>
              <a:off x="692937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8" name="Path118"/>
            <p:cNvSpPr/>
            <p:nvPr/>
          </p:nvSpPr>
          <p:spPr>
            <a:xfrm>
              <a:off x="5243830" y="1871218"/>
              <a:ext cx="1704340" cy="24892"/>
            </a:xfrm>
            <a:custGeom>
              <a:avLst/>
              <a:gdLst/>
              <a:ahLst/>
              <a:cxnLst/>
              <a:rect l="l" t="t" r="r" b="b"/>
              <a:pathLst>
                <a:path w="1704340" h="24892">
                  <a:moveTo>
                    <a:pt x="6350" y="12446"/>
                  </a:moveTo>
                  <a:lnTo>
                    <a:pt x="1697990" y="12446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19" name="Text Box119"/>
          <p:cNvSpPr txBox="1"/>
          <p:nvPr/>
        </p:nvSpPr>
        <p:spPr>
          <a:xfrm>
            <a:off x="5135880" y="1267968"/>
            <a:ext cx="1920240" cy="571951"/>
          </a:xfrm>
          <a:prstGeom prst="rect">
            <a:avLst/>
          </a:prstGeom>
          <a:solidFill>
            <a:srgbClr val="EE462D"/>
          </a:solidFill>
        </p:spPr>
        <p:txBody>
          <a:bodyPr wrap="square" lIns="0" tIns="0" rIns="0" rtlCol="0" anchor="t">
            <a:spAutoFit/>
          </a:bodyPr>
          <a:lstStyle/>
          <a:p>
            <a:pPr algn="l">
              <a:lnSpc>
                <a:spcPts val="2567"/>
              </a:lnSpc>
            </a:pPr>
            <a:endParaRPr/>
          </a:p>
          <a:p>
            <a:pPr marL="567055" algn="l" rtl="0">
              <a:lnSpc>
                <a:spcPts val="1458"/>
              </a:lnSpc>
            </a:pPr>
            <a:endParaRPr lang="en-US" altLang="zh-CN" sz="1300" dirty="0">
              <a:solidFill>
                <a:srgbClr val="FFFFFF"/>
              </a:solidFill>
              <a:latin typeface="Garamond"/>
              <a:ea typeface="Garamond"/>
              <a:cs typeface="Garamond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3614039" y="2503409"/>
            <a:ext cx="5017983" cy="9724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657"/>
              </a:lnSpc>
            </a:pPr>
            <a:r>
              <a:rPr lang="en-US" altLang="zh-CN" sz="6800" spc="-8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EXECUTION</a:t>
            </a:r>
            <a:endParaRPr lang="en-US" altLang="zh-CN" sz="6800">
              <a:latin typeface="Garamond"/>
              <a:ea typeface="Garamond"/>
              <a:cs typeface="Garamond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5083429" y="4748911"/>
            <a:ext cx="2054810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7"/>
              </a:lnSpc>
            </a:pPr>
            <a:r>
              <a:rPr lang="en-US" altLang="zh-CN" sz="1800" spc="52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Run</a:t>
            </a:r>
            <a:r>
              <a:rPr lang="en-US" altLang="zh-CN" sz="1800" spc="100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52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our</a:t>
            </a:r>
            <a:r>
              <a:rPr lang="en-US" altLang="zh-CN" sz="1800" spc="103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6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codebase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1720850" y="5244459"/>
            <a:ext cx="8789934" cy="1148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4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r>
              <a:rPr lang="en-US" altLang="zh-CN" sz="800" spc="63078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11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pic>
        <p:nvPicPr>
          <p:cNvPr id="124" name="Image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04" y="2103120"/>
            <a:ext cx="7479794" cy="3849624"/>
          </a:xfrm>
          <a:prstGeom prst="rect">
            <a:avLst/>
          </a:prstGeom>
          <a:noFill/>
        </p:spPr>
      </p:pic>
      <p:sp>
        <p:nvSpPr>
          <p:cNvPr id="125" name="Text Box125"/>
          <p:cNvSpPr txBox="1"/>
          <p:nvPr/>
        </p:nvSpPr>
        <p:spPr>
          <a:xfrm>
            <a:off x="1158545" y="1028113"/>
            <a:ext cx="5292782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Manhattan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14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University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Map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pic>
        <p:nvPicPr>
          <p:cNvPr id="130" name="Image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813560"/>
            <a:ext cx="9668256" cy="2180844"/>
          </a:xfrm>
          <a:prstGeom prst="rect">
            <a:avLst/>
          </a:prstGeom>
          <a:noFill/>
        </p:spPr>
      </p:pic>
      <p:sp>
        <p:nvSpPr>
          <p:cNvPr id="131" name="Text Box131"/>
          <p:cNvSpPr txBox="1"/>
          <p:nvPr/>
        </p:nvSpPr>
        <p:spPr>
          <a:xfrm>
            <a:off x="1158545" y="1028113"/>
            <a:ext cx="3985713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Offred</a:t>
            </a:r>
            <a:r>
              <a:rPr lang="en-US" altLang="zh-CN" sz="4000" spc="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1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flats</a:t>
            </a:r>
            <a:r>
              <a:rPr lang="en-US" altLang="zh-CN" sz="4000" spc="-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rent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13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pic>
        <p:nvPicPr>
          <p:cNvPr id="136" name="Image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12" y="2432304"/>
            <a:ext cx="6286500" cy="3191256"/>
          </a:xfrm>
          <a:prstGeom prst="rect">
            <a:avLst/>
          </a:prstGeom>
          <a:noFill/>
        </p:spPr>
      </p:pic>
      <p:sp>
        <p:nvSpPr>
          <p:cNvPr id="137" name="Text Box137"/>
          <p:cNvSpPr txBox="1"/>
          <p:nvPr/>
        </p:nvSpPr>
        <p:spPr>
          <a:xfrm>
            <a:off x="1158545" y="1028113"/>
            <a:ext cx="6889296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Offred</a:t>
            </a:r>
            <a:r>
              <a:rPr lang="en-US" altLang="zh-CN" sz="4000" spc="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1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flats</a:t>
            </a:r>
            <a:r>
              <a:rPr lang="en-US" altLang="zh-CN" sz="4000" spc="-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4000" spc="994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per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40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price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14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pic>
        <p:nvPicPr>
          <p:cNvPr id="142" name="Image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52" y="2394204"/>
            <a:ext cx="5894832" cy="3267456"/>
          </a:xfrm>
          <a:prstGeom prst="rect">
            <a:avLst/>
          </a:prstGeom>
          <a:noFill/>
        </p:spPr>
      </p:pic>
      <p:sp>
        <p:nvSpPr>
          <p:cNvPr id="143" name="Text Box143"/>
          <p:cNvSpPr txBox="1"/>
          <p:nvPr/>
        </p:nvSpPr>
        <p:spPr>
          <a:xfrm>
            <a:off x="1158545" y="1028113"/>
            <a:ext cx="8500537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Offred</a:t>
            </a:r>
            <a:r>
              <a:rPr lang="en-US" altLang="zh-CN" sz="4000" spc="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1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flats</a:t>
            </a:r>
            <a:r>
              <a:rPr lang="en-US" altLang="zh-CN" sz="4000" spc="-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40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price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vs</a:t>
            </a:r>
            <a:r>
              <a:rPr lang="en-US" altLang="zh-CN" sz="4000" spc="-2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6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No.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4000" spc="526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rooms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46" name="Text Box146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15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48" name="Text Box148"/>
          <p:cNvSpPr txBox="1"/>
          <p:nvPr/>
        </p:nvSpPr>
        <p:spPr>
          <a:xfrm>
            <a:off x="1158545" y="1028113"/>
            <a:ext cx="7571267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Final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Flat</a:t>
            </a:r>
            <a:r>
              <a:rPr lang="en-US" altLang="zh-CN" sz="4000" spc="-1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2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subway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stations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50" name="Text Box150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10333990" y="5239055"/>
            <a:ext cx="872490" cy="257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25"/>
              </a:lnSpc>
            </a:pPr>
            <a:r>
              <a:rPr lang="en-US" altLang="zh-CN" sz="1800" b="1" spc="-2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Map</a:t>
            </a:r>
            <a:r>
              <a:rPr lang="en-US" altLang="zh-CN" sz="1800" b="1" spc="8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800" b="1" spc="-11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key</a:t>
            </a:r>
            <a:endParaRPr lang="en-US" altLang="zh-CN" sz="1800">
              <a:latin typeface="Garamond"/>
              <a:ea typeface="Garamond"/>
              <a:cs typeface="Garamond"/>
            </a:endParaRPr>
          </a:p>
        </p:txBody>
      </p:sp>
      <p:sp>
        <p:nvSpPr>
          <p:cNvPr id="152" name="Text Box152"/>
          <p:cNvSpPr txBox="1"/>
          <p:nvPr/>
        </p:nvSpPr>
        <p:spPr>
          <a:xfrm>
            <a:off x="10333990" y="5503545"/>
            <a:ext cx="1066878" cy="267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102"/>
              </a:lnSpc>
            </a:pPr>
            <a:r>
              <a:rPr lang="en-US" altLang="zh-CN" sz="1800" spc="0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6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-7" dirty="0">
                <a:solidFill>
                  <a:srgbClr val="FF0000"/>
                </a:solidFill>
                <a:latin typeface="Garamond"/>
                <a:ea typeface="Garamond"/>
                <a:cs typeface="Garamond"/>
              </a:rPr>
              <a:t>Subway</a:t>
            </a:r>
            <a:endParaRPr lang="en-US" altLang="zh-CN" sz="1800">
              <a:latin typeface="Garamond"/>
              <a:ea typeface="Garamond"/>
              <a:cs typeface="Garamond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10333990" y="5777865"/>
            <a:ext cx="709574" cy="267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102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Flat</a:t>
            </a:r>
            <a:endParaRPr lang="en-US" altLang="zh-CN" sz="1800">
              <a:latin typeface="Garamond"/>
              <a:ea typeface="Garamond"/>
              <a:cs typeface="Garamond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16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grpSp>
        <p:nvGrpSpPr>
          <p:cNvPr id="156" name="Group156"/>
          <p:cNvGrpSpPr/>
          <p:nvPr/>
        </p:nvGrpSpPr>
        <p:grpSpPr>
          <a:xfrm>
            <a:off x="1306068" y="1261618"/>
            <a:ext cx="9579864" cy="4316222"/>
            <a:chOff x="1306068" y="1261618"/>
            <a:chExt cx="9579864" cy="4316222"/>
          </a:xfrm>
        </p:grpSpPr>
        <p:pic>
          <p:nvPicPr>
            <p:cNvPr id="157" name="Image1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68" y="1266444"/>
              <a:ext cx="9579864" cy="4311396"/>
            </a:xfrm>
            <a:prstGeom prst="rect">
              <a:avLst/>
            </a:prstGeom>
            <a:noFill/>
          </p:spPr>
        </p:pic>
        <p:sp>
          <p:nvSpPr>
            <p:cNvPr id="158" name="Path158"/>
            <p:cNvSpPr/>
            <p:nvPr/>
          </p:nvSpPr>
          <p:spPr>
            <a:xfrm>
              <a:off x="1441704" y="1405128"/>
              <a:ext cx="9308592" cy="4047744"/>
            </a:xfrm>
            <a:custGeom>
              <a:avLst/>
              <a:gdLst/>
              <a:ahLst/>
              <a:cxnLst/>
              <a:rect l="l" t="t" r="r" b="b"/>
              <a:pathLst>
                <a:path w="9308592" h="4047744">
                  <a:moveTo>
                    <a:pt x="6096" y="4041648"/>
                  </a:moveTo>
                  <a:lnTo>
                    <a:pt x="9302496" y="4041648"/>
                  </a:lnTo>
                  <a:lnTo>
                    <a:pt x="9302496" y="6096"/>
                  </a:lnTo>
                  <a:lnTo>
                    <a:pt x="6096" y="6096"/>
                  </a:lnTo>
                  <a:lnTo>
                    <a:pt x="6096" y="4041648"/>
                  </a:lnTo>
                  <a:close/>
                </a:path>
              </a:pathLst>
            </a:custGeom>
            <a:solidFill/>
            <a:ln w="6096" cap="sq">
              <a:solidFill>
                <a:srgbClr val="40404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9" name="Path159"/>
            <p:cNvSpPr/>
            <p:nvPr/>
          </p:nvSpPr>
          <p:spPr>
            <a:xfrm>
              <a:off x="523773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0" name="Path160"/>
            <p:cNvSpPr/>
            <p:nvPr/>
          </p:nvSpPr>
          <p:spPr>
            <a:xfrm>
              <a:off x="692937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1" name="Path161"/>
            <p:cNvSpPr/>
            <p:nvPr/>
          </p:nvSpPr>
          <p:spPr>
            <a:xfrm>
              <a:off x="5243830" y="1871218"/>
              <a:ext cx="1704340" cy="24892"/>
            </a:xfrm>
            <a:custGeom>
              <a:avLst/>
              <a:gdLst/>
              <a:ahLst/>
              <a:cxnLst/>
              <a:rect l="l" t="t" r="r" b="b"/>
              <a:pathLst>
                <a:path w="1704340" h="24892">
                  <a:moveTo>
                    <a:pt x="6350" y="12446"/>
                  </a:moveTo>
                  <a:lnTo>
                    <a:pt x="1697990" y="12446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62" name="Text Box162"/>
          <p:cNvSpPr txBox="1"/>
          <p:nvPr/>
        </p:nvSpPr>
        <p:spPr>
          <a:xfrm>
            <a:off x="5135880" y="1267968"/>
            <a:ext cx="1920240" cy="571951"/>
          </a:xfrm>
          <a:prstGeom prst="rect">
            <a:avLst/>
          </a:prstGeom>
          <a:solidFill>
            <a:srgbClr val="EE462D"/>
          </a:solidFill>
        </p:spPr>
        <p:txBody>
          <a:bodyPr wrap="square" lIns="0" tIns="0" rIns="0" rtlCol="0" anchor="t">
            <a:spAutoFit/>
          </a:bodyPr>
          <a:lstStyle/>
          <a:p>
            <a:pPr algn="l">
              <a:lnSpc>
                <a:spcPts val="2567"/>
              </a:lnSpc>
            </a:pPr>
            <a:endParaRPr/>
          </a:p>
          <a:p>
            <a:pPr marL="567055" algn="l" rtl="0">
              <a:lnSpc>
                <a:spcPts val="1458"/>
              </a:lnSpc>
            </a:pPr>
            <a:endParaRPr lang="en-US" altLang="zh-CN" sz="1300" dirty="0">
              <a:solidFill>
                <a:srgbClr val="FFFFFF"/>
              </a:solidFill>
              <a:latin typeface="Garamond"/>
              <a:ea typeface="Garamond"/>
              <a:cs typeface="Garamond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3361055" y="2933558"/>
            <a:ext cx="5526259" cy="9724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657"/>
              </a:lnSpc>
            </a:pPr>
            <a:r>
              <a:rPr lang="en-US" altLang="zh-CN" sz="6800" spc="-9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CONCLUSION</a:t>
            </a:r>
            <a:endParaRPr lang="en-US" altLang="zh-CN" sz="6800">
              <a:latin typeface="Garamond"/>
              <a:ea typeface="Garamond"/>
              <a:cs typeface="Garamond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1720850" y="5244459"/>
            <a:ext cx="8789934" cy="1148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4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r>
              <a:rPr lang="en-US" altLang="zh-CN" sz="800" spc="63078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17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66" name="Text Box166"/>
          <p:cNvSpPr txBox="1"/>
          <p:nvPr/>
        </p:nvSpPr>
        <p:spPr>
          <a:xfrm>
            <a:off x="1158545" y="1028113"/>
            <a:ext cx="2274945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Conclusion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1158545" y="2174240"/>
            <a:ext cx="9339597" cy="5800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4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general,</a:t>
            </a:r>
            <a:r>
              <a:rPr lang="en-US" altLang="zh-CN" sz="1500" spc="-2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am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thankful</a:t>
            </a:r>
            <a:r>
              <a:rPr lang="en-US" altLang="zh-CN" sz="15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IBM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wonderfully</a:t>
            </a:r>
            <a:r>
              <a:rPr lang="en-US" altLang="zh-CN" sz="15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Certification</a:t>
            </a:r>
            <a:r>
              <a:rPr lang="en-US" altLang="zh-CN" sz="1500" spc="-2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Course</a:t>
            </a:r>
            <a:r>
              <a:rPr lang="en-US" altLang="zh-CN" sz="1500" spc="75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that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improve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my</a:t>
            </a:r>
            <a:r>
              <a:rPr lang="en-US" altLang="zh-CN" sz="1500" spc="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thinning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analysis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thinning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Folium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is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very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powerful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technique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spc="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consolidate</a:t>
            </a:r>
            <a:r>
              <a:rPr lang="en-US" altLang="zh-CN" sz="1500" spc="-3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information</a:t>
            </a:r>
            <a:r>
              <a:rPr lang="en-US" altLang="zh-CN" sz="1500" spc="-3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make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analysis</a:t>
            </a:r>
            <a:r>
              <a:rPr lang="en-US" altLang="zh-CN" sz="1500" spc="-2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decision</a:t>
            </a:r>
            <a:r>
              <a:rPr lang="en-US" altLang="zh-CN" sz="1500" spc="-2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integration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1341374" y="2791460"/>
            <a:ext cx="5021771" cy="214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7"/>
              </a:lnSpc>
            </a:pP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Foursquare</a:t>
            </a:r>
            <a:r>
              <a:rPr lang="en-US" altLang="zh-CN" sz="1500" spc="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API</a:t>
            </a:r>
            <a:r>
              <a:rPr lang="en-US" altLang="zh-CN" sz="15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.</a:t>
            </a:r>
            <a:r>
              <a:rPr lang="en-US" altLang="zh-CN" sz="1500" spc="36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would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recommend</a:t>
            </a:r>
            <a:r>
              <a:rPr lang="en-US" altLang="zh-CN" sz="1500" spc="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</a:t>
            </a:r>
            <a:r>
              <a:rPr lang="en-US" altLang="zh-CN" sz="15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similar</a:t>
            </a:r>
            <a:r>
              <a:rPr lang="en-US" altLang="zh-CN" sz="1500" spc="-2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situations</a:t>
            </a:r>
            <a:r>
              <a:rPr lang="en-US" altLang="zh-CN" sz="1500" spc="-1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69" name="Text Box169"/>
          <p:cNvSpPr txBox="1"/>
          <p:nvPr/>
        </p:nvSpPr>
        <p:spPr>
          <a:xfrm>
            <a:off x="1158545" y="3157220"/>
            <a:ext cx="5812104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One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must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keep</a:t>
            </a:r>
            <a:r>
              <a:rPr lang="en-US" altLang="zh-CN" sz="15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abreast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500" spc="19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new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tools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DS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that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continue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appear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app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70" name="Text Box170"/>
          <p:cNvSpPr txBox="1"/>
          <p:nvPr/>
        </p:nvSpPr>
        <p:spPr>
          <a:xfrm>
            <a:off x="1158545" y="3522980"/>
            <a:ext cx="8390523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my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class-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met</a:t>
            </a:r>
            <a:r>
              <a:rPr lang="en-US" altLang="zh-CN" sz="1500" spc="37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it</a:t>
            </a:r>
            <a:r>
              <a:rPr lang="en-US" altLang="zh-CN" sz="1500" spc="-5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’s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recommenced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continue</a:t>
            </a:r>
            <a:r>
              <a:rPr lang="en-US" altLang="zh-CN" sz="1500" spc="36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study</a:t>
            </a:r>
            <a:r>
              <a:rPr lang="en-US" altLang="zh-CN" sz="1500" spc="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-4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Advanced</a:t>
            </a:r>
            <a:r>
              <a:rPr lang="en-US" altLang="zh-CN" sz="1500" b="1" spc="-38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0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1500" b="1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2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Science</a:t>
            </a:r>
            <a:r>
              <a:rPr lang="en-US" altLang="zh-CN" sz="1500" b="1" spc="-39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0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500" b="1" spc="9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0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IBM</a:t>
            </a:r>
            <a:r>
              <a:rPr lang="en-US" altLang="zh-CN" sz="1500" b="1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b="1" spc="0" dirty="0">
                <a:solidFill>
                  <a:srgbClr val="0070C0"/>
                </a:solidFill>
                <a:latin typeface="Garamond"/>
                <a:ea typeface="Garamond"/>
                <a:cs typeface="Garamond"/>
              </a:rPr>
              <a:t>Specialization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71" name="Text Box171"/>
          <p:cNvSpPr txBox="1"/>
          <p:nvPr/>
        </p:nvSpPr>
        <p:spPr>
          <a:xfrm>
            <a:off x="1435862" y="4529074"/>
            <a:ext cx="79820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18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grpSp>
        <p:nvGrpSpPr>
          <p:cNvPr id="27" name="Group27"/>
          <p:cNvGrpSpPr/>
          <p:nvPr/>
        </p:nvGrpSpPr>
        <p:grpSpPr>
          <a:xfrm>
            <a:off x="1306068" y="1261618"/>
            <a:ext cx="9579864" cy="4316222"/>
            <a:chOff x="1306068" y="1261618"/>
            <a:chExt cx="9579864" cy="4316222"/>
          </a:xfrm>
        </p:grpSpPr>
        <p:pic>
          <p:nvPicPr>
            <p:cNvPr id="28" name="Image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68" y="1266444"/>
              <a:ext cx="9579864" cy="4311396"/>
            </a:xfrm>
            <a:prstGeom prst="rect">
              <a:avLst/>
            </a:prstGeom>
            <a:noFill/>
          </p:spPr>
        </p:pic>
        <p:sp>
          <p:nvSpPr>
            <p:cNvPr id="29" name="Path29"/>
            <p:cNvSpPr/>
            <p:nvPr/>
          </p:nvSpPr>
          <p:spPr>
            <a:xfrm>
              <a:off x="1441704" y="1405128"/>
              <a:ext cx="9308592" cy="4047744"/>
            </a:xfrm>
            <a:custGeom>
              <a:avLst/>
              <a:gdLst/>
              <a:ahLst/>
              <a:cxnLst/>
              <a:rect l="l" t="t" r="r" b="b"/>
              <a:pathLst>
                <a:path w="9308592" h="4047744">
                  <a:moveTo>
                    <a:pt x="6096" y="4041648"/>
                  </a:moveTo>
                  <a:lnTo>
                    <a:pt x="9302496" y="4041648"/>
                  </a:lnTo>
                  <a:lnTo>
                    <a:pt x="9302496" y="6096"/>
                  </a:lnTo>
                  <a:lnTo>
                    <a:pt x="6096" y="6096"/>
                  </a:lnTo>
                  <a:lnTo>
                    <a:pt x="6096" y="4041648"/>
                  </a:lnTo>
                  <a:close/>
                </a:path>
              </a:pathLst>
            </a:custGeom>
            <a:solidFill/>
            <a:ln w="6096" cap="sq">
              <a:solidFill>
                <a:srgbClr val="40404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Path30"/>
            <p:cNvSpPr/>
            <p:nvPr/>
          </p:nvSpPr>
          <p:spPr>
            <a:xfrm>
              <a:off x="523773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Path31"/>
            <p:cNvSpPr/>
            <p:nvPr/>
          </p:nvSpPr>
          <p:spPr>
            <a:xfrm>
              <a:off x="692937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Path32"/>
            <p:cNvSpPr/>
            <p:nvPr/>
          </p:nvSpPr>
          <p:spPr>
            <a:xfrm>
              <a:off x="5243830" y="1871218"/>
              <a:ext cx="1704340" cy="24892"/>
            </a:xfrm>
            <a:custGeom>
              <a:avLst/>
              <a:gdLst/>
              <a:ahLst/>
              <a:cxnLst/>
              <a:rect l="l" t="t" r="r" b="b"/>
              <a:pathLst>
                <a:path w="1704340" h="24892">
                  <a:moveTo>
                    <a:pt x="6350" y="12446"/>
                  </a:moveTo>
                  <a:lnTo>
                    <a:pt x="1697990" y="12446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" name="Text Box33"/>
          <p:cNvSpPr txBox="1"/>
          <p:nvPr/>
        </p:nvSpPr>
        <p:spPr>
          <a:xfrm>
            <a:off x="5135880" y="1267968"/>
            <a:ext cx="1920240" cy="357149"/>
          </a:xfrm>
          <a:prstGeom prst="rect">
            <a:avLst/>
          </a:prstGeom>
          <a:solidFill>
            <a:srgbClr val="EE462D"/>
          </a:solidFill>
        </p:spPr>
        <p:txBody>
          <a:bodyPr wrap="square" lIns="0" tIns="0" rIns="0" rtlCol="0" anchor="t">
            <a:spAutoFit/>
          </a:bodyPr>
          <a:lstStyle/>
          <a:p>
            <a:pPr algn="l" rtl="0">
              <a:lnSpc>
                <a:spcPts val="2567"/>
              </a:lnSpc>
            </a:pPr>
            <a:endParaRPr lang="en-US">
              <a:latin typeface="Calibri" panose="020F0502020204030204"/>
              <a:ea typeface="Garamond"/>
              <a:cs typeface="Calibri" panose="020F0502020204030204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2821559" y="2933558"/>
            <a:ext cx="6599859" cy="9724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657"/>
              </a:lnSpc>
            </a:pPr>
            <a:r>
              <a:rPr lang="en-US" altLang="zh-CN" sz="6800" spc="-104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INTRODUCTION</a:t>
            </a:r>
            <a:endParaRPr lang="en-US" altLang="zh-CN" sz="6800">
              <a:latin typeface="Garamond"/>
              <a:ea typeface="Garamond"/>
              <a:cs typeface="Garamond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720850" y="5244459"/>
            <a:ext cx="8789934" cy="1148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4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r>
              <a:rPr lang="en-US" altLang="zh-CN" sz="800" spc="6345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3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7" name="Text Box37"/>
          <p:cNvSpPr txBox="1"/>
          <p:nvPr/>
        </p:nvSpPr>
        <p:spPr>
          <a:xfrm>
            <a:off x="1158545" y="1028113"/>
            <a:ext cx="4183245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-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Problem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Description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1158545" y="2137593"/>
            <a:ext cx="9772615" cy="1104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2175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My</a:t>
            </a:r>
            <a:r>
              <a:rPr lang="en-US" altLang="zh-CN" sz="2000" spc="-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young</a:t>
            </a:r>
            <a:r>
              <a:rPr lang="en-US" altLang="zh-CN" sz="2000" spc="-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cousin</a:t>
            </a:r>
            <a:r>
              <a:rPr lang="en-US" altLang="zh-CN" sz="2000" spc="-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2000" spc="-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move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2000" spc="-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York</a:t>
            </a:r>
            <a:r>
              <a:rPr lang="en-US" altLang="zh-CN" sz="2000" spc="-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spc="-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studying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Manhattan</a:t>
            </a:r>
            <a:r>
              <a:rPr lang="en-US" altLang="zh-CN" sz="2000" spc="-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college</a:t>
            </a:r>
            <a:r>
              <a:rPr lang="en-US" altLang="zh-CN" sz="2000" spc="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engineering</a:t>
            </a:r>
            <a:r>
              <a:rPr lang="en-US" altLang="zh-CN" sz="2000" spc="-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,we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face</a:t>
            </a:r>
            <a:r>
              <a:rPr lang="en-US" altLang="zh-CN" sz="2000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lot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2000" spc="-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lang="en-US" altLang="zh-CN" sz="2000" spc="-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find</a:t>
            </a:r>
            <a:r>
              <a:rPr lang="en-US" altLang="zh-CN" sz="20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suitable</a:t>
            </a:r>
            <a:r>
              <a:rPr lang="en-US" altLang="zh-CN" sz="2000" spc="-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flat</a:t>
            </a:r>
            <a:r>
              <a:rPr lang="en-US" altLang="zh-CN" sz="2000" spc="-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2000" spc="-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rent</a:t>
            </a:r>
            <a:r>
              <a:rPr lang="en-US" altLang="zh-CN" sz="2000" spc="-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special</a:t>
            </a:r>
            <a:r>
              <a:rPr lang="en-US" altLang="zh-CN" sz="2000" spc="-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doesn</a:t>
            </a:r>
            <a:r>
              <a:rPr lang="en-US" altLang="zh-CN" sz="2000" spc="-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</a:t>
            </a:r>
            <a:r>
              <a:rPr lang="en-US" altLang="zh-CN" sz="2000" spc="-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eligible</a:t>
            </a:r>
            <a:r>
              <a:rPr lang="en-US" altLang="zh-CN" sz="2000" spc="-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stay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university</a:t>
            </a:r>
            <a:r>
              <a:rPr lang="en-US" altLang="zh-CN" sz="2000" spc="-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housing.</a:t>
            </a:r>
            <a:r>
              <a:rPr lang="en-US" altLang="zh-CN" sz="2000" spc="-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</a:t>
            </a:r>
            <a:r>
              <a:rPr lang="en-US" altLang="zh-CN" sz="2000" spc="-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2000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</a:t>
            </a:r>
            <a:r>
              <a:rPr lang="en-US" altLang="zh-CN" sz="2000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spc="-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find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flat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rent</a:t>
            </a:r>
            <a:r>
              <a:rPr lang="en-US" altLang="zh-CN" sz="2000" spc="-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around</a:t>
            </a:r>
            <a:r>
              <a:rPr lang="en-US" altLang="zh-CN" sz="2000" spc="-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undergrounds</a:t>
            </a:r>
            <a:r>
              <a:rPr lang="en-US" altLang="zh-CN" sz="2000" spc="-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walking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000" spc="-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station.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1158545" y="3349172"/>
            <a:ext cx="5643221" cy="2937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3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My</a:t>
            </a:r>
            <a:r>
              <a:rPr lang="en-US" altLang="zh-CN" sz="2000" spc="-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cousin</a:t>
            </a:r>
            <a:r>
              <a:rPr lang="en-US" altLang="zh-CN" sz="2000" spc="-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following</a:t>
            </a:r>
            <a:r>
              <a:rPr lang="en-US" altLang="zh-CN" sz="2000" spc="-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conditions</a:t>
            </a:r>
            <a:r>
              <a:rPr lang="en-US" altLang="zh-CN" sz="2000" spc="-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flat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1432814" y="3657275"/>
            <a:ext cx="5519581" cy="2937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3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Apartment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bedroom</a:t>
            </a:r>
            <a:r>
              <a:rPr lang="en-US" altLang="zh-CN" sz="2000" spc="4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spc="-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bedrooms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1432814" y="3963599"/>
            <a:ext cx="3537729" cy="2937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3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Rent</a:t>
            </a:r>
            <a:r>
              <a:rPr lang="en-US" altLang="zh-CN" sz="20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exceed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$1500/month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1432814" y="4271447"/>
            <a:ext cx="6108513" cy="2937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3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r>
              <a:rPr lang="en-US" altLang="zh-CN" sz="20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minutes</a:t>
            </a:r>
            <a:r>
              <a:rPr lang="en-US" altLang="zh-CN" sz="2000" spc="4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spc="-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walling</a:t>
            </a:r>
            <a:r>
              <a:rPr lang="en-US" altLang="zh-CN" sz="2000" spc="-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till</a:t>
            </a:r>
            <a:r>
              <a:rPr lang="en-US" altLang="zh-CN" sz="2000" spc="-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underground</a:t>
            </a:r>
            <a:r>
              <a:rPr lang="en-US" altLang="zh-CN" sz="2000" spc="-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metro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station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1158545" y="4579294"/>
            <a:ext cx="9744583" cy="6994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74269" algn="l" rtl="0">
              <a:lnSpc>
                <a:spcPts val="2754"/>
              </a:lnSpc>
            </a:pPr>
            <a:r>
              <a:rPr lang="en-US" altLang="zh-CN" sz="2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000" spc="23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Fully</a:t>
            </a:r>
            <a:r>
              <a:rPr lang="en-US" altLang="zh-CN" sz="20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live</a:t>
            </a:r>
            <a:r>
              <a:rPr lang="en-US" altLang="zh-CN" sz="2000" spc="-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place</a:t>
            </a:r>
            <a:r>
              <a:rPr lang="en-US" altLang="zh-CN" sz="2000" spc="-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lot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restaurants</a:t>
            </a:r>
            <a:r>
              <a:rPr lang="en-US" altLang="zh-CN" sz="2000" spc="-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gum,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cafes,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20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night</a:t>
            </a:r>
            <a:r>
              <a:rPr lang="en-US" altLang="zh-CN" sz="2000" spc="-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spc="-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save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living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200" spc="10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Our</a:t>
            </a:r>
            <a:r>
              <a:rPr lang="en-US" altLang="zh-CN" sz="22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comparison</a:t>
            </a:r>
            <a:r>
              <a:rPr lang="en-US" altLang="zh-CN" sz="2200" spc="4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will</a:t>
            </a:r>
            <a:r>
              <a:rPr lang="en-US" altLang="zh-CN" sz="22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be</a:t>
            </a:r>
            <a:r>
              <a:rPr lang="en-US" altLang="zh-CN" sz="22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Stratford</a:t>
            </a:r>
            <a:r>
              <a:rPr lang="en-US" altLang="zh-CN" sz="2200" spc="2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city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at</a:t>
            </a:r>
            <a:r>
              <a:rPr lang="en-US" altLang="zh-CN" sz="22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London</a:t>
            </a:r>
            <a:r>
              <a:rPr lang="en-US" altLang="zh-CN" sz="2200" spc="1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beautiful</a:t>
            </a:r>
            <a:r>
              <a:rPr lang="en-US" altLang="zh-CN" sz="2200" spc="55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place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visit</a:t>
            </a:r>
            <a:r>
              <a:rPr lang="en-US" altLang="zh-CN" sz="2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this</a:t>
            </a:r>
            <a:endParaRPr lang="en-US" altLang="zh-CN" sz="2200">
              <a:latin typeface="Garamond"/>
              <a:ea typeface="Garamond"/>
              <a:cs typeface="Garamond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1341374" y="5267077"/>
            <a:ext cx="3057175" cy="3137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71"/>
              </a:lnSpc>
            </a:pPr>
            <a:r>
              <a:rPr lang="en-US" altLang="zh-CN" sz="22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year</a:t>
            </a:r>
            <a:r>
              <a:rPr lang="en-US" altLang="zh-CN" sz="2200" spc="55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“</a:t>
            </a:r>
            <a:r>
              <a:rPr lang="en-US" altLang="zh-CN" sz="1300" spc="-2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MOXY</a:t>
            </a:r>
            <a:r>
              <a:rPr lang="en-US" altLang="zh-CN" sz="1300" spc="3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3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LONDON</a:t>
            </a:r>
            <a:r>
              <a:rPr lang="en-US" altLang="zh-CN" sz="1300" spc="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3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STRATFORD</a:t>
            </a:r>
            <a:r>
              <a:rPr lang="en-US" altLang="zh-CN" sz="13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”</a:t>
            </a:r>
            <a:endParaRPr lang="en-US" altLang="zh-CN" sz="1300">
              <a:latin typeface="Garamond"/>
              <a:ea typeface="Garamond"/>
              <a:cs typeface="Garamond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10986516" y="6239326"/>
            <a:ext cx="85990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4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49" name="Text Box49"/>
          <p:cNvSpPr txBox="1"/>
          <p:nvPr/>
        </p:nvSpPr>
        <p:spPr>
          <a:xfrm>
            <a:off x="1158545" y="1028113"/>
            <a:ext cx="2069287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b="1" spc="-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Audience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1158545" y="2178350"/>
            <a:ext cx="9627119" cy="6775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2667"/>
              </a:lnSpc>
            </a:pPr>
            <a:r>
              <a:rPr lang="en-US" altLang="zh-CN" sz="22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200" spc="10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lang="en-US" altLang="zh-CN" sz="2200" spc="-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Audience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who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plans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move</a:t>
            </a:r>
            <a:r>
              <a:rPr lang="en-US" altLang="zh-CN" sz="22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2200" spc="-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York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major</a:t>
            </a:r>
            <a:r>
              <a:rPr lang="en-US" altLang="zh-CN" sz="22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cities.</a:t>
            </a:r>
            <a:endParaRPr lang="en-US" altLang="zh-CN" sz="2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158545" y="3030267"/>
            <a:ext cx="9714691" cy="6776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2668"/>
              </a:lnSpc>
            </a:pPr>
            <a:r>
              <a:rPr lang="en-US" altLang="zh-CN" sz="22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2200" spc="109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</a:t>
            </a:r>
            <a:r>
              <a:rPr lang="en-US" altLang="zh-CN" sz="2200" spc="-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937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Science</a:t>
            </a:r>
            <a:r>
              <a:rPr lang="en-US" altLang="zh-CN" sz="22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2200" spc="-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needs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powerful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case</a:t>
            </a:r>
            <a:r>
              <a:rPr lang="en-US" altLang="zh-CN" sz="22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study</a:t>
            </a:r>
            <a:r>
              <a:rPr lang="en-US" altLang="zh-CN" sz="2200" spc="-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train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his</a:t>
            </a:r>
            <a:r>
              <a:rPr lang="en-US" altLang="zh-CN" sz="2200" spc="-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skill</a:t>
            </a:r>
            <a:endParaRPr lang="en-US" altLang="zh-CN" sz="2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10986516" y="6239326"/>
            <a:ext cx="85990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5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grpSp>
        <p:nvGrpSpPr>
          <p:cNvPr id="56" name="Group56"/>
          <p:cNvGrpSpPr/>
          <p:nvPr/>
        </p:nvGrpSpPr>
        <p:grpSpPr>
          <a:xfrm>
            <a:off x="1306068" y="1261618"/>
            <a:ext cx="9579864" cy="4316222"/>
            <a:chOff x="1306068" y="1261618"/>
            <a:chExt cx="9579864" cy="4316222"/>
          </a:xfrm>
        </p:grpSpPr>
        <p:pic>
          <p:nvPicPr>
            <p:cNvPr id="57" name="Image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68" y="1266444"/>
              <a:ext cx="9579864" cy="4311396"/>
            </a:xfrm>
            <a:prstGeom prst="rect">
              <a:avLst/>
            </a:prstGeom>
            <a:noFill/>
          </p:spPr>
        </p:pic>
        <p:sp>
          <p:nvSpPr>
            <p:cNvPr id="58" name="Path58"/>
            <p:cNvSpPr/>
            <p:nvPr/>
          </p:nvSpPr>
          <p:spPr>
            <a:xfrm>
              <a:off x="1441704" y="1405128"/>
              <a:ext cx="9308592" cy="4047744"/>
            </a:xfrm>
            <a:custGeom>
              <a:avLst/>
              <a:gdLst/>
              <a:ahLst/>
              <a:cxnLst/>
              <a:rect l="l" t="t" r="r" b="b"/>
              <a:pathLst>
                <a:path w="9308592" h="4047744">
                  <a:moveTo>
                    <a:pt x="6096" y="4041648"/>
                  </a:moveTo>
                  <a:lnTo>
                    <a:pt x="9302496" y="4041648"/>
                  </a:lnTo>
                  <a:lnTo>
                    <a:pt x="9302496" y="6096"/>
                  </a:lnTo>
                  <a:lnTo>
                    <a:pt x="6096" y="6096"/>
                  </a:lnTo>
                  <a:lnTo>
                    <a:pt x="6096" y="4041648"/>
                  </a:lnTo>
                  <a:close/>
                </a:path>
              </a:pathLst>
            </a:custGeom>
            <a:solidFill/>
            <a:ln w="6096" cap="sq">
              <a:solidFill>
                <a:srgbClr val="40404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9" name="Path59"/>
            <p:cNvSpPr/>
            <p:nvPr/>
          </p:nvSpPr>
          <p:spPr>
            <a:xfrm>
              <a:off x="523773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0" name="Path60"/>
            <p:cNvSpPr/>
            <p:nvPr/>
          </p:nvSpPr>
          <p:spPr>
            <a:xfrm>
              <a:off x="692937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1" name="Path61"/>
            <p:cNvSpPr/>
            <p:nvPr/>
          </p:nvSpPr>
          <p:spPr>
            <a:xfrm>
              <a:off x="5243830" y="1871218"/>
              <a:ext cx="1704340" cy="24892"/>
            </a:xfrm>
            <a:custGeom>
              <a:avLst/>
              <a:gdLst/>
              <a:ahLst/>
              <a:cxnLst/>
              <a:rect l="l" t="t" r="r" b="b"/>
              <a:pathLst>
                <a:path w="1704340" h="24892">
                  <a:moveTo>
                    <a:pt x="6350" y="12446"/>
                  </a:moveTo>
                  <a:lnTo>
                    <a:pt x="1697990" y="12446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62" name="Text Box62"/>
          <p:cNvSpPr txBox="1"/>
          <p:nvPr/>
        </p:nvSpPr>
        <p:spPr>
          <a:xfrm>
            <a:off x="5135880" y="1267968"/>
            <a:ext cx="1920240" cy="238527"/>
          </a:xfrm>
          <a:prstGeom prst="rect">
            <a:avLst/>
          </a:prstGeom>
          <a:solidFill>
            <a:srgbClr val="EE462D"/>
          </a:solidFill>
        </p:spPr>
        <p:txBody>
          <a:bodyPr wrap="square" lIns="0" tIns="0" rIns="0" rtlCol="0" anchor="t">
            <a:spAutoFit/>
          </a:bodyPr>
          <a:lstStyle/>
          <a:p>
            <a:pPr marL="567055" algn="l" rtl="0">
              <a:lnSpc>
                <a:spcPts val="1458"/>
              </a:lnSpc>
            </a:pPr>
            <a:endParaRPr lang="en-US" altLang="zh-CN" sz="1300">
              <a:latin typeface="Garamond"/>
              <a:ea typeface="Garamond"/>
              <a:cs typeface="Garamond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4982845" y="2933558"/>
            <a:ext cx="2278658" cy="9724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657"/>
              </a:lnSpc>
            </a:pPr>
            <a:r>
              <a:rPr lang="en-US" altLang="zh-CN" sz="6800" spc="-247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DATA</a:t>
            </a:r>
            <a:endParaRPr lang="en-US" altLang="zh-CN" sz="6800">
              <a:latin typeface="Garamond"/>
              <a:ea typeface="Garamond"/>
              <a:cs typeface="Garamond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4787773" y="4748911"/>
            <a:ext cx="2643226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7"/>
              </a:lnSpc>
            </a:pPr>
            <a:r>
              <a:rPr lang="en-US" altLang="zh-CN" sz="1800" spc="5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spc="7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63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heart</a:t>
            </a:r>
            <a:r>
              <a:rPr lang="en-US" altLang="zh-CN" sz="1800" spc="85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3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800" spc="121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52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our</a:t>
            </a:r>
            <a:r>
              <a:rPr lang="en-US" altLang="zh-CN" sz="1800" spc="103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68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project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1720850" y="5244459"/>
            <a:ext cx="8789934" cy="1148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4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r>
              <a:rPr lang="en-US" altLang="zh-CN" sz="800" spc="6345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6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67" name="Path67"/>
          <p:cNvSpPr/>
          <p:nvPr/>
        </p:nvSpPr>
        <p:spPr>
          <a:xfrm>
            <a:off x="1615440" y="2926080"/>
            <a:ext cx="6160008" cy="9144"/>
          </a:xfrm>
          <a:custGeom>
            <a:avLst/>
            <a:gdLst/>
            <a:ahLst/>
            <a:cxnLst/>
            <a:rect l="l" t="t" r="r" b="b"/>
            <a:pathLst>
              <a:path w="6160008" h="9144">
                <a:moveTo>
                  <a:pt x="0" y="0"/>
                </a:moveTo>
                <a:lnTo>
                  <a:pt x="2053336" y="0"/>
                </a:lnTo>
                <a:lnTo>
                  <a:pt x="4106672" y="0"/>
                </a:lnTo>
                <a:lnTo>
                  <a:pt x="6160008" y="0"/>
                </a:lnTo>
                <a:lnTo>
                  <a:pt x="6160008" y="9144"/>
                </a:lnTo>
                <a:lnTo>
                  <a:pt x="4106672" y="9144"/>
                </a:lnTo>
                <a:lnTo>
                  <a:pt x="2053336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CC8D00">
              <a:alpha val="100000"/>
            </a:srgbClr>
          </a:solidFill>
          <a:ln w="0" cap="sq">
            <a:solidFill>
              <a:srgbClr val="CC8D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" name="Path68"/>
          <p:cNvSpPr/>
          <p:nvPr/>
        </p:nvSpPr>
        <p:spPr>
          <a:xfrm>
            <a:off x="1615440" y="3608832"/>
            <a:ext cx="8708136" cy="9144"/>
          </a:xfrm>
          <a:custGeom>
            <a:avLst/>
            <a:gdLst/>
            <a:ahLst/>
            <a:cxnLst/>
            <a:rect l="l" t="t" r="r" b="b"/>
            <a:pathLst>
              <a:path w="8708136" h="9144">
                <a:moveTo>
                  <a:pt x="0" y="0"/>
                </a:moveTo>
                <a:lnTo>
                  <a:pt x="2177034" y="0"/>
                </a:lnTo>
                <a:lnTo>
                  <a:pt x="4354069" y="0"/>
                </a:lnTo>
                <a:lnTo>
                  <a:pt x="6531102" y="0"/>
                </a:lnTo>
                <a:lnTo>
                  <a:pt x="8708136" y="0"/>
                </a:lnTo>
                <a:lnTo>
                  <a:pt x="8708136" y="9144"/>
                </a:lnTo>
                <a:lnTo>
                  <a:pt x="6531102" y="9144"/>
                </a:lnTo>
                <a:lnTo>
                  <a:pt x="4354069" y="9144"/>
                </a:lnTo>
                <a:lnTo>
                  <a:pt x="2177034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CC8D00">
              <a:alpha val="100000"/>
            </a:srgbClr>
          </a:solidFill>
          <a:ln w="0" cap="sq">
            <a:solidFill>
              <a:srgbClr val="CC8D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Path69"/>
          <p:cNvSpPr/>
          <p:nvPr/>
        </p:nvSpPr>
        <p:spPr>
          <a:xfrm>
            <a:off x="1615440" y="4543044"/>
            <a:ext cx="4956048" cy="9144"/>
          </a:xfrm>
          <a:custGeom>
            <a:avLst/>
            <a:gdLst/>
            <a:ahLst/>
            <a:cxnLst/>
            <a:rect l="l" t="t" r="r" b="b"/>
            <a:pathLst>
              <a:path w="4956048" h="9144">
                <a:moveTo>
                  <a:pt x="0" y="0"/>
                </a:moveTo>
                <a:lnTo>
                  <a:pt x="1652016" y="0"/>
                </a:lnTo>
                <a:lnTo>
                  <a:pt x="3304032" y="0"/>
                </a:lnTo>
                <a:lnTo>
                  <a:pt x="4956048" y="0"/>
                </a:lnTo>
                <a:lnTo>
                  <a:pt x="4956048" y="9144"/>
                </a:lnTo>
                <a:lnTo>
                  <a:pt x="3304032" y="9144"/>
                </a:lnTo>
                <a:lnTo>
                  <a:pt x="1652016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CC8D00">
              <a:alpha val="100000"/>
            </a:srgbClr>
          </a:solidFill>
          <a:ln w="0" cap="sq">
            <a:solidFill>
              <a:srgbClr val="CC8D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0" name="Text Box70"/>
          <p:cNvSpPr txBox="1"/>
          <p:nvPr/>
        </p:nvSpPr>
        <p:spPr>
          <a:xfrm>
            <a:off x="1158545" y="1028113"/>
            <a:ext cx="6537392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b="1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4000" b="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b="1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Sources</a:t>
            </a:r>
            <a:r>
              <a:rPr lang="en-US" altLang="zh-CN" sz="4000" b="1" spc="101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b="1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4000" b="1" spc="997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b="1" spc="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Processing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1158545" y="2175923"/>
            <a:ext cx="9711033" cy="4962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954"/>
              </a:lnSpc>
            </a:pPr>
            <a:r>
              <a:rPr lang="en-US" altLang="zh-CN" sz="16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600" spc="47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Manhattan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neighborhoods</a:t>
            </a:r>
            <a:r>
              <a:rPr lang="en-US" altLang="zh-CN" sz="1600" spc="-1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were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obtained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Wikipedia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organized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Neighborhoods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geodata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via</a:t>
            </a:r>
            <a:r>
              <a:rPr lang="en-US" altLang="zh-CN" sz="1600" spc="4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Nominatim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mapping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Folium.</a:t>
            </a:r>
            <a:endParaRPr lang="en-US" altLang="zh-CN" sz="1600">
              <a:latin typeface="Garamond"/>
              <a:ea typeface="Garamond"/>
              <a:cs typeface="Garamond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1432814" y="2759298"/>
            <a:ext cx="6375813" cy="2005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79"/>
              </a:lnSpc>
            </a:pPr>
            <a:r>
              <a:rPr lang="en-US" altLang="zh-CN" sz="1400" spc="0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3"/>
              </a:rPr>
              <a:t>◦</a:t>
            </a:r>
            <a:r>
              <a:rPr lang="en-US" altLang="zh-CN" sz="1400" spc="593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3"/>
              </a:rPr>
              <a:t> </a:t>
            </a:r>
            <a:r>
              <a:rPr lang="en-US" altLang="zh-CN" sz="1400" spc="0" dirty="0">
                <a:solidFill>
                  <a:srgbClr val="CC8D00"/>
                </a:solidFill>
                <a:latin typeface="Garamond"/>
                <a:ea typeface="Garamond"/>
                <a:cs typeface="Garamond"/>
                <a:hlinkClick r:id="rId3"/>
              </a:rPr>
              <a:t>https://en.wikipedia.org/wiki/List_of_New_York_City_Subway_stations_in_Manhattan</a:t>
            </a:r>
            <a:endParaRPr lang="en-US" altLang="zh-CN" sz="1400">
              <a:latin typeface="Garamond"/>
              <a:ea typeface="Garamond"/>
              <a:cs typeface="Garamond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1158545" y="3104039"/>
            <a:ext cx="7275423" cy="2280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95"/>
              </a:lnSpc>
            </a:pPr>
            <a:r>
              <a:rPr lang="en-US" altLang="zh-CN" sz="16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600" spc="47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600" spc="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Subway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stations</a:t>
            </a:r>
            <a:r>
              <a:rPr lang="en-US" altLang="zh-CN" sz="16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600" spc="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obtained</a:t>
            </a:r>
            <a:r>
              <a:rPr lang="en-US" altLang="zh-CN" sz="16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via</a:t>
            </a:r>
            <a:r>
              <a:rPr lang="en-US" altLang="zh-CN" sz="16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Wikipedia,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NY</a:t>
            </a:r>
            <a:r>
              <a:rPr lang="en-US" altLang="zh-CN" sz="16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Transit</a:t>
            </a:r>
            <a:r>
              <a:rPr lang="en-US" altLang="zh-CN" sz="16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web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site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Google</a:t>
            </a:r>
            <a:r>
              <a:rPr lang="en-US" altLang="zh-CN" sz="16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</a:t>
            </a:r>
            <a:endParaRPr lang="en-US" altLang="zh-CN" sz="1600">
              <a:latin typeface="Garamond"/>
              <a:ea typeface="Garamond"/>
              <a:cs typeface="Garamond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1432814" y="3442050"/>
            <a:ext cx="8927630" cy="2005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79"/>
              </a:lnSpc>
            </a:pPr>
            <a:r>
              <a:rPr lang="en-US" altLang="zh-CN" sz="1400" spc="0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4"/>
              </a:rPr>
              <a:t>◦</a:t>
            </a:r>
            <a:r>
              <a:rPr lang="en-US" altLang="zh-CN" sz="1400" spc="593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4"/>
              </a:rPr>
              <a:t> </a:t>
            </a:r>
            <a:r>
              <a:rPr lang="en-US" altLang="zh-CN" sz="1400" spc="1" dirty="0">
                <a:solidFill>
                  <a:srgbClr val="CC8D00"/>
                </a:solidFill>
                <a:latin typeface="Garamond"/>
                <a:ea typeface="Garamond"/>
                <a:cs typeface="Garamond"/>
                <a:hlinkClick r:id="rId4"/>
              </a:rPr>
              <a:t>https://www.google.com/maps/search/manhattan+subway+metro+stations/@40.7837297,-74.1033043,11z/data=!3m1!4b1</a:t>
            </a:r>
            <a:endParaRPr lang="en-US" altLang="zh-CN" sz="1400">
              <a:latin typeface="Garamond"/>
              <a:ea typeface="Garamond"/>
              <a:cs typeface="Garamond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1158545" y="3793141"/>
            <a:ext cx="9907575" cy="4962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954"/>
              </a:lnSpc>
            </a:pPr>
            <a:r>
              <a:rPr lang="en-US" altLang="zh-CN" sz="16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600" spc="47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600" spc="2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apartments</a:t>
            </a:r>
            <a:r>
              <a:rPr lang="en-US" altLang="zh-CN" sz="1600" spc="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6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consolidated</a:t>
            </a:r>
            <a:r>
              <a:rPr lang="en-US" altLang="zh-CN" sz="16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from</a:t>
            </a:r>
            <a:r>
              <a:rPr lang="en-US" altLang="zh-CN" sz="16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web-scraping</a:t>
            </a:r>
            <a:r>
              <a:rPr lang="en-US" altLang="zh-CN" sz="16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real</a:t>
            </a:r>
            <a:r>
              <a:rPr lang="en-US" altLang="zh-CN" sz="1600" spc="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estate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sites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MH.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The</a:t>
            </a:r>
            <a:r>
              <a:rPr lang="en-US" altLang="zh-CN" sz="1600" spc="-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geolocation(lat,long)</a:t>
            </a:r>
            <a:r>
              <a:rPr lang="en-US" altLang="zh-CN" sz="1600" spc="-2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16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found</a:t>
            </a:r>
            <a:r>
              <a:rPr lang="en-US" altLang="zh-CN" sz="16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6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algorithm</a:t>
            </a:r>
            <a:r>
              <a:rPr lang="en-US" altLang="zh-CN" sz="16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coding</a:t>
            </a:r>
            <a:r>
              <a:rPr lang="en-US" altLang="zh-CN" sz="16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6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using</a:t>
            </a:r>
            <a:r>
              <a:rPr lang="en-US" altLang="zh-CN" sz="1600" spc="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Nominatim.</a:t>
            </a:r>
            <a:endParaRPr lang="en-US" altLang="zh-CN" sz="1600">
              <a:latin typeface="Garamond"/>
              <a:ea typeface="Garamond"/>
              <a:cs typeface="Garamond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1432814" y="4376516"/>
            <a:ext cx="5174375" cy="2005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79"/>
              </a:lnSpc>
            </a:pPr>
            <a:r>
              <a:rPr lang="en-US" altLang="zh-CN" sz="1400" spc="0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5"/>
              </a:rPr>
              <a:t>◦</a:t>
            </a:r>
            <a:r>
              <a:rPr lang="en-US" altLang="zh-CN" sz="1400" spc="593" dirty="0">
                <a:solidFill>
                  <a:srgbClr val="262626"/>
                </a:solidFill>
                <a:latin typeface="Garamond"/>
                <a:ea typeface="Garamond"/>
                <a:cs typeface="Garamond"/>
                <a:hlinkClick r:id="rId5"/>
              </a:rPr>
              <a:t> </a:t>
            </a:r>
            <a:r>
              <a:rPr lang="en-US" altLang="zh-CN" sz="1400" spc="0" dirty="0">
                <a:solidFill>
                  <a:srgbClr val="CC8D00"/>
                </a:solidFill>
                <a:latin typeface="Garamond"/>
                <a:ea typeface="Garamond"/>
                <a:cs typeface="Garamond"/>
                <a:hlinkClick r:id="rId5"/>
              </a:rPr>
              <a:t>http://www.rentmanhattan.com/index.cfm?page=search&amp;state=results</a:t>
            </a:r>
            <a:endParaRPr lang="en-US" altLang="zh-CN" sz="1400">
              <a:latin typeface="Garamond"/>
              <a:ea typeface="Garamond"/>
              <a:cs typeface="Garamond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1158545" y="4721257"/>
            <a:ext cx="9871299" cy="4962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954"/>
              </a:lnSpc>
            </a:pPr>
            <a:r>
              <a:rPr lang="en-US" altLang="zh-CN" sz="16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600" spc="47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Folium</a:t>
            </a:r>
            <a:r>
              <a:rPr lang="en-US" altLang="zh-CN" sz="16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6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the</a:t>
            </a:r>
            <a:r>
              <a:rPr lang="en-US" altLang="zh-CN" sz="16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basis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600" spc="20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mapping</a:t>
            </a:r>
            <a:r>
              <a:rPr lang="en-US" altLang="zh-CN" sz="16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various</a:t>
            </a:r>
            <a:r>
              <a:rPr lang="en-US" altLang="zh-CN" sz="1600" spc="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features</a:t>
            </a:r>
            <a:r>
              <a:rPr lang="en-US" altLang="zh-CN" sz="1600" spc="1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consolidate</a:t>
            </a:r>
            <a:r>
              <a:rPr lang="en-US" altLang="zh-CN" sz="1600" spc="-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where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one</a:t>
            </a:r>
            <a:r>
              <a:rPr lang="en-US" altLang="zh-CN" sz="1600" spc="-1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can</a:t>
            </a:r>
            <a:r>
              <a:rPr lang="en-US" altLang="zh-CN" sz="16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visualize</a:t>
            </a:r>
            <a:r>
              <a:rPr lang="en-US" altLang="zh-CN" sz="1600" spc="3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details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needed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make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6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selection</a:t>
            </a:r>
            <a:r>
              <a:rPr lang="en-US" altLang="zh-CN" sz="16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600" spc="20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apartment</a:t>
            </a:r>
            <a:endParaRPr lang="en-US" altLang="zh-CN" sz="1600">
              <a:latin typeface="Garamond"/>
              <a:ea typeface="Garamond"/>
              <a:cs typeface="Garamond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10986516" y="6239326"/>
            <a:ext cx="85990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7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grpSp>
        <p:nvGrpSpPr>
          <p:cNvPr id="82" name="Group82"/>
          <p:cNvGrpSpPr/>
          <p:nvPr/>
        </p:nvGrpSpPr>
        <p:grpSpPr>
          <a:xfrm>
            <a:off x="1306068" y="1261618"/>
            <a:ext cx="9579864" cy="4316222"/>
            <a:chOff x="1306068" y="1261618"/>
            <a:chExt cx="9579864" cy="4316222"/>
          </a:xfrm>
        </p:grpSpPr>
        <p:pic>
          <p:nvPicPr>
            <p:cNvPr id="83" name="Image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68" y="1266444"/>
              <a:ext cx="9579864" cy="4311396"/>
            </a:xfrm>
            <a:prstGeom prst="rect">
              <a:avLst/>
            </a:prstGeom>
            <a:noFill/>
          </p:spPr>
        </p:pic>
        <p:sp>
          <p:nvSpPr>
            <p:cNvPr id="84" name="Path84"/>
            <p:cNvSpPr/>
            <p:nvPr/>
          </p:nvSpPr>
          <p:spPr>
            <a:xfrm>
              <a:off x="1441704" y="1405128"/>
              <a:ext cx="9308592" cy="4047744"/>
            </a:xfrm>
            <a:custGeom>
              <a:avLst/>
              <a:gdLst/>
              <a:ahLst/>
              <a:cxnLst/>
              <a:rect l="l" t="t" r="r" b="b"/>
              <a:pathLst>
                <a:path w="9308592" h="4047744">
                  <a:moveTo>
                    <a:pt x="6096" y="4041648"/>
                  </a:moveTo>
                  <a:lnTo>
                    <a:pt x="9302496" y="4041648"/>
                  </a:lnTo>
                  <a:lnTo>
                    <a:pt x="9302496" y="6096"/>
                  </a:lnTo>
                  <a:lnTo>
                    <a:pt x="6096" y="6096"/>
                  </a:lnTo>
                  <a:lnTo>
                    <a:pt x="6096" y="4041648"/>
                  </a:lnTo>
                  <a:close/>
                </a:path>
              </a:pathLst>
            </a:custGeom>
            <a:solidFill/>
            <a:ln w="6096" cap="sq">
              <a:solidFill>
                <a:srgbClr val="40404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5" name="Path85"/>
            <p:cNvSpPr/>
            <p:nvPr/>
          </p:nvSpPr>
          <p:spPr>
            <a:xfrm>
              <a:off x="523773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6" name="Path86"/>
            <p:cNvSpPr/>
            <p:nvPr/>
          </p:nvSpPr>
          <p:spPr>
            <a:xfrm>
              <a:off x="6929374" y="1261618"/>
              <a:ext cx="24892" cy="625348"/>
            </a:xfrm>
            <a:custGeom>
              <a:avLst/>
              <a:gdLst/>
              <a:ahLst/>
              <a:cxnLst/>
              <a:rect l="l" t="t" r="r" b="b"/>
              <a:pathLst>
                <a:path w="24892" h="625348">
                  <a:moveTo>
                    <a:pt x="12446" y="6350"/>
                  </a:moveTo>
                  <a:lnTo>
                    <a:pt x="12446" y="618998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7" name="Path87"/>
            <p:cNvSpPr/>
            <p:nvPr/>
          </p:nvSpPr>
          <p:spPr>
            <a:xfrm>
              <a:off x="5243830" y="1871218"/>
              <a:ext cx="1704340" cy="24892"/>
            </a:xfrm>
            <a:custGeom>
              <a:avLst/>
              <a:gdLst/>
              <a:ahLst/>
              <a:cxnLst/>
              <a:rect l="l" t="t" r="r" b="b"/>
              <a:pathLst>
                <a:path w="1704340" h="24892">
                  <a:moveTo>
                    <a:pt x="6350" y="12446"/>
                  </a:moveTo>
                  <a:lnTo>
                    <a:pt x="1697990" y="12446"/>
                  </a:lnTo>
                </a:path>
              </a:pathLst>
            </a:custGeom>
            <a:solidFill/>
            <a:ln w="6096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Text Box88"/>
          <p:cNvSpPr txBox="1"/>
          <p:nvPr/>
        </p:nvSpPr>
        <p:spPr>
          <a:xfrm>
            <a:off x="5135880" y="1267968"/>
            <a:ext cx="1920240" cy="343043"/>
          </a:xfrm>
          <a:prstGeom prst="rect">
            <a:avLst/>
          </a:prstGeom>
          <a:solidFill>
            <a:srgbClr val="EE462D"/>
          </a:solidFill>
        </p:spPr>
        <p:txBody>
          <a:bodyPr wrap="square" lIns="0" tIns="0" rIns="0" rtlCol="0" anchor="t">
            <a:spAutoFit/>
          </a:bodyPr>
          <a:lstStyle/>
          <a:p>
            <a:pPr algn="l" rtl="0">
              <a:lnSpc>
                <a:spcPts val="2567"/>
              </a:lnSpc>
            </a:pPr>
            <a:endParaRPr lang="en-US" altLang="zh-CN" sz="1300">
              <a:latin typeface="Garamond"/>
              <a:ea typeface="Garamond"/>
              <a:cs typeface="Garamond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2719451" y="2933558"/>
            <a:ext cx="6807317" cy="9724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657"/>
              </a:lnSpc>
            </a:pPr>
            <a:r>
              <a:rPr lang="en-US" altLang="zh-CN" sz="6800" spc="-86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METHODOLOGY</a:t>
            </a:r>
            <a:endParaRPr lang="en-US" altLang="zh-CN" sz="6800">
              <a:latin typeface="Garamond"/>
              <a:ea typeface="Garamond"/>
              <a:cs typeface="Garamond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4787773" y="4748911"/>
            <a:ext cx="2643226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7"/>
              </a:lnSpc>
            </a:pPr>
            <a:r>
              <a:rPr lang="en-US" altLang="zh-CN" sz="1800" spc="5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spc="7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63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heart</a:t>
            </a:r>
            <a:r>
              <a:rPr lang="en-US" altLang="zh-CN" sz="1800" spc="85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39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800" spc="121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52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our</a:t>
            </a:r>
            <a:r>
              <a:rPr lang="en-US" altLang="zh-CN" sz="1800" spc="103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68" dirty="0">
                <a:solidFill>
                  <a:srgbClr val="0D0D0D"/>
                </a:solidFill>
                <a:latin typeface="Arial"/>
                <a:ea typeface="Arial"/>
                <a:cs typeface="Arial"/>
              </a:rPr>
              <a:t>project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1720850" y="5244459"/>
            <a:ext cx="8789934" cy="1148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4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r>
              <a:rPr lang="en-US" altLang="zh-CN" sz="800" spc="6345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8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93" name="Text Box93"/>
          <p:cNvSpPr txBox="1"/>
          <p:nvPr/>
        </p:nvSpPr>
        <p:spPr>
          <a:xfrm>
            <a:off x="1158545" y="1028113"/>
            <a:ext cx="2684738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1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Methodology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1158545" y="2174240"/>
            <a:ext cx="8057911" cy="5800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84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Our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Methodology</a:t>
            </a:r>
            <a:r>
              <a:rPr lang="en-US" altLang="zh-CN" sz="1500" spc="-3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is</a:t>
            </a:r>
            <a:r>
              <a:rPr lang="en-US" altLang="zh-CN" sz="15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primarily</a:t>
            </a:r>
            <a:r>
              <a:rPr lang="en-US" altLang="zh-CN" sz="1500" spc="-3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based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described</a:t>
            </a:r>
            <a:r>
              <a:rPr lang="en-US" altLang="zh-CN" sz="1500" spc="-1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our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MAP,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</a:t>
            </a:r>
            <a:r>
              <a:rPr lang="en-US" altLang="zh-CN" sz="1500" spc="-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order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facilitate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locations</a:t>
            </a:r>
            <a:r>
              <a:rPr lang="en-US" altLang="zh-CN" sz="1500" spc="-3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500" spc="-2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information</a:t>
            </a:r>
            <a:r>
              <a:rPr lang="en-US" altLang="zh-CN" sz="1500" spc="-3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will</a:t>
            </a:r>
            <a:r>
              <a:rPr lang="en-US" altLang="zh-CN" sz="1500" spc="-2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consolidate</a:t>
            </a:r>
            <a:r>
              <a:rPr lang="en-US" altLang="zh-CN" sz="1500" spc="-3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MAP,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where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my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cousin</a:t>
            </a:r>
            <a:r>
              <a:rPr lang="en-US" altLang="zh-CN" sz="15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can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see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</a:t>
            </a:r>
            <a:r>
              <a:rPr lang="en-US" altLang="zh-CN" sz="15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rental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statistics</a:t>
            </a:r>
            <a:r>
              <a:rPr lang="en-US" altLang="zh-CN" sz="15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place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1158545" y="2905760"/>
            <a:ext cx="5926975" cy="214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7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exhibit</a:t>
            </a:r>
            <a:r>
              <a:rPr lang="en-US" altLang="zh-CN" sz="1500" spc="-3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two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famous</a:t>
            </a:r>
            <a:r>
              <a:rPr lang="en-US" altLang="zh-CN" sz="1500" spc="2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places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around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apartment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subway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station</a:t>
            </a:r>
            <a:r>
              <a:rPr lang="en-US" altLang="zh-CN" sz="1500" spc="-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records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10986516" y="6239326"/>
            <a:ext cx="85990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00" name="Text Box100"/>
          <p:cNvSpPr txBox="1"/>
          <p:nvPr/>
        </p:nvSpPr>
        <p:spPr>
          <a:xfrm>
            <a:off x="1158545" y="1028113"/>
            <a:ext cx="5303445" cy="5712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98"/>
              </a:lnSpc>
            </a:pPr>
            <a:r>
              <a:rPr lang="en-US" altLang="zh-CN" sz="40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Data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1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science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Applied</a:t>
            </a:r>
            <a:r>
              <a:rPr lang="en-US" altLang="zh-CN" sz="400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-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tools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1158545" y="2174240"/>
            <a:ext cx="9862833" cy="465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834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Web-scraping</a:t>
            </a:r>
            <a:r>
              <a:rPr lang="en-US" altLang="zh-CN" sz="1500" spc="-3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500" spc="18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sites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is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consolidate</a:t>
            </a:r>
            <a:r>
              <a:rPr lang="en-US" altLang="zh-CN" sz="1500" spc="-3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data-frame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information</a:t>
            </a:r>
            <a:r>
              <a:rPr lang="en-US" altLang="zh-CN" sz="1500" spc="-3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which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saved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as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csv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files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convenience</a:t>
            </a:r>
            <a:r>
              <a:rPr lang="en-US" altLang="zh-CN" sz="1500" spc="-4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spc="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simply</a:t>
            </a:r>
            <a:r>
              <a:rPr lang="en-US" altLang="zh-CN" sz="1500" spc="-2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the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report.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1158545" y="2791460"/>
            <a:ext cx="9671127" cy="465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834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Geodata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500" spc="1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obtained</a:t>
            </a:r>
            <a:r>
              <a:rPr lang="en-US" altLang="zh-CN" sz="1500" spc="-1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coding</a:t>
            </a:r>
            <a:r>
              <a:rPr lang="en-US" altLang="zh-CN" sz="1500" spc="-2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program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</a:t>
            </a:r>
            <a:r>
              <a:rPr lang="en-US" altLang="zh-CN" sz="1500" spc="2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Nominatim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get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latitude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longitude</a:t>
            </a:r>
            <a:r>
              <a:rPr lang="en-US" altLang="zh-CN" sz="1500" spc="-3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500" spc="19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subway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stations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also</a:t>
            </a:r>
            <a:r>
              <a:rPr lang="en-US" altLang="zh-CN" sz="15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each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apartments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rent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listed.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139694" y="3158744"/>
            <a:ext cx="1039139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7"/>
              </a:lnSpc>
            </a:pPr>
            <a:r>
              <a:rPr lang="en-US" altLang="zh-CN" sz="1800" spc="-2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Execution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1158545" y="3408680"/>
            <a:ext cx="5615126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Geopy_distance</a:t>
            </a:r>
            <a:r>
              <a:rPr lang="en-US" altLang="zh-CN" sz="15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Nominatim</a:t>
            </a:r>
            <a:r>
              <a:rPr lang="en-US" altLang="zh-CN" sz="15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were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to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establish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relative</a:t>
            </a:r>
            <a:r>
              <a:rPr lang="en-US" altLang="zh-CN" sz="1500" spc="-2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distances.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1158545" y="3774694"/>
            <a:ext cx="4736732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Seaborn</a:t>
            </a:r>
            <a:r>
              <a:rPr lang="en-US" altLang="zh-CN" sz="1500" spc="-1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graphic</a:t>
            </a:r>
            <a:r>
              <a:rPr lang="en-US" altLang="zh-CN" sz="1500" spc="-3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was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general</a:t>
            </a:r>
            <a:r>
              <a:rPr lang="en-US" altLang="zh-CN" sz="15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statistics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rental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1158545" y="4140454"/>
            <a:ext cx="9541141" cy="465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29" indent="-182829" algn="l" rtl="0">
              <a:lnSpc>
                <a:spcPts val="1834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Matplotlib</a:t>
            </a:r>
            <a:r>
              <a:rPr lang="en-US" altLang="zh-CN" sz="1500" spc="-3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CM</a:t>
            </a:r>
            <a:r>
              <a:rPr lang="en-US" altLang="zh-CN" sz="1500" spc="37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module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that</a:t>
            </a:r>
            <a:r>
              <a:rPr lang="en-US" altLang="zh-CN" sz="1500" spc="37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provides</a:t>
            </a:r>
            <a:r>
              <a:rPr lang="en-US" altLang="zh-CN" sz="1500" spc="-3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500" spc="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large</a:t>
            </a:r>
            <a:r>
              <a:rPr lang="en-US" altLang="zh-CN" sz="1500" spc="-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set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500" spc="19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colormaps,</a:t>
            </a:r>
            <a:r>
              <a:rPr lang="en-US" altLang="zh-CN" sz="1500" spc="-1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functions</a:t>
            </a:r>
            <a:r>
              <a:rPr lang="en-US" altLang="zh-CN" sz="1500" spc="-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registering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new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colormaps</a:t>
            </a:r>
            <a:r>
              <a:rPr lang="en-US" altLang="zh-CN" sz="1500" spc="-3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getting</a:t>
            </a:r>
            <a:r>
              <a:rPr lang="en-US" altLang="zh-CN" sz="1500" spc="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colormap</a:t>
            </a:r>
            <a:r>
              <a:rPr lang="en-US" altLang="zh-CN" sz="1500" spc="-2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name,</a:t>
            </a:r>
            <a:r>
              <a:rPr lang="en-US" altLang="zh-CN" sz="1500" spc="1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1500" spc="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mixin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class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adding</a:t>
            </a:r>
            <a:r>
              <a:rPr lang="en-US" altLang="zh-CN" sz="1500" spc="-2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color</a:t>
            </a:r>
            <a:r>
              <a:rPr lang="en-US" altLang="zh-CN" sz="1500" spc="-1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mapping</a:t>
            </a:r>
            <a:r>
              <a:rPr lang="en-US" altLang="zh-CN" sz="1500" spc="-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functionality.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1158545" y="4757674"/>
            <a:ext cx="4697108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5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Sklearn</a:t>
            </a:r>
            <a:r>
              <a:rPr lang="en-US" altLang="zh-CN" sz="1500" spc="-2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used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KMeans</a:t>
            </a:r>
            <a:r>
              <a:rPr lang="en-US" altLang="zh-CN" sz="1500" spc="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applying</a:t>
            </a:r>
            <a:r>
              <a:rPr lang="en-US" altLang="zh-CN" sz="1500" spc="-4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cluster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on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generated</a:t>
            </a:r>
            <a:r>
              <a:rPr lang="en-US" altLang="zh-CN" sz="1500" spc="-1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Data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1158545" y="5123434"/>
            <a:ext cx="8802575" cy="2143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88"/>
              </a:lnSpc>
            </a:pPr>
            <a:r>
              <a:rPr lang="en-US" altLang="zh-CN" sz="15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◦</a:t>
            </a:r>
            <a:r>
              <a:rPr lang="en-US" altLang="zh-CN" sz="1500" spc="532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Maps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with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popups</a:t>
            </a:r>
            <a:r>
              <a:rPr lang="en-US" altLang="zh-CN" sz="1500" spc="-18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labels</a:t>
            </a:r>
            <a:r>
              <a:rPr lang="en-US" altLang="zh-CN" sz="1500" spc="-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allow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quick</a:t>
            </a:r>
            <a:r>
              <a:rPr lang="en-US" altLang="zh-CN" sz="150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identification</a:t>
            </a:r>
            <a:r>
              <a:rPr lang="en-US" altLang="zh-CN" sz="1500" spc="-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1500" spc="15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location,</a:t>
            </a:r>
            <a:r>
              <a:rPr lang="en-US" altLang="zh-CN" sz="1500" spc="-3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price</a:t>
            </a:r>
            <a:r>
              <a:rPr lang="en-US" altLang="zh-CN" sz="1500" spc="-2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1500" spc="-6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feature,</a:t>
            </a:r>
            <a:r>
              <a:rPr lang="en-US" altLang="zh-CN" sz="1500" spc="1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thus</a:t>
            </a:r>
            <a:r>
              <a:rPr lang="en-US" altLang="zh-CN" sz="1500" spc="13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making</a:t>
            </a:r>
            <a:r>
              <a:rPr lang="en-US" altLang="zh-CN" sz="1500" spc="-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-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the</a:t>
            </a:r>
            <a:r>
              <a:rPr lang="en-US" altLang="zh-CN" sz="1500" spc="9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selection</a:t>
            </a:r>
            <a:r>
              <a:rPr lang="en-US" altLang="zh-CN" sz="1500" spc="-22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very</a:t>
            </a:r>
            <a:r>
              <a:rPr lang="en-US" altLang="zh-CN" sz="1500" spc="-34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500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easy</a:t>
            </a:r>
            <a:endParaRPr lang="en-US" altLang="zh-CN" sz="1500">
              <a:latin typeface="Garamond"/>
              <a:ea typeface="Garamond"/>
              <a:cs typeface="Garamond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1158545" y="6239326"/>
            <a:ext cx="65820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By</a:t>
            </a:r>
            <a:r>
              <a:rPr lang="en-US" altLang="zh-CN" sz="800" spc="-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0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Islam</a:t>
            </a:r>
            <a:r>
              <a:rPr lang="en-US" altLang="zh-CN" sz="800" spc="5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800" spc="3" dirty="0">
                <a:solidFill>
                  <a:srgbClr val="262626"/>
                </a:solidFill>
                <a:latin typeface="Garamond"/>
                <a:ea typeface="Garamond"/>
                <a:cs typeface="Garamond"/>
              </a:rPr>
              <a:t>Nader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9577452" y="6239326"/>
            <a:ext cx="520254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-1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12/11/2019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10939272" y="6239326"/>
            <a:ext cx="133232" cy="1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5"/>
              </a:lnSpc>
            </a:pPr>
            <a:r>
              <a:rPr lang="en-US" altLang="zh-CN" sz="800" spc="0" dirty="0">
                <a:solidFill>
                  <a:srgbClr val="404040"/>
                </a:solidFill>
                <a:latin typeface="Garamond"/>
                <a:ea typeface="Garamond"/>
                <a:cs typeface="Garamond"/>
              </a:rPr>
              <a:t>10</a:t>
            </a:r>
            <a:endParaRPr lang="en-US" altLang="zh-CN" sz="8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Coursera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28</cp:revision>
  <dcterms:created xsi:type="dcterms:W3CDTF">2017-10-23T09:06:44Z</dcterms:created>
  <dcterms:modified xsi:type="dcterms:W3CDTF">2020-06-26T19:45:54Z</dcterms:modified>
</cp:coreProperties>
</file>