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85" r:id="rId12"/>
    <p:sldId id="266" r:id="rId13"/>
    <p:sldId id="277" r:id="rId14"/>
    <p:sldId id="267" r:id="rId15"/>
    <p:sldId id="278" r:id="rId16"/>
    <p:sldId id="268" r:id="rId17"/>
    <p:sldId id="279" r:id="rId18"/>
    <p:sldId id="269" r:id="rId19"/>
    <p:sldId id="280" r:id="rId20"/>
    <p:sldId id="273" r:id="rId21"/>
    <p:sldId id="283" r:id="rId22"/>
    <p:sldId id="274" r:id="rId23"/>
    <p:sldId id="281" r:id="rId24"/>
    <p:sldId id="275" r:id="rId25"/>
    <p:sldId id="282" r:id="rId26"/>
    <p:sldId id="276" r:id="rId27"/>
    <p:sldId id="284" r:id="rId28"/>
    <p:sldId id="288"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845c3b857380e9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51004-0779-4F46-9332-574D1C4060ED}"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89D5E-9A51-497F-9781-C0B5E0D02961}" type="slidenum">
              <a:rPr lang="en-US" smtClean="0"/>
              <a:t>‹#›</a:t>
            </a:fld>
            <a:endParaRPr lang="en-US"/>
          </a:p>
        </p:txBody>
      </p:sp>
    </p:spTree>
    <p:extLst>
      <p:ext uri="{BB962C8B-B14F-4D97-AF65-F5344CB8AC3E}">
        <p14:creationId xmlns:p14="http://schemas.microsoft.com/office/powerpoint/2010/main" val="23486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89D5E-9A51-497F-9781-C0B5E0D02961}" type="slidenum">
              <a:rPr lang="en-US" smtClean="0"/>
              <a:t>3</a:t>
            </a:fld>
            <a:endParaRPr lang="en-US"/>
          </a:p>
        </p:txBody>
      </p:sp>
    </p:spTree>
    <p:extLst>
      <p:ext uri="{BB962C8B-B14F-4D97-AF65-F5344CB8AC3E}">
        <p14:creationId xmlns:p14="http://schemas.microsoft.com/office/powerpoint/2010/main" val="42055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764" y="137159"/>
            <a:ext cx="8370870" cy="822961"/>
          </a:xfrm>
          <a:solidFill>
            <a:schemeClr val="tx1"/>
          </a:solidFill>
        </p:spPr>
        <p:txBody>
          <a:bodyPr>
            <a:normAutofit fontScale="90000"/>
          </a:bodyPr>
          <a:lstStyle/>
          <a:p>
            <a:r>
              <a:rPr lang="en-US" dirty="0" smtClean="0">
                <a:solidFill>
                  <a:schemeClr val="accent2">
                    <a:lumMod val="75000"/>
                  </a:schemeClr>
                </a:solidFill>
              </a:rPr>
              <a:t>Consumer </a:t>
            </a:r>
            <a:r>
              <a:rPr lang="en-US" dirty="0" err="1" smtClean="0">
                <a:solidFill>
                  <a:schemeClr val="accent2">
                    <a:lumMod val="75000"/>
                  </a:schemeClr>
                </a:solidFill>
              </a:rPr>
              <a:t>GooDS</a:t>
            </a:r>
            <a:r>
              <a:rPr lang="en-US" dirty="0" smtClean="0">
                <a:solidFill>
                  <a:schemeClr val="accent2">
                    <a:lumMod val="75000"/>
                  </a:schemeClr>
                </a:solidFill>
              </a:rPr>
              <a:t> Analysis</a:t>
            </a:r>
            <a:endParaRPr lang="en-US" dirty="0">
              <a:solidFill>
                <a:schemeClr val="accent2">
                  <a:lumMod val="75000"/>
                </a:schemeClr>
              </a:solidFill>
            </a:endParaRPr>
          </a:p>
        </p:txBody>
      </p:sp>
      <p:sp>
        <p:nvSpPr>
          <p:cNvPr id="3" name="Subtitle 2"/>
          <p:cNvSpPr>
            <a:spLocks noGrp="1"/>
          </p:cNvSpPr>
          <p:nvPr>
            <p:ph type="subTitle" idx="1"/>
          </p:nvPr>
        </p:nvSpPr>
        <p:spPr>
          <a:xfrm>
            <a:off x="4378388" y="1228683"/>
            <a:ext cx="1537780" cy="444669"/>
          </a:xfrm>
          <a:solidFill>
            <a:schemeClr val="tx1"/>
          </a:solidFill>
        </p:spPr>
        <p:txBody>
          <a:bodyPr/>
          <a:lstStyle/>
          <a:p>
            <a:r>
              <a:rPr lang="en-US" dirty="0" smtClean="0"/>
              <a:t>Agenda</a:t>
            </a:r>
            <a:endParaRPr lang="en-US" dirty="0"/>
          </a:p>
        </p:txBody>
      </p:sp>
      <p:sp>
        <p:nvSpPr>
          <p:cNvPr id="4" name="TextBox 3"/>
          <p:cNvSpPr txBox="1"/>
          <p:nvPr/>
        </p:nvSpPr>
        <p:spPr>
          <a:xfrm>
            <a:off x="2843784" y="2130552"/>
            <a:ext cx="5193792" cy="3046988"/>
          </a:xfrm>
          <a:prstGeom prst="rect">
            <a:avLst/>
          </a:prstGeom>
          <a:noFill/>
        </p:spPr>
        <p:txBody>
          <a:bodyPr wrap="square" rtlCol="0">
            <a:spAutoFit/>
          </a:bodyPr>
          <a:lstStyle/>
          <a:p>
            <a:pPr marL="342900" indent="-342900">
              <a:buFont typeface="+mj-lt"/>
              <a:buAutoNum type="arabicPeriod"/>
            </a:pPr>
            <a:r>
              <a:rPr lang="en-US" sz="2400" dirty="0" smtClean="0"/>
              <a:t>Problem Statement and Project Overview</a:t>
            </a:r>
          </a:p>
          <a:p>
            <a:pPr marL="342900" indent="-342900">
              <a:buFont typeface="+mj-lt"/>
              <a:buAutoNum type="arabicPeriod"/>
            </a:pPr>
            <a:endParaRPr lang="en-US" sz="2400" dirty="0"/>
          </a:p>
          <a:p>
            <a:pPr marL="342900" indent="-342900">
              <a:buFont typeface="+mj-lt"/>
              <a:buAutoNum type="arabicPeriod"/>
            </a:pPr>
            <a:r>
              <a:rPr lang="en-US" sz="2400" dirty="0" smtClean="0"/>
              <a:t>ATLIQ Business Model</a:t>
            </a:r>
          </a:p>
          <a:p>
            <a:pPr marL="342900" indent="-342900">
              <a:buFont typeface="+mj-lt"/>
              <a:buAutoNum type="arabicPeriod"/>
            </a:pPr>
            <a:endParaRPr lang="en-US" sz="2400" dirty="0"/>
          </a:p>
          <a:p>
            <a:pPr marL="342900" indent="-342900">
              <a:buFont typeface="+mj-lt"/>
              <a:buAutoNum type="arabicPeriod"/>
            </a:pPr>
            <a:r>
              <a:rPr lang="en-US" sz="2400" dirty="0" smtClean="0"/>
              <a:t>DATA-SET</a:t>
            </a:r>
          </a:p>
          <a:p>
            <a:pPr marL="342900" indent="-342900">
              <a:buFont typeface="+mj-lt"/>
              <a:buAutoNum type="arabicPeriod"/>
            </a:pPr>
            <a:endParaRPr lang="en-US" sz="2400" dirty="0"/>
          </a:p>
          <a:p>
            <a:pPr marL="342900" indent="-342900">
              <a:buFont typeface="+mj-lt"/>
              <a:buAutoNum type="arabicPeriod"/>
            </a:pPr>
            <a:r>
              <a:rPr lang="en-US" sz="2400" dirty="0" smtClean="0"/>
              <a:t>10 AD-HOC Requests</a:t>
            </a:r>
            <a:endParaRPr lang="en-US" sz="2400" dirty="0"/>
          </a:p>
        </p:txBody>
      </p:sp>
    </p:spTree>
    <p:extLst>
      <p:ext uri="{BB962C8B-B14F-4D97-AF65-F5344CB8AC3E}">
        <p14:creationId xmlns:p14="http://schemas.microsoft.com/office/powerpoint/2010/main" val="1516469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7360" y="164592"/>
            <a:ext cx="8366760" cy="369332"/>
          </a:xfrm>
          <a:prstGeom prst="rect">
            <a:avLst/>
          </a:prstGeom>
          <a:noFill/>
        </p:spPr>
        <p:txBody>
          <a:bodyPr wrap="square" rtlCol="0">
            <a:spAutoFit/>
          </a:bodyPr>
          <a:lstStyle/>
          <a:p>
            <a:r>
              <a:rPr lang="en-US" b="1" dirty="0">
                <a:solidFill>
                  <a:srgbClr val="FFFF00"/>
                </a:solidFill>
              </a:rPr>
              <a:t>2.  What is the percentage of unique product increase in 2021 vs. </a:t>
            </a:r>
            <a:r>
              <a:rPr lang="en-US" b="1" dirty="0" smtClean="0">
                <a:solidFill>
                  <a:srgbClr val="FFFF00"/>
                </a:solidFill>
              </a:rPr>
              <a:t>2020?</a:t>
            </a:r>
            <a:endParaRPr lang="en-US" b="1"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13" y="923464"/>
            <a:ext cx="6442735" cy="38772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429" y="923464"/>
            <a:ext cx="4637703" cy="1620464"/>
          </a:xfrm>
          <a:prstGeom prst="rect">
            <a:avLst/>
          </a:prstGeom>
        </p:spPr>
      </p:pic>
      <p:sp>
        <p:nvSpPr>
          <p:cNvPr id="8" name="TextBox 7"/>
          <p:cNvSpPr txBox="1"/>
          <p:nvPr/>
        </p:nvSpPr>
        <p:spPr>
          <a:xfrm>
            <a:off x="7534656" y="3291840"/>
            <a:ext cx="3886200" cy="2139047"/>
          </a:xfrm>
          <a:prstGeom prst="rect">
            <a:avLst/>
          </a:prstGeom>
          <a:noFill/>
        </p:spPr>
        <p:txBody>
          <a:bodyPr wrap="square" rtlCol="0">
            <a:spAutoFit/>
          </a:bodyPr>
          <a:lstStyle/>
          <a:p>
            <a:pPr algn="ctr"/>
            <a:r>
              <a:rPr lang="en-US" sz="3200" b="1" dirty="0" smtClean="0">
                <a:solidFill>
                  <a:srgbClr val="FF0000"/>
                </a:solidFill>
              </a:rPr>
              <a:t>Note:</a:t>
            </a:r>
          </a:p>
          <a:p>
            <a:pPr algn="ctr"/>
            <a:r>
              <a:rPr lang="en-US" b="1" dirty="0" smtClean="0">
                <a:solidFill>
                  <a:srgbClr val="FFFF00"/>
                </a:solidFill>
              </a:rPr>
              <a:t>Fiscal-year 2020 is from sep</a:t>
            </a:r>
            <a:r>
              <a:rPr lang="en-US" b="1" dirty="0">
                <a:solidFill>
                  <a:srgbClr val="FFFF00"/>
                </a:solidFill>
              </a:rPr>
              <a:t>-</a:t>
            </a:r>
            <a:r>
              <a:rPr lang="en-US" b="1" dirty="0" smtClean="0">
                <a:solidFill>
                  <a:srgbClr val="FFFF00"/>
                </a:solidFill>
              </a:rPr>
              <a:t>2019</a:t>
            </a:r>
          </a:p>
          <a:p>
            <a:pPr algn="ctr"/>
            <a:r>
              <a:rPr lang="en-US" b="1" dirty="0" smtClean="0">
                <a:solidFill>
                  <a:srgbClr val="FFFF00"/>
                </a:solidFill>
              </a:rPr>
              <a:t>To aug</a:t>
            </a:r>
            <a:r>
              <a:rPr lang="en-US" b="1" dirty="0">
                <a:solidFill>
                  <a:srgbClr val="FFFF00"/>
                </a:solidFill>
              </a:rPr>
              <a:t>-</a:t>
            </a:r>
            <a:r>
              <a:rPr lang="en-US" b="1" dirty="0" smtClean="0">
                <a:solidFill>
                  <a:srgbClr val="FFFF00"/>
                </a:solidFill>
              </a:rPr>
              <a:t>2020</a:t>
            </a:r>
          </a:p>
          <a:p>
            <a:pPr algn="ctr"/>
            <a:r>
              <a:rPr lang="en-US" b="1" dirty="0" smtClean="0">
                <a:solidFill>
                  <a:srgbClr val="FFFF00"/>
                </a:solidFill>
              </a:rPr>
              <a:t>Fiscal-year 2021 is from Sep2020</a:t>
            </a:r>
          </a:p>
          <a:p>
            <a:pPr algn="ctr"/>
            <a:r>
              <a:rPr lang="en-US" b="1" dirty="0" smtClean="0">
                <a:solidFill>
                  <a:srgbClr val="FFFF00"/>
                </a:solidFill>
              </a:rPr>
              <a:t>To Aug-2021 </a:t>
            </a:r>
            <a:endParaRPr lang="en-US" b="1" dirty="0">
              <a:solidFill>
                <a:srgbClr val="FFFF00"/>
              </a:solidFill>
            </a:endParaRPr>
          </a:p>
          <a:p>
            <a:pPr algn="ctr"/>
            <a:endParaRPr lang="en-US" sz="1100" b="1" dirty="0" smtClean="0"/>
          </a:p>
          <a:p>
            <a:pPr algn="ctr"/>
            <a:endParaRPr lang="en-US" dirty="0"/>
          </a:p>
        </p:txBody>
      </p:sp>
    </p:spTree>
    <p:extLst>
      <p:ext uri="{BB962C8B-B14F-4D97-AF65-F5344CB8AC3E}">
        <p14:creationId xmlns:p14="http://schemas.microsoft.com/office/powerpoint/2010/main" val="202763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5463" y="869537"/>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3" name="TextBox 2"/>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VISUALS-01</a:t>
            </a:r>
            <a:endParaRPr lang="en-US" sz="20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1" y="1018000"/>
            <a:ext cx="6663736" cy="5058481"/>
          </a:xfrm>
          <a:prstGeom prst="rect">
            <a:avLst/>
          </a:prstGeom>
        </p:spPr>
      </p:pic>
      <p:sp>
        <p:nvSpPr>
          <p:cNvPr id="5" name="TextBox 4"/>
          <p:cNvSpPr txBox="1"/>
          <p:nvPr/>
        </p:nvSpPr>
        <p:spPr>
          <a:xfrm>
            <a:off x="7669924" y="1537138"/>
            <a:ext cx="2908738" cy="5632311"/>
          </a:xfrm>
          <a:prstGeom prst="rect">
            <a:avLst/>
          </a:prstGeom>
          <a:noFill/>
        </p:spPr>
        <p:txBody>
          <a:bodyPr wrap="square" rtlCol="0">
            <a:spAutoFit/>
          </a:bodyPr>
          <a:lstStyle/>
          <a:p>
            <a:r>
              <a:rPr lang="en-US" dirty="0" smtClean="0"/>
              <a:t>In 2020 unique product count is 245 and</a:t>
            </a:r>
            <a:endParaRPr lang="en-US" dirty="0"/>
          </a:p>
          <a:p>
            <a:r>
              <a:rPr lang="en-US" dirty="0" smtClean="0"/>
              <a:t> unique product sum in 2021 is 334.</a:t>
            </a:r>
          </a:p>
          <a:p>
            <a:r>
              <a:rPr lang="en-US" dirty="0" smtClean="0"/>
              <a:t>This can help the business persons to know how much the unique products sold over years and it got increased in 2021 so this is a good sign for them to get to know that customers are buying more unique products. </a:t>
            </a:r>
          </a:p>
          <a:p>
            <a:r>
              <a:rPr lang="en-US" dirty="0" smtClean="0"/>
              <a:t>The percentage of unique products sale from 2020 to 2021 increased to 33.3k percentage.</a:t>
            </a:r>
          </a:p>
          <a:p>
            <a:endParaRPr lang="en-US" dirty="0"/>
          </a:p>
        </p:txBody>
      </p:sp>
    </p:spTree>
    <p:extLst>
      <p:ext uri="{BB962C8B-B14F-4D97-AF65-F5344CB8AC3E}">
        <p14:creationId xmlns:p14="http://schemas.microsoft.com/office/powerpoint/2010/main" val="2459597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4328" y="365760"/>
            <a:ext cx="7251192" cy="646331"/>
          </a:xfrm>
          <a:prstGeom prst="rect">
            <a:avLst/>
          </a:prstGeom>
          <a:noFill/>
        </p:spPr>
        <p:txBody>
          <a:bodyPr wrap="square" rtlCol="0">
            <a:spAutoFit/>
          </a:bodyPr>
          <a:lstStyle/>
          <a:p>
            <a:r>
              <a:rPr lang="en-US" b="1" dirty="0">
                <a:solidFill>
                  <a:srgbClr val="FFFF00"/>
                </a:solidFill>
              </a:rPr>
              <a:t>3.  Provide a report with all the unique product counts for each  segment  and sort them in descending order of product counts.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14" y="1393966"/>
            <a:ext cx="5146214" cy="270254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918" y="1498931"/>
            <a:ext cx="2486372" cy="2314117"/>
          </a:xfrm>
          <a:prstGeom prst="rect">
            <a:avLst/>
          </a:prstGeom>
        </p:spPr>
      </p:pic>
    </p:spTree>
    <p:extLst>
      <p:ext uri="{BB962C8B-B14F-4D97-AF65-F5344CB8AC3E}">
        <p14:creationId xmlns:p14="http://schemas.microsoft.com/office/powerpoint/2010/main" val="893400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87" y="869537"/>
            <a:ext cx="6168368" cy="5134692"/>
          </a:xfrm>
          <a:prstGeom prst="rect">
            <a:avLst/>
          </a:prstGeom>
        </p:spPr>
      </p:pic>
      <p:sp>
        <p:nvSpPr>
          <p:cNvPr id="4" name="TextBox 3"/>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VISUALS-01</a:t>
            </a:r>
            <a:endParaRPr lang="en-US" sz="2000" b="1" dirty="0">
              <a:solidFill>
                <a:srgbClr val="FF0000"/>
              </a:solidFill>
            </a:endParaRPr>
          </a:p>
        </p:txBody>
      </p:sp>
      <p:sp>
        <p:nvSpPr>
          <p:cNvPr id="5" name="TextBox 4"/>
          <p:cNvSpPr txBox="1"/>
          <p:nvPr/>
        </p:nvSpPr>
        <p:spPr>
          <a:xfrm>
            <a:off x="7835463" y="869537"/>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6" name="TextBox 5"/>
          <p:cNvSpPr txBox="1"/>
          <p:nvPr/>
        </p:nvSpPr>
        <p:spPr>
          <a:xfrm>
            <a:off x="7330966" y="1820917"/>
            <a:ext cx="3901965" cy="2862322"/>
          </a:xfrm>
          <a:prstGeom prst="rect">
            <a:avLst/>
          </a:prstGeom>
          <a:noFill/>
        </p:spPr>
        <p:txBody>
          <a:bodyPr wrap="square" rtlCol="0">
            <a:spAutoFit/>
          </a:bodyPr>
          <a:lstStyle/>
          <a:p>
            <a:r>
              <a:rPr lang="en-US" dirty="0" smtClean="0">
                <a:solidFill>
                  <a:schemeClr val="accent6">
                    <a:lumMod val="50000"/>
                  </a:schemeClr>
                </a:solidFill>
              </a:rPr>
              <a:t>Here in this visual we can see that segment is in x-axis and sum of product count is in y-axis and </a:t>
            </a:r>
          </a:p>
          <a:p>
            <a:r>
              <a:rPr lang="en-US" dirty="0" smtClean="0">
                <a:solidFill>
                  <a:schemeClr val="accent6">
                    <a:lumMod val="50000"/>
                  </a:schemeClr>
                </a:solidFill>
              </a:rPr>
              <a:t>Accessories is in first position with more product count of 20 followed by peripherals, Notebook, storage, Desktop, Networking got last place in the sum of product count that is with product count of 3 .</a:t>
            </a:r>
            <a:endParaRPr lang="en-US" dirty="0">
              <a:solidFill>
                <a:schemeClr val="accent6">
                  <a:lumMod val="50000"/>
                </a:schemeClr>
              </a:solidFill>
            </a:endParaRPr>
          </a:p>
        </p:txBody>
      </p:sp>
    </p:spTree>
    <p:extLst>
      <p:ext uri="{BB962C8B-B14F-4D97-AF65-F5344CB8AC3E}">
        <p14:creationId xmlns:p14="http://schemas.microsoft.com/office/powerpoint/2010/main" val="3370833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5104" y="274320"/>
            <a:ext cx="7461504" cy="646331"/>
          </a:xfrm>
          <a:prstGeom prst="rect">
            <a:avLst/>
          </a:prstGeom>
          <a:noFill/>
        </p:spPr>
        <p:txBody>
          <a:bodyPr wrap="square" rtlCol="0">
            <a:spAutoFit/>
          </a:bodyPr>
          <a:lstStyle/>
          <a:p>
            <a:r>
              <a:rPr lang="en-US" b="1" dirty="0">
                <a:solidFill>
                  <a:srgbClr val="FFFF00"/>
                </a:solidFill>
              </a:rPr>
              <a:t> </a:t>
            </a:r>
            <a:r>
              <a:rPr lang="en-US" b="1" dirty="0" smtClean="0">
                <a:solidFill>
                  <a:srgbClr val="FFFF00"/>
                </a:solidFill>
              </a:rPr>
              <a:t>4.Which </a:t>
            </a:r>
            <a:r>
              <a:rPr lang="en-US" b="1" dirty="0">
                <a:solidFill>
                  <a:srgbClr val="FFFF00"/>
                </a:solidFill>
              </a:rPr>
              <a:t>segment had the most increase in unique products in 2021 vs 2020?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09" y="1137710"/>
            <a:ext cx="5323376" cy="29120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110" y="1669671"/>
            <a:ext cx="5639587" cy="1848108"/>
          </a:xfrm>
          <a:prstGeom prst="rect">
            <a:avLst/>
          </a:prstGeom>
        </p:spPr>
      </p:pic>
    </p:spTree>
    <p:extLst>
      <p:ext uri="{BB962C8B-B14F-4D97-AF65-F5344CB8AC3E}">
        <p14:creationId xmlns:p14="http://schemas.microsoft.com/office/powerpoint/2010/main" val="3087589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21" y="897980"/>
            <a:ext cx="7478169" cy="4667901"/>
          </a:xfrm>
          <a:prstGeom prst="rect">
            <a:avLst/>
          </a:prstGeom>
        </p:spPr>
      </p:pic>
      <p:sp>
        <p:nvSpPr>
          <p:cNvPr id="4" name="TextBox 3"/>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VISUALS-01</a:t>
            </a:r>
            <a:endParaRPr lang="en-US" sz="2000" b="1" dirty="0">
              <a:solidFill>
                <a:srgbClr val="FF0000"/>
              </a:solidFill>
            </a:endParaRPr>
          </a:p>
        </p:txBody>
      </p:sp>
      <p:sp>
        <p:nvSpPr>
          <p:cNvPr id="5" name="TextBox 4"/>
          <p:cNvSpPr txBox="1"/>
          <p:nvPr/>
        </p:nvSpPr>
        <p:spPr>
          <a:xfrm>
            <a:off x="8710449" y="838006"/>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6" name="TextBox 5"/>
          <p:cNvSpPr txBox="1"/>
          <p:nvPr/>
        </p:nvSpPr>
        <p:spPr>
          <a:xfrm>
            <a:off x="8182303" y="1899745"/>
            <a:ext cx="3082159" cy="2837793"/>
          </a:xfrm>
          <a:prstGeom prst="rect">
            <a:avLst/>
          </a:prstGeom>
          <a:noFill/>
        </p:spPr>
        <p:txBody>
          <a:bodyPr wrap="square" rtlCol="0">
            <a:spAutoFit/>
          </a:bodyPr>
          <a:lstStyle/>
          <a:p>
            <a:endParaRPr lang="en-US" dirty="0"/>
          </a:p>
        </p:txBody>
      </p:sp>
      <p:sp>
        <p:nvSpPr>
          <p:cNvPr id="3" name="TextBox 2"/>
          <p:cNvSpPr txBox="1"/>
          <p:nvPr/>
        </p:nvSpPr>
        <p:spPr>
          <a:xfrm>
            <a:off x="8182303" y="1899745"/>
            <a:ext cx="3255580" cy="3416320"/>
          </a:xfrm>
          <a:prstGeom prst="rect">
            <a:avLst/>
          </a:prstGeom>
          <a:noFill/>
        </p:spPr>
        <p:txBody>
          <a:bodyPr wrap="square" rtlCol="0">
            <a:spAutoFit/>
          </a:bodyPr>
          <a:lstStyle/>
          <a:p>
            <a:r>
              <a:rPr lang="en-US" dirty="0" smtClean="0">
                <a:solidFill>
                  <a:schemeClr val="bg2">
                    <a:lumMod val="50000"/>
                  </a:schemeClr>
                </a:solidFill>
              </a:rPr>
              <a:t>In this we can see that Accessories segment has more product code in 2021</a:t>
            </a:r>
          </a:p>
          <a:p>
            <a:r>
              <a:rPr lang="en-US" dirty="0" smtClean="0">
                <a:solidFill>
                  <a:schemeClr val="bg2">
                    <a:lumMod val="50000"/>
                  </a:schemeClr>
                </a:solidFill>
              </a:rPr>
              <a:t>Compared to 2020 we can see the difference as 81k from 2020 to 2021 in Accessories .Notebook is in second position in product count this leads to the </a:t>
            </a:r>
            <a:r>
              <a:rPr lang="en-US" dirty="0" err="1" smtClean="0">
                <a:solidFill>
                  <a:schemeClr val="bg2">
                    <a:lumMod val="50000"/>
                  </a:schemeClr>
                </a:solidFill>
              </a:rPr>
              <a:t>compitation</a:t>
            </a:r>
            <a:r>
              <a:rPr lang="en-US" dirty="0" smtClean="0">
                <a:solidFill>
                  <a:schemeClr val="bg2">
                    <a:lumMod val="50000"/>
                  </a:schemeClr>
                </a:solidFill>
              </a:rPr>
              <a:t> among the segments and customers got more choices.</a:t>
            </a:r>
            <a:endParaRPr lang="en-US" dirty="0">
              <a:solidFill>
                <a:schemeClr val="bg2">
                  <a:lumMod val="50000"/>
                </a:schemeClr>
              </a:solidFill>
            </a:endParaRPr>
          </a:p>
        </p:txBody>
      </p:sp>
    </p:spTree>
    <p:extLst>
      <p:ext uri="{BB962C8B-B14F-4D97-AF65-F5344CB8AC3E}">
        <p14:creationId xmlns:p14="http://schemas.microsoft.com/office/powerpoint/2010/main" val="4142222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864" y="137160"/>
            <a:ext cx="7086600" cy="646331"/>
          </a:xfrm>
          <a:prstGeom prst="rect">
            <a:avLst/>
          </a:prstGeom>
          <a:noFill/>
        </p:spPr>
        <p:txBody>
          <a:bodyPr wrap="square" rtlCol="0">
            <a:spAutoFit/>
          </a:bodyPr>
          <a:lstStyle/>
          <a:p>
            <a:r>
              <a:rPr lang="en-US" b="1" dirty="0">
                <a:solidFill>
                  <a:srgbClr val="FFFF00"/>
                </a:solidFill>
              </a:rPr>
              <a:t>5.  Get the products that have the highest and lowest manufacturing costs.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88" y="1554616"/>
            <a:ext cx="5630687" cy="27722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979" y="1935731"/>
            <a:ext cx="5144218" cy="2010056"/>
          </a:xfrm>
          <a:prstGeom prst="rect">
            <a:avLst/>
          </a:prstGeom>
        </p:spPr>
      </p:pic>
    </p:spTree>
    <p:extLst>
      <p:ext uri="{BB962C8B-B14F-4D97-AF65-F5344CB8AC3E}">
        <p14:creationId xmlns:p14="http://schemas.microsoft.com/office/powerpoint/2010/main" val="34430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6" y="880539"/>
            <a:ext cx="6529163" cy="5144218"/>
          </a:xfrm>
          <a:prstGeom prst="rect">
            <a:avLst/>
          </a:prstGeom>
        </p:spPr>
      </p:pic>
      <p:sp>
        <p:nvSpPr>
          <p:cNvPr id="3" name="TextBox 2"/>
          <p:cNvSpPr txBox="1"/>
          <p:nvPr/>
        </p:nvSpPr>
        <p:spPr>
          <a:xfrm>
            <a:off x="2088931" y="275895"/>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VISUALS-03</a:t>
            </a:r>
            <a:endParaRPr lang="en-US" sz="2000" b="1" dirty="0">
              <a:solidFill>
                <a:srgbClr val="FF0000"/>
              </a:solidFill>
            </a:endParaRPr>
          </a:p>
        </p:txBody>
      </p:sp>
      <p:sp>
        <p:nvSpPr>
          <p:cNvPr id="4" name="TextBox 3"/>
          <p:cNvSpPr txBox="1"/>
          <p:nvPr/>
        </p:nvSpPr>
        <p:spPr>
          <a:xfrm>
            <a:off x="8253249" y="880539"/>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5" name="TextBox 4"/>
          <p:cNvSpPr txBox="1"/>
          <p:nvPr/>
        </p:nvSpPr>
        <p:spPr>
          <a:xfrm>
            <a:off x="7425559" y="1915510"/>
            <a:ext cx="3176751" cy="1477328"/>
          </a:xfrm>
          <a:prstGeom prst="rect">
            <a:avLst/>
          </a:prstGeom>
          <a:noFill/>
        </p:spPr>
        <p:txBody>
          <a:bodyPr wrap="square" rtlCol="0">
            <a:spAutoFit/>
          </a:bodyPr>
          <a:lstStyle/>
          <a:p>
            <a:r>
              <a:rPr lang="en-US" dirty="0" smtClean="0">
                <a:solidFill>
                  <a:schemeClr val="bg2">
                    <a:lumMod val="50000"/>
                  </a:schemeClr>
                </a:solidFill>
              </a:rPr>
              <a:t>By this we can say that</a:t>
            </a:r>
          </a:p>
          <a:p>
            <a:r>
              <a:rPr lang="en-US" dirty="0" smtClean="0">
                <a:solidFill>
                  <a:schemeClr val="bg2">
                    <a:lumMod val="50000"/>
                  </a:schemeClr>
                </a:solidFill>
              </a:rPr>
              <a:t>AQ Home </a:t>
            </a:r>
            <a:r>
              <a:rPr lang="en-US" dirty="0" err="1">
                <a:solidFill>
                  <a:schemeClr val="bg2">
                    <a:lumMod val="50000"/>
                  </a:schemeClr>
                </a:solidFill>
              </a:rPr>
              <a:t>a</a:t>
            </a:r>
            <a:r>
              <a:rPr lang="en-US" dirty="0" err="1" smtClean="0">
                <a:solidFill>
                  <a:schemeClr val="bg2">
                    <a:lumMod val="50000"/>
                  </a:schemeClr>
                </a:solidFill>
              </a:rPr>
              <a:t>llin</a:t>
            </a:r>
            <a:r>
              <a:rPr lang="en-US" dirty="0" smtClean="0">
                <a:solidFill>
                  <a:schemeClr val="bg2">
                    <a:lumMod val="50000"/>
                  </a:schemeClr>
                </a:solidFill>
              </a:rPr>
              <a:t> 1 gen 2 has more manufacturing cost of 240,5364 and AQ Master wired x1 MS</a:t>
            </a:r>
            <a:endParaRPr lang="en-US" dirty="0">
              <a:solidFill>
                <a:schemeClr val="bg2">
                  <a:lumMod val="50000"/>
                </a:schemeClr>
              </a:solidFill>
            </a:endParaRPr>
          </a:p>
        </p:txBody>
      </p:sp>
    </p:spTree>
    <p:extLst>
      <p:ext uri="{BB962C8B-B14F-4D97-AF65-F5344CB8AC3E}">
        <p14:creationId xmlns:p14="http://schemas.microsoft.com/office/powerpoint/2010/main" val="404106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5104" y="265176"/>
            <a:ext cx="8549640" cy="923330"/>
          </a:xfrm>
          <a:prstGeom prst="rect">
            <a:avLst/>
          </a:prstGeom>
          <a:noFill/>
        </p:spPr>
        <p:txBody>
          <a:bodyPr wrap="square" rtlCol="0">
            <a:spAutoFit/>
          </a:bodyPr>
          <a:lstStyle/>
          <a:p>
            <a:r>
              <a:rPr lang="en-US" b="1" dirty="0">
                <a:solidFill>
                  <a:srgbClr val="FFFF00"/>
                </a:solidFill>
              </a:rPr>
              <a:t>6.  Generate a report which contains the top 5 customers who received an average high  </a:t>
            </a:r>
            <a:r>
              <a:rPr lang="en-US" b="1" dirty="0" err="1">
                <a:solidFill>
                  <a:srgbClr val="FFFF00"/>
                </a:solidFill>
              </a:rPr>
              <a:t>pre_invoice_discount_pct</a:t>
            </a:r>
            <a:r>
              <a:rPr lang="en-US" b="1" dirty="0">
                <a:solidFill>
                  <a:srgbClr val="FFFF00"/>
                </a:solidFill>
              </a:rPr>
              <a:t>  for the  fiscal  year 2021  and in the Indian  market.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10" y="1831388"/>
            <a:ext cx="4847964" cy="25330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20" y="2089467"/>
            <a:ext cx="3419952" cy="1819529"/>
          </a:xfrm>
          <a:prstGeom prst="rect">
            <a:avLst/>
          </a:prstGeom>
        </p:spPr>
      </p:pic>
    </p:spTree>
    <p:extLst>
      <p:ext uri="{BB962C8B-B14F-4D97-AF65-F5344CB8AC3E}">
        <p14:creationId xmlns:p14="http://schemas.microsoft.com/office/powerpoint/2010/main" val="187949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26" y="754079"/>
            <a:ext cx="7524434" cy="5239481"/>
          </a:xfrm>
          <a:prstGeom prst="rect">
            <a:avLst/>
          </a:prstGeom>
        </p:spPr>
      </p:pic>
      <p:sp>
        <p:nvSpPr>
          <p:cNvPr id="3" name="TextBox 2"/>
          <p:cNvSpPr txBox="1"/>
          <p:nvPr/>
        </p:nvSpPr>
        <p:spPr>
          <a:xfrm>
            <a:off x="2286000" y="189185"/>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VISUALS-04</a:t>
            </a:r>
            <a:endParaRPr lang="en-US" sz="2000" b="1" dirty="0">
              <a:solidFill>
                <a:srgbClr val="FF0000"/>
              </a:solidFill>
            </a:endParaRPr>
          </a:p>
        </p:txBody>
      </p:sp>
      <p:sp>
        <p:nvSpPr>
          <p:cNvPr id="4" name="TextBox 3"/>
          <p:cNvSpPr txBox="1"/>
          <p:nvPr/>
        </p:nvSpPr>
        <p:spPr>
          <a:xfrm>
            <a:off x="8529145" y="838006"/>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5" name="TextBox 4"/>
          <p:cNvSpPr txBox="1"/>
          <p:nvPr/>
        </p:nvSpPr>
        <p:spPr>
          <a:xfrm>
            <a:off x="8127125" y="1765738"/>
            <a:ext cx="3216165" cy="3693319"/>
          </a:xfrm>
          <a:prstGeom prst="rect">
            <a:avLst/>
          </a:prstGeom>
          <a:noFill/>
        </p:spPr>
        <p:txBody>
          <a:bodyPr wrap="square" rtlCol="0">
            <a:spAutoFit/>
          </a:bodyPr>
          <a:lstStyle/>
          <a:p>
            <a:r>
              <a:rPr lang="en-US" dirty="0" smtClean="0"/>
              <a:t>Here we can see that “</a:t>
            </a:r>
            <a:r>
              <a:rPr lang="en-US" dirty="0" err="1" smtClean="0"/>
              <a:t>Flipkart</a:t>
            </a:r>
            <a:r>
              <a:rPr lang="en-US" dirty="0" smtClean="0"/>
              <a:t>” has the high pre-invoice discount of 20.41%</a:t>
            </a:r>
          </a:p>
          <a:p>
            <a:endParaRPr lang="en-US" dirty="0"/>
          </a:p>
          <a:p>
            <a:r>
              <a:rPr lang="en-US" dirty="0" smtClean="0"/>
              <a:t>“Amazon” has the less pre-invoice discount with only 19.41%.</a:t>
            </a:r>
          </a:p>
          <a:p>
            <a:endParaRPr lang="en-US" dirty="0"/>
          </a:p>
          <a:p>
            <a:r>
              <a:rPr lang="en-US" dirty="0" smtClean="0"/>
              <a:t>These insights can be valuable for adjusting the invoice discounts and understanding customer preferences.</a:t>
            </a:r>
            <a:endParaRPr lang="en-US" dirty="0"/>
          </a:p>
        </p:txBody>
      </p:sp>
    </p:spTree>
    <p:extLst>
      <p:ext uri="{BB962C8B-B14F-4D97-AF65-F5344CB8AC3E}">
        <p14:creationId xmlns:p14="http://schemas.microsoft.com/office/powerpoint/2010/main" val="3805990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064" y="384048"/>
            <a:ext cx="3776472" cy="646331"/>
          </a:xfrm>
          <a:prstGeom prst="rect">
            <a:avLst/>
          </a:prstGeom>
          <a:solidFill>
            <a:schemeClr val="tx1"/>
          </a:solidFill>
        </p:spPr>
        <p:txBody>
          <a:bodyPr wrap="square" rtlCol="0">
            <a:spAutoFit/>
          </a:bodyPr>
          <a:lstStyle/>
          <a:p>
            <a:r>
              <a:rPr lang="en-US" sz="3600" dirty="0" smtClean="0">
                <a:solidFill>
                  <a:schemeClr val="bg2">
                    <a:lumMod val="75000"/>
                  </a:schemeClr>
                </a:solidFill>
              </a:rPr>
              <a:t>ABOUT ATLIQ</a:t>
            </a:r>
            <a:endParaRPr lang="en-US" sz="3600" dirty="0">
              <a:solidFill>
                <a:schemeClr val="bg2">
                  <a:lumMod val="75000"/>
                </a:schemeClr>
              </a:solidFill>
            </a:endParaRPr>
          </a:p>
        </p:txBody>
      </p:sp>
      <p:sp>
        <p:nvSpPr>
          <p:cNvPr id="3" name="TextBox 2"/>
          <p:cNvSpPr txBox="1"/>
          <p:nvPr/>
        </p:nvSpPr>
        <p:spPr>
          <a:xfrm>
            <a:off x="1764792" y="1572768"/>
            <a:ext cx="8129016" cy="923330"/>
          </a:xfrm>
          <a:prstGeom prst="rect">
            <a:avLst/>
          </a:prstGeom>
          <a:noFill/>
        </p:spPr>
        <p:txBody>
          <a:bodyPr wrap="square" rtlCol="0">
            <a:spAutoFit/>
          </a:bodyPr>
          <a:lstStyle/>
          <a:p>
            <a:r>
              <a:rPr lang="en-US" dirty="0" smtClean="0"/>
              <a:t>ATLIQ </a:t>
            </a:r>
            <a:r>
              <a:rPr lang="en-US" dirty="0" err="1" smtClean="0"/>
              <a:t>Hardwares</a:t>
            </a:r>
            <a:r>
              <a:rPr lang="en-US" dirty="0" smtClean="0"/>
              <a:t> is a leading hardware company </a:t>
            </a:r>
            <a:r>
              <a:rPr lang="en-US" dirty="0" err="1" smtClean="0"/>
              <a:t>speacializing</a:t>
            </a:r>
            <a:r>
              <a:rPr lang="en-US" dirty="0" smtClean="0"/>
              <a:t> in PCs, Printers, Mice and computer with a global reach and </a:t>
            </a:r>
            <a:r>
              <a:rPr lang="en-US" dirty="0"/>
              <a:t>producers in India and well expanded in other countries too.</a:t>
            </a:r>
          </a:p>
        </p:txBody>
      </p:sp>
      <p:sp>
        <p:nvSpPr>
          <p:cNvPr id="4" name="TextBox 3"/>
          <p:cNvSpPr txBox="1"/>
          <p:nvPr/>
        </p:nvSpPr>
        <p:spPr>
          <a:xfrm>
            <a:off x="3291840" y="2715321"/>
            <a:ext cx="5074920" cy="646331"/>
          </a:xfrm>
          <a:prstGeom prst="rect">
            <a:avLst/>
          </a:prstGeom>
          <a:solidFill>
            <a:schemeClr val="tx1"/>
          </a:solidFill>
        </p:spPr>
        <p:txBody>
          <a:bodyPr wrap="square" rtlCol="0">
            <a:spAutoFit/>
          </a:bodyPr>
          <a:lstStyle/>
          <a:p>
            <a:r>
              <a:rPr lang="en-US" sz="3600" dirty="0" smtClean="0">
                <a:solidFill>
                  <a:schemeClr val="bg2">
                    <a:lumMod val="75000"/>
                  </a:schemeClr>
                </a:solidFill>
              </a:rPr>
              <a:t>PROBLEM STATEMENT</a:t>
            </a:r>
            <a:endParaRPr lang="en-US" sz="3600" dirty="0">
              <a:solidFill>
                <a:schemeClr val="bg2">
                  <a:lumMod val="75000"/>
                </a:schemeClr>
              </a:solidFill>
            </a:endParaRPr>
          </a:p>
        </p:txBody>
      </p:sp>
      <p:sp>
        <p:nvSpPr>
          <p:cNvPr id="5" name="TextBox 4"/>
          <p:cNvSpPr txBox="1"/>
          <p:nvPr/>
        </p:nvSpPr>
        <p:spPr>
          <a:xfrm>
            <a:off x="1764792" y="3739896"/>
            <a:ext cx="833932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US" dirty="0" smtClean="0"/>
              <a:t>he </a:t>
            </a:r>
            <a:r>
              <a:rPr lang="en-US" dirty="0"/>
              <a:t>management noticed that they do not get enough insights to make quick and smart data-informed </a:t>
            </a:r>
            <a:r>
              <a:rPr lang="en-US" dirty="0" smtClean="0"/>
              <a:t>decisions</a:t>
            </a:r>
          </a:p>
          <a:p>
            <a:pPr marL="285750" indent="-285750">
              <a:buFont typeface="Arial" panose="020B0604020202020204" pitchFamily="34" charset="0"/>
              <a:buChar char="•"/>
            </a:pPr>
            <a:r>
              <a:rPr lang="en-US" dirty="0" smtClean="0"/>
              <a:t>ATLIQ Hardware, a leading computer hardware producer faced  a critical challenge because of missing crucial insights.</a:t>
            </a:r>
          </a:p>
          <a:p>
            <a:pPr marL="285750" indent="-285750">
              <a:buFont typeface="Arial" panose="020B0604020202020204" pitchFamily="34" charset="0"/>
              <a:buChar char="•"/>
            </a:pPr>
            <a:r>
              <a:rPr lang="en-US" dirty="0" smtClean="0"/>
              <a:t>They need quick and data informed decisions to stay </a:t>
            </a:r>
            <a:r>
              <a:rPr lang="en-US" dirty="0" err="1" smtClean="0"/>
              <a:t>compitative</a:t>
            </a:r>
            <a:r>
              <a:rPr lang="en-US" dirty="0" smtClean="0"/>
              <a:t> in the ever-evolving market.</a:t>
            </a:r>
          </a:p>
          <a:p>
            <a:endParaRPr lang="en-US" dirty="0"/>
          </a:p>
        </p:txBody>
      </p:sp>
    </p:spTree>
    <p:extLst>
      <p:ext uri="{BB962C8B-B14F-4D97-AF65-F5344CB8AC3E}">
        <p14:creationId xmlns:p14="http://schemas.microsoft.com/office/powerpoint/2010/main" val="284819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9072" y="219456"/>
            <a:ext cx="7763256" cy="646331"/>
          </a:xfrm>
          <a:prstGeom prst="rect">
            <a:avLst/>
          </a:prstGeom>
          <a:noFill/>
        </p:spPr>
        <p:txBody>
          <a:bodyPr wrap="square" rtlCol="0">
            <a:spAutoFit/>
          </a:bodyPr>
          <a:lstStyle/>
          <a:p>
            <a:r>
              <a:rPr lang="en-US" b="1" dirty="0">
                <a:solidFill>
                  <a:srgbClr val="FFFF00"/>
                </a:solidFill>
              </a:rPr>
              <a:t>7.  Get the complete report of the Gross sales amount for the customer  “</a:t>
            </a:r>
            <a:r>
              <a:rPr lang="en-US" b="1" dirty="0" err="1" smtClean="0">
                <a:solidFill>
                  <a:srgbClr val="FFFF00"/>
                </a:solidFill>
              </a:rPr>
              <a:t>Atliq</a:t>
            </a:r>
            <a:r>
              <a:rPr lang="en-US" b="1" dirty="0">
                <a:solidFill>
                  <a:srgbClr val="FFFF00"/>
                </a:solidFill>
              </a:rPr>
              <a:t>-</a:t>
            </a:r>
            <a:r>
              <a:rPr lang="en-US" b="1" dirty="0" smtClean="0">
                <a:solidFill>
                  <a:srgbClr val="FFFF00"/>
                </a:solidFill>
              </a:rPr>
              <a:t>Exclusive</a:t>
            </a:r>
            <a:r>
              <a:rPr lang="en-US" b="1" dirty="0">
                <a:solidFill>
                  <a:srgbClr val="FFFF00"/>
                </a:solidFill>
              </a:rPr>
              <a:t>”  for each month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23" y="1559892"/>
            <a:ext cx="5414798" cy="36543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233" y="855379"/>
            <a:ext cx="3429479" cy="25499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34" y="3405353"/>
            <a:ext cx="3429478" cy="2915057"/>
          </a:xfrm>
          <a:prstGeom prst="rect">
            <a:avLst/>
          </a:prstGeom>
        </p:spPr>
      </p:pic>
    </p:spTree>
    <p:extLst>
      <p:ext uri="{BB962C8B-B14F-4D97-AF65-F5344CB8AC3E}">
        <p14:creationId xmlns:p14="http://schemas.microsoft.com/office/powerpoint/2010/main" val="2240249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VISUALS-05</a:t>
            </a:r>
            <a:endParaRPr lang="en-US" sz="2000" b="1" dirty="0">
              <a:solidFill>
                <a:srgbClr val="FF0000"/>
              </a:solidFill>
            </a:endParaRPr>
          </a:p>
        </p:txBody>
      </p:sp>
      <p:sp>
        <p:nvSpPr>
          <p:cNvPr id="3" name="TextBox 2"/>
          <p:cNvSpPr txBox="1"/>
          <p:nvPr/>
        </p:nvSpPr>
        <p:spPr>
          <a:xfrm>
            <a:off x="7835463" y="869537"/>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5" name="TextBox 4"/>
          <p:cNvSpPr txBox="1"/>
          <p:nvPr/>
        </p:nvSpPr>
        <p:spPr>
          <a:xfrm>
            <a:off x="7181194" y="1588319"/>
            <a:ext cx="3933496" cy="4524315"/>
          </a:xfrm>
          <a:prstGeom prst="rect">
            <a:avLst/>
          </a:prstGeom>
          <a:noFill/>
        </p:spPr>
        <p:txBody>
          <a:bodyPr wrap="square" rtlCol="0">
            <a:spAutoFit/>
          </a:bodyPr>
          <a:lstStyle/>
          <a:p>
            <a:r>
              <a:rPr lang="en-US" dirty="0" smtClean="0"/>
              <a:t>There are 2 fiscal years namely 2020 and 2021, </a:t>
            </a:r>
            <a:r>
              <a:rPr lang="en-US" dirty="0"/>
              <a:t>N</a:t>
            </a:r>
            <a:r>
              <a:rPr lang="en-US" dirty="0" smtClean="0"/>
              <a:t>ov 2021 has highest gross sales amount.</a:t>
            </a:r>
          </a:p>
          <a:p>
            <a:r>
              <a:rPr lang="en-US" dirty="0" smtClean="0"/>
              <a:t>Fiscal year 2021 started with lower sales in </a:t>
            </a:r>
            <a:r>
              <a:rPr lang="en-US" dirty="0"/>
              <a:t>S</a:t>
            </a:r>
            <a:r>
              <a:rPr lang="en-US" dirty="0" smtClean="0"/>
              <a:t>ep but had significant peak in November.</a:t>
            </a:r>
          </a:p>
          <a:p>
            <a:r>
              <a:rPr lang="en-US" dirty="0" smtClean="0"/>
              <a:t>March and </a:t>
            </a:r>
            <a:r>
              <a:rPr lang="en-US" dirty="0"/>
              <a:t>A</a:t>
            </a:r>
            <a:r>
              <a:rPr lang="en-US" dirty="0" smtClean="0"/>
              <a:t>pril of fiscal year 2020 has low sales.</a:t>
            </a:r>
          </a:p>
          <a:p>
            <a:r>
              <a:rPr lang="en-US" dirty="0" smtClean="0"/>
              <a:t>From this we can guide strategic decisions such as focusing marketing efforts and inventory planning around peak sales months and addressing potential challenges during lower sales months.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96" y="869537"/>
            <a:ext cx="6348235" cy="5439534"/>
          </a:xfrm>
          <a:prstGeom prst="rect">
            <a:avLst/>
          </a:prstGeom>
        </p:spPr>
      </p:pic>
    </p:spTree>
    <p:extLst>
      <p:ext uri="{BB962C8B-B14F-4D97-AF65-F5344CB8AC3E}">
        <p14:creationId xmlns:p14="http://schemas.microsoft.com/office/powerpoint/2010/main" val="2644894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4048"/>
            <a:ext cx="8677656" cy="369332"/>
          </a:xfrm>
          <a:prstGeom prst="rect">
            <a:avLst/>
          </a:prstGeom>
          <a:noFill/>
        </p:spPr>
        <p:txBody>
          <a:bodyPr wrap="square" rtlCol="0">
            <a:spAutoFit/>
          </a:bodyPr>
          <a:lstStyle/>
          <a:p>
            <a:r>
              <a:rPr lang="en-US" b="1" dirty="0">
                <a:solidFill>
                  <a:srgbClr val="FFFF00"/>
                </a:solidFill>
              </a:rPr>
              <a:t>8.  In which quarter of 2020, got the maximum </a:t>
            </a:r>
            <a:r>
              <a:rPr lang="en-US" b="1" dirty="0" err="1">
                <a:solidFill>
                  <a:srgbClr val="FFFF00"/>
                </a:solidFill>
              </a:rPr>
              <a:t>total_sold_quantity</a:t>
            </a:r>
            <a:r>
              <a:rPr lang="en-US" b="1" dirty="0">
                <a:solidFill>
                  <a:srgbClr val="FFFF00"/>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58" y="1183080"/>
            <a:ext cx="4620270" cy="43821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316" y="2303810"/>
            <a:ext cx="2829320" cy="1737838"/>
          </a:xfrm>
          <a:prstGeom prst="rect">
            <a:avLst/>
          </a:prstGeom>
        </p:spPr>
      </p:pic>
    </p:spTree>
    <p:extLst>
      <p:ext uri="{BB962C8B-B14F-4D97-AF65-F5344CB8AC3E}">
        <p14:creationId xmlns:p14="http://schemas.microsoft.com/office/powerpoint/2010/main" val="3136675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0" y="782659"/>
            <a:ext cx="6986427" cy="5182323"/>
          </a:xfrm>
          <a:prstGeom prst="rect">
            <a:avLst/>
          </a:prstGeom>
        </p:spPr>
      </p:pic>
      <p:sp>
        <p:nvSpPr>
          <p:cNvPr id="3" name="TextBox 2"/>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VISUALS-06</a:t>
            </a:r>
            <a:endParaRPr lang="en-US" sz="2000" b="1" dirty="0">
              <a:solidFill>
                <a:srgbClr val="FF0000"/>
              </a:solidFill>
            </a:endParaRPr>
          </a:p>
        </p:txBody>
      </p:sp>
      <p:sp>
        <p:nvSpPr>
          <p:cNvPr id="4" name="TextBox 3"/>
          <p:cNvSpPr txBox="1"/>
          <p:nvPr/>
        </p:nvSpPr>
        <p:spPr>
          <a:xfrm>
            <a:off x="8324194" y="861655"/>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6" name="TextBox 5"/>
          <p:cNvSpPr txBox="1"/>
          <p:nvPr/>
        </p:nvSpPr>
        <p:spPr>
          <a:xfrm>
            <a:off x="4020207" y="4487654"/>
            <a:ext cx="2932387" cy="1477328"/>
          </a:xfrm>
          <a:prstGeom prst="rect">
            <a:avLst/>
          </a:prstGeom>
          <a:noFill/>
        </p:spPr>
        <p:txBody>
          <a:bodyPr wrap="square" rtlCol="0">
            <a:spAutoFit/>
          </a:bodyPr>
          <a:lstStyle/>
          <a:p>
            <a:r>
              <a:rPr lang="en-US" dirty="0" smtClean="0">
                <a:solidFill>
                  <a:schemeClr val="bg2">
                    <a:lumMod val="50000"/>
                  </a:schemeClr>
                </a:solidFill>
              </a:rPr>
              <a:t>Note:</a:t>
            </a:r>
          </a:p>
          <a:p>
            <a:r>
              <a:rPr lang="en-US" dirty="0" smtClean="0">
                <a:solidFill>
                  <a:schemeClr val="bg2">
                    <a:lumMod val="50000"/>
                  </a:schemeClr>
                </a:solidFill>
              </a:rPr>
              <a:t>Q1=Sep, Oct, Nov</a:t>
            </a:r>
          </a:p>
          <a:p>
            <a:r>
              <a:rPr lang="en-US" dirty="0" smtClean="0">
                <a:solidFill>
                  <a:schemeClr val="bg2">
                    <a:lumMod val="50000"/>
                  </a:schemeClr>
                </a:solidFill>
              </a:rPr>
              <a:t>Q2=Dec, Jan, Feb</a:t>
            </a:r>
          </a:p>
          <a:p>
            <a:r>
              <a:rPr lang="en-US" dirty="0" smtClean="0">
                <a:solidFill>
                  <a:schemeClr val="bg2">
                    <a:lumMod val="50000"/>
                  </a:schemeClr>
                </a:solidFill>
              </a:rPr>
              <a:t>Q3=Mar, Apr, May</a:t>
            </a:r>
          </a:p>
          <a:p>
            <a:r>
              <a:rPr lang="en-US" dirty="0" smtClean="0">
                <a:solidFill>
                  <a:schemeClr val="bg2">
                    <a:lumMod val="50000"/>
                  </a:schemeClr>
                </a:solidFill>
              </a:rPr>
              <a:t>Q4=Jun, Jul, Aug</a:t>
            </a:r>
            <a:endParaRPr lang="en-US" dirty="0">
              <a:solidFill>
                <a:schemeClr val="bg2">
                  <a:lumMod val="50000"/>
                </a:schemeClr>
              </a:solidFill>
            </a:endParaRPr>
          </a:p>
        </p:txBody>
      </p:sp>
      <p:sp>
        <p:nvSpPr>
          <p:cNvPr id="7" name="TextBox 6"/>
          <p:cNvSpPr txBox="1"/>
          <p:nvPr/>
        </p:nvSpPr>
        <p:spPr>
          <a:xfrm>
            <a:off x="7575331" y="1805152"/>
            <a:ext cx="3460531" cy="4524315"/>
          </a:xfrm>
          <a:prstGeom prst="rect">
            <a:avLst/>
          </a:prstGeom>
          <a:noFill/>
        </p:spPr>
        <p:txBody>
          <a:bodyPr wrap="square" rtlCol="0">
            <a:spAutoFit/>
          </a:bodyPr>
          <a:lstStyle/>
          <a:p>
            <a:r>
              <a:rPr lang="en-US" dirty="0" smtClean="0"/>
              <a:t>Quarter 1 has high total sold quantity with 7 million and </a:t>
            </a:r>
          </a:p>
          <a:p>
            <a:r>
              <a:rPr lang="en-US" dirty="0" smtClean="0"/>
              <a:t>Quarter 2 has second highest </a:t>
            </a:r>
          </a:p>
          <a:p>
            <a:r>
              <a:rPr lang="en-US" dirty="0" smtClean="0"/>
              <a:t>With 7 million but in percentage we can see that quarter 2 is lagging behind quarter one with 1.72% </a:t>
            </a:r>
          </a:p>
          <a:p>
            <a:endParaRPr lang="en-US" dirty="0"/>
          </a:p>
          <a:p>
            <a:r>
              <a:rPr lang="en-US" dirty="0" smtClean="0"/>
              <a:t>Quarter 3 is the weakest amongst them with only 2 million.</a:t>
            </a:r>
          </a:p>
          <a:p>
            <a:endParaRPr lang="en-US" dirty="0" smtClean="0"/>
          </a:p>
          <a:p>
            <a:r>
              <a:rPr lang="en-US" dirty="0" smtClean="0"/>
              <a:t>These insights are helpful for planning inventory and marketing strategies to alien with seasonal demand.</a:t>
            </a:r>
            <a:endParaRPr lang="en-US" dirty="0"/>
          </a:p>
        </p:txBody>
      </p:sp>
    </p:spTree>
    <p:extLst>
      <p:ext uri="{BB962C8B-B14F-4D97-AF65-F5344CB8AC3E}">
        <p14:creationId xmlns:p14="http://schemas.microsoft.com/office/powerpoint/2010/main" val="1211021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8528" y="146304"/>
            <a:ext cx="7653528" cy="646331"/>
          </a:xfrm>
          <a:prstGeom prst="rect">
            <a:avLst/>
          </a:prstGeom>
          <a:noFill/>
        </p:spPr>
        <p:txBody>
          <a:bodyPr wrap="square" rtlCol="0">
            <a:spAutoFit/>
          </a:bodyPr>
          <a:lstStyle/>
          <a:p>
            <a:r>
              <a:rPr lang="en-US" b="1" dirty="0">
                <a:solidFill>
                  <a:srgbClr val="FFFF00"/>
                </a:solidFill>
              </a:rPr>
              <a:t>9.  Which channel helped to bring more gross sales in the fiscal year 2021 and the percentage of contribution?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15" y="1244682"/>
            <a:ext cx="5002077" cy="377537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216" y="1943552"/>
            <a:ext cx="3467584" cy="1832920"/>
          </a:xfrm>
          <a:prstGeom prst="rect">
            <a:avLst/>
          </a:prstGeom>
        </p:spPr>
      </p:pic>
    </p:spTree>
    <p:extLst>
      <p:ext uri="{BB962C8B-B14F-4D97-AF65-F5344CB8AC3E}">
        <p14:creationId xmlns:p14="http://schemas.microsoft.com/office/powerpoint/2010/main" val="3086064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3" y="733049"/>
            <a:ext cx="8294966" cy="5391902"/>
          </a:xfrm>
          <a:prstGeom prst="rect">
            <a:avLst/>
          </a:prstGeom>
        </p:spPr>
      </p:pic>
      <p:sp>
        <p:nvSpPr>
          <p:cNvPr id="3" name="TextBox 2"/>
          <p:cNvSpPr txBox="1"/>
          <p:nvPr/>
        </p:nvSpPr>
        <p:spPr>
          <a:xfrm>
            <a:off x="2388476" y="149770"/>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VISUALS-07</a:t>
            </a:r>
            <a:endParaRPr lang="en-US" sz="2000" b="1" dirty="0">
              <a:solidFill>
                <a:srgbClr val="FF0000"/>
              </a:solidFill>
            </a:endParaRPr>
          </a:p>
        </p:txBody>
      </p:sp>
      <p:sp>
        <p:nvSpPr>
          <p:cNvPr id="4" name="TextBox 3"/>
          <p:cNvSpPr txBox="1"/>
          <p:nvPr/>
        </p:nvSpPr>
        <p:spPr>
          <a:xfrm>
            <a:off x="9538138" y="806475"/>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5" name="TextBox 4"/>
          <p:cNvSpPr txBox="1"/>
          <p:nvPr/>
        </p:nvSpPr>
        <p:spPr>
          <a:xfrm>
            <a:off x="9009993" y="1883979"/>
            <a:ext cx="2420007" cy="2862322"/>
          </a:xfrm>
          <a:prstGeom prst="rect">
            <a:avLst/>
          </a:prstGeom>
          <a:noFill/>
        </p:spPr>
        <p:txBody>
          <a:bodyPr wrap="square" rtlCol="0">
            <a:spAutoFit/>
          </a:bodyPr>
          <a:lstStyle/>
          <a:p>
            <a:r>
              <a:rPr lang="en-US" dirty="0" smtClean="0"/>
              <a:t>“Retailer” channel has majority of sales almost nearing to 20k and 75pct and followed by direct with sales of 4k and 25 </a:t>
            </a:r>
            <a:r>
              <a:rPr lang="en-US" dirty="0" err="1" smtClean="0"/>
              <a:t>pct</a:t>
            </a:r>
            <a:r>
              <a:rPr lang="en-US" dirty="0" smtClean="0"/>
              <a:t> and weak channel is distributer with only 3k and 20 </a:t>
            </a:r>
            <a:r>
              <a:rPr lang="en-US" dirty="0" err="1" smtClean="0"/>
              <a:t>pct</a:t>
            </a:r>
            <a:endParaRPr lang="en-US" dirty="0"/>
          </a:p>
        </p:txBody>
      </p:sp>
    </p:spTree>
    <p:extLst>
      <p:ext uri="{BB962C8B-B14F-4D97-AF65-F5344CB8AC3E}">
        <p14:creationId xmlns:p14="http://schemas.microsoft.com/office/powerpoint/2010/main" val="1371657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3744" y="292608"/>
            <a:ext cx="6693408" cy="646331"/>
          </a:xfrm>
          <a:prstGeom prst="rect">
            <a:avLst/>
          </a:prstGeom>
          <a:noFill/>
        </p:spPr>
        <p:txBody>
          <a:bodyPr wrap="square" rtlCol="0">
            <a:spAutoFit/>
          </a:bodyPr>
          <a:lstStyle/>
          <a:p>
            <a:r>
              <a:rPr lang="en-US" b="1" dirty="0">
                <a:solidFill>
                  <a:srgbClr val="FFFF00"/>
                </a:solidFill>
              </a:rPr>
              <a:t>10.  Get the Top 3 products in each division that have a high </a:t>
            </a:r>
            <a:r>
              <a:rPr lang="en-US" b="1" dirty="0" err="1">
                <a:solidFill>
                  <a:srgbClr val="FFFF00"/>
                </a:solidFill>
              </a:rPr>
              <a:t>total_sold_quantity</a:t>
            </a:r>
            <a:r>
              <a:rPr lang="en-US" b="1" dirty="0">
                <a:solidFill>
                  <a:srgbClr val="FFFF00"/>
                </a:solidFill>
              </a:rPr>
              <a:t> in the </a:t>
            </a:r>
            <a:r>
              <a:rPr lang="en-US" b="1" dirty="0" err="1">
                <a:solidFill>
                  <a:srgbClr val="FFFF00"/>
                </a:solidFill>
              </a:rPr>
              <a:t>fiscal_year</a:t>
            </a:r>
            <a:r>
              <a:rPr lang="en-US" b="1" dirty="0">
                <a:solidFill>
                  <a:srgbClr val="FFFF00"/>
                </a:solidFill>
              </a:rPr>
              <a:t> 2021?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05" y="1326182"/>
            <a:ext cx="5176371" cy="38581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448" y="2200661"/>
            <a:ext cx="5854126" cy="2657846"/>
          </a:xfrm>
          <a:prstGeom prst="rect">
            <a:avLst/>
          </a:prstGeom>
        </p:spPr>
      </p:pic>
    </p:spTree>
    <p:extLst>
      <p:ext uri="{BB962C8B-B14F-4D97-AF65-F5344CB8AC3E}">
        <p14:creationId xmlns:p14="http://schemas.microsoft.com/office/powerpoint/2010/main" val="1012574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5463" y="869537"/>
            <a:ext cx="1679028" cy="584775"/>
          </a:xfrm>
          <a:prstGeom prst="rect">
            <a:avLst/>
          </a:prstGeom>
          <a:solidFill>
            <a:schemeClr val="bg2">
              <a:lumMod val="50000"/>
            </a:schemeClr>
          </a:solidFill>
        </p:spPr>
        <p:txBody>
          <a:bodyPr wrap="square" rtlCol="0">
            <a:spAutoFit/>
          </a:bodyPr>
          <a:lstStyle/>
          <a:p>
            <a:r>
              <a:rPr lang="en-US" sz="3200" b="1" dirty="0" smtClean="0">
                <a:solidFill>
                  <a:srgbClr val="FFFF00"/>
                </a:solidFill>
              </a:rPr>
              <a:t>Insights</a:t>
            </a:r>
            <a:endParaRPr lang="en-US" sz="3200" b="1" dirty="0">
              <a:solidFill>
                <a:srgbClr val="FFFF00"/>
              </a:solidFill>
            </a:endParaRPr>
          </a:p>
        </p:txBody>
      </p:sp>
      <p:sp>
        <p:nvSpPr>
          <p:cNvPr id="3" name="TextBox 2"/>
          <p:cNvSpPr txBox="1"/>
          <p:nvPr/>
        </p:nvSpPr>
        <p:spPr>
          <a:xfrm>
            <a:off x="1734207" y="110357"/>
            <a:ext cx="2120462" cy="400110"/>
          </a:xfrm>
          <a:prstGeom prst="rect">
            <a:avLst/>
          </a:prstGeom>
          <a:solidFill>
            <a:srgbClr val="FFFF00"/>
          </a:solidFill>
        </p:spPr>
        <p:txBody>
          <a:bodyPr wrap="square" rtlCol="0">
            <a:spAutoFit/>
          </a:bodyPr>
          <a:lstStyle/>
          <a:p>
            <a:r>
              <a:rPr lang="en-US" sz="2000" b="1" dirty="0" smtClean="0">
                <a:solidFill>
                  <a:srgbClr val="FF0000"/>
                </a:solidFill>
              </a:rPr>
              <a:t>VISUALS-01</a:t>
            </a:r>
            <a:endParaRPr lang="en-US" sz="20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 y="1161924"/>
            <a:ext cx="7480739" cy="4734586"/>
          </a:xfrm>
          <a:prstGeom prst="rect">
            <a:avLst/>
          </a:prstGeom>
        </p:spPr>
      </p:pic>
      <p:sp>
        <p:nvSpPr>
          <p:cNvPr id="5" name="TextBox 4"/>
          <p:cNvSpPr txBox="1"/>
          <p:nvPr/>
        </p:nvSpPr>
        <p:spPr>
          <a:xfrm>
            <a:off x="7835463" y="1828800"/>
            <a:ext cx="3263461" cy="4524315"/>
          </a:xfrm>
          <a:prstGeom prst="rect">
            <a:avLst/>
          </a:prstGeom>
          <a:noFill/>
        </p:spPr>
        <p:txBody>
          <a:bodyPr wrap="square" rtlCol="0">
            <a:spAutoFit/>
          </a:bodyPr>
          <a:lstStyle/>
          <a:p>
            <a:r>
              <a:rPr lang="en-US" dirty="0" smtClean="0"/>
              <a:t>In the x-axis we have division with products and in y-axis sum of total sold quantity AQ pen drive DRC are in the first position with 1.36 M sales and </a:t>
            </a:r>
            <a:r>
              <a:rPr lang="en-US" dirty="0" err="1" smtClean="0"/>
              <a:t>Aq</a:t>
            </a:r>
            <a:r>
              <a:rPr lang="en-US" dirty="0" smtClean="0"/>
              <a:t> Maxima MS are in the  second position with 0.84M AQ Velocity in PC division has low product sold with only 0.02M </a:t>
            </a:r>
          </a:p>
          <a:p>
            <a:endParaRPr lang="en-US" dirty="0"/>
          </a:p>
          <a:p>
            <a:r>
              <a:rPr lang="en-US" dirty="0" smtClean="0"/>
              <a:t>Ongoing branding and marketing efforts are important to maintain success.</a:t>
            </a:r>
            <a:endParaRPr lang="en-US" dirty="0"/>
          </a:p>
        </p:txBody>
      </p:sp>
    </p:spTree>
    <p:extLst>
      <p:ext uri="{BB962C8B-B14F-4D97-AF65-F5344CB8AC3E}">
        <p14:creationId xmlns:p14="http://schemas.microsoft.com/office/powerpoint/2010/main" val="1896336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973" y="2191407"/>
            <a:ext cx="4918841" cy="1200329"/>
          </a:xfrm>
          <a:prstGeom prst="rect">
            <a:avLst/>
          </a:prstGeom>
          <a:noFill/>
        </p:spPr>
        <p:txBody>
          <a:bodyPr wrap="square" rtlCol="0">
            <a:spAutoFit/>
          </a:bodyPr>
          <a:lstStyle/>
          <a:p>
            <a:r>
              <a:rPr lang="en-US" dirty="0"/>
              <a:t>In summary, Consumer Goods Analysis helps companies understand consumer preferences, optimize supply chains, and improve marketing strategies.</a:t>
            </a:r>
          </a:p>
        </p:txBody>
      </p:sp>
    </p:spTree>
    <p:extLst>
      <p:ext uri="{BB962C8B-B14F-4D97-AF65-F5344CB8AC3E}">
        <p14:creationId xmlns:p14="http://schemas.microsoft.com/office/powerpoint/2010/main" val="22086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61443" y="1537138"/>
            <a:ext cx="5194737" cy="27589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00B0F0"/>
                </a:solidFill>
              </a:rPr>
              <a:t>Thank You</a:t>
            </a:r>
            <a:endParaRPr lang="en-US" sz="3600" b="1" dirty="0">
              <a:solidFill>
                <a:srgbClr val="00B0F0"/>
              </a:solidFill>
            </a:endParaRPr>
          </a:p>
        </p:txBody>
      </p:sp>
    </p:spTree>
    <p:extLst>
      <p:ext uri="{BB962C8B-B14F-4D97-AF65-F5344CB8AC3E}">
        <p14:creationId xmlns:p14="http://schemas.microsoft.com/office/powerpoint/2010/main" val="32395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2696" y="228600"/>
            <a:ext cx="4828032" cy="646331"/>
          </a:xfrm>
          <a:prstGeom prst="rect">
            <a:avLst/>
          </a:prstGeom>
          <a:solidFill>
            <a:schemeClr val="tx1"/>
          </a:solidFill>
        </p:spPr>
        <p:txBody>
          <a:bodyPr wrap="square" rtlCol="0">
            <a:spAutoFit/>
          </a:bodyPr>
          <a:lstStyle/>
          <a:p>
            <a:r>
              <a:rPr lang="en-US" sz="3600" dirty="0" smtClean="0">
                <a:solidFill>
                  <a:schemeClr val="bg2">
                    <a:lumMod val="75000"/>
                  </a:schemeClr>
                </a:solidFill>
              </a:rPr>
              <a:t>PROJECT OVERVIEW</a:t>
            </a:r>
            <a:endParaRPr lang="en-US" sz="3600" dirty="0">
              <a:solidFill>
                <a:schemeClr val="bg2">
                  <a:lumMod val="75000"/>
                </a:schemeClr>
              </a:solidFill>
            </a:endParaRPr>
          </a:p>
        </p:txBody>
      </p:sp>
      <p:sp>
        <p:nvSpPr>
          <p:cNvPr id="3" name="TextBox 2"/>
          <p:cNvSpPr txBox="1"/>
          <p:nvPr/>
        </p:nvSpPr>
        <p:spPr>
          <a:xfrm>
            <a:off x="2615184" y="1563624"/>
            <a:ext cx="6931152" cy="1200329"/>
          </a:xfrm>
          <a:prstGeom prst="rect">
            <a:avLst/>
          </a:prstGeom>
          <a:noFill/>
        </p:spPr>
        <p:txBody>
          <a:bodyPr wrap="square" rtlCol="0">
            <a:spAutoFit/>
          </a:bodyPr>
          <a:lstStyle/>
          <a:p>
            <a:r>
              <a:rPr lang="en-US" dirty="0" smtClean="0"/>
              <a:t>In this ATLIQ project, I will be working with a dataset which is related to consumer goods. The main goal of this project is to solve the specific </a:t>
            </a:r>
            <a:r>
              <a:rPr lang="en-US" dirty="0" smtClean="0"/>
              <a:t>ad </a:t>
            </a:r>
            <a:r>
              <a:rPr lang="en-US" dirty="0" smtClean="0"/>
              <a:t>hoc requests using MYSQL workbench to get the insights using </a:t>
            </a:r>
            <a:r>
              <a:rPr lang="en-US" dirty="0" err="1" smtClean="0"/>
              <a:t>sql</a:t>
            </a:r>
            <a:r>
              <a:rPr lang="en-US" dirty="0" smtClean="0"/>
              <a:t> queries.</a:t>
            </a:r>
            <a:endParaRPr lang="en-US" dirty="0"/>
          </a:p>
        </p:txBody>
      </p:sp>
    </p:spTree>
    <p:extLst>
      <p:ext uri="{BB962C8B-B14F-4D97-AF65-F5344CB8AC3E}">
        <p14:creationId xmlns:p14="http://schemas.microsoft.com/office/powerpoint/2010/main" val="1720734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736" y="310896"/>
            <a:ext cx="4187952" cy="369332"/>
          </a:xfrm>
          <a:prstGeom prst="rect">
            <a:avLst/>
          </a:prstGeom>
          <a:solidFill>
            <a:schemeClr val="tx1"/>
          </a:solidFill>
        </p:spPr>
        <p:txBody>
          <a:bodyPr wrap="square" rtlCol="0">
            <a:spAutoFit/>
          </a:bodyPr>
          <a:lstStyle/>
          <a:p>
            <a:r>
              <a:rPr lang="en-US" dirty="0" smtClean="0">
                <a:solidFill>
                  <a:schemeClr val="bg2">
                    <a:lumMod val="75000"/>
                  </a:schemeClr>
                </a:solidFill>
              </a:rPr>
              <a:t>ATLIQ HARDWARE BUSINESS MODEL</a:t>
            </a:r>
            <a:endParaRPr lang="en-US" dirty="0">
              <a:solidFill>
                <a:schemeClr val="bg2">
                  <a:lumMod val="75000"/>
                </a:schemeClr>
              </a:solidFill>
            </a:endParaRPr>
          </a:p>
        </p:txBody>
      </p:sp>
      <p:sp>
        <p:nvSpPr>
          <p:cNvPr id="7" name="Rounded Rectangle 6"/>
          <p:cNvSpPr/>
          <p:nvPr/>
        </p:nvSpPr>
        <p:spPr>
          <a:xfrm>
            <a:off x="1627632" y="1316736"/>
            <a:ext cx="2039112"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Customer</a:t>
            </a:r>
            <a:endParaRPr lang="en-US" b="1" dirty="0"/>
          </a:p>
        </p:txBody>
      </p:sp>
      <p:cxnSp>
        <p:nvCxnSpPr>
          <p:cNvPr id="9" name="Straight Connector 8"/>
          <p:cNvCxnSpPr/>
          <p:nvPr/>
        </p:nvCxnSpPr>
        <p:spPr>
          <a:xfrm>
            <a:off x="1956816" y="1984248"/>
            <a:ext cx="36576" cy="3255264"/>
          </a:xfrm>
          <a:prstGeom prst="line">
            <a:avLst/>
          </a:prstGeom>
          <a:ln>
            <a:solidFill>
              <a:schemeClr val="bg1">
                <a:alpha val="6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2084832" y="2620756"/>
            <a:ext cx="841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993392" y="2697480"/>
            <a:ext cx="932688" cy="914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993392" y="3547872"/>
            <a:ext cx="932688" cy="914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975104" y="4294109"/>
            <a:ext cx="950976" cy="2743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93392" y="5248656"/>
            <a:ext cx="1033272" cy="914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3026664" y="2403871"/>
            <a:ext cx="1408176" cy="5074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Croma</a:t>
            </a:r>
            <a:endParaRPr lang="en-US" b="1" dirty="0"/>
          </a:p>
        </p:txBody>
      </p:sp>
      <p:sp>
        <p:nvSpPr>
          <p:cNvPr id="30" name="Rounded Rectangle 29"/>
          <p:cNvSpPr/>
          <p:nvPr/>
        </p:nvSpPr>
        <p:spPr>
          <a:xfrm>
            <a:off x="3026664" y="3256549"/>
            <a:ext cx="1408176" cy="5074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Best buy</a:t>
            </a:r>
            <a:endParaRPr lang="en-US" b="1" dirty="0"/>
          </a:p>
        </p:txBody>
      </p:sp>
      <p:sp>
        <p:nvSpPr>
          <p:cNvPr id="31" name="Rounded Rectangle 30"/>
          <p:cNvSpPr/>
          <p:nvPr/>
        </p:nvSpPr>
        <p:spPr>
          <a:xfrm>
            <a:off x="3026664" y="4014503"/>
            <a:ext cx="1408176" cy="5074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Staples</a:t>
            </a:r>
            <a:endParaRPr lang="en-US" b="1" dirty="0"/>
          </a:p>
        </p:txBody>
      </p:sp>
      <p:sp>
        <p:nvSpPr>
          <p:cNvPr id="32" name="Rounded Rectangle 31"/>
          <p:cNvSpPr/>
          <p:nvPr/>
        </p:nvSpPr>
        <p:spPr>
          <a:xfrm>
            <a:off x="3026664" y="4903470"/>
            <a:ext cx="1408176" cy="5074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Flipkart</a:t>
            </a:r>
            <a:endParaRPr lang="en-US" b="1" dirty="0"/>
          </a:p>
        </p:txBody>
      </p:sp>
      <p:sp>
        <p:nvSpPr>
          <p:cNvPr id="34" name="Rounded Rectangle 33"/>
          <p:cNvSpPr/>
          <p:nvPr/>
        </p:nvSpPr>
        <p:spPr>
          <a:xfrm>
            <a:off x="7068312" y="1152144"/>
            <a:ext cx="2560320" cy="6492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Customer</a:t>
            </a:r>
            <a:r>
              <a:rPr lang="en-US" dirty="0" smtClean="0"/>
              <a:t> </a:t>
            </a:r>
            <a:r>
              <a:rPr lang="en-US" b="1" dirty="0" smtClean="0"/>
              <a:t>Platforms</a:t>
            </a:r>
            <a:endParaRPr lang="en-US" b="1" dirty="0"/>
          </a:p>
        </p:txBody>
      </p:sp>
      <p:cxnSp>
        <p:nvCxnSpPr>
          <p:cNvPr id="36" name="Straight Connector 35"/>
          <p:cNvCxnSpPr>
            <a:stCxn id="34" idx="2"/>
          </p:cNvCxnSpPr>
          <p:nvPr/>
        </p:nvCxnSpPr>
        <p:spPr>
          <a:xfrm>
            <a:off x="8348472" y="1801368"/>
            <a:ext cx="9144" cy="602503"/>
          </a:xfrm>
          <a:prstGeom prst="line">
            <a:avLst/>
          </a:prstGeom>
          <a:ln>
            <a:solidFill>
              <a:schemeClr val="bg1">
                <a:alpha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880860" y="2423160"/>
            <a:ext cx="2953512" cy="2743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85432" y="2450592"/>
            <a:ext cx="18288" cy="602503"/>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834372" y="2423160"/>
            <a:ext cx="0" cy="488203"/>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281928" y="3058952"/>
            <a:ext cx="1362456" cy="73152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Brick and </a:t>
            </a:r>
            <a:r>
              <a:rPr lang="en-US" b="1" dirty="0" err="1"/>
              <a:t>M</a:t>
            </a:r>
            <a:r>
              <a:rPr lang="en-US" b="1" dirty="0" err="1" smtClean="0"/>
              <a:t>artar</a:t>
            </a:r>
            <a:endParaRPr lang="en-US" b="1" dirty="0"/>
          </a:p>
        </p:txBody>
      </p:sp>
      <p:sp>
        <p:nvSpPr>
          <p:cNvPr id="44" name="Rounded Rectangle 43"/>
          <p:cNvSpPr/>
          <p:nvPr/>
        </p:nvSpPr>
        <p:spPr>
          <a:xfrm>
            <a:off x="9153144" y="2911363"/>
            <a:ext cx="1545336" cy="73152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E-Commerce</a:t>
            </a:r>
            <a:endParaRPr lang="en-US" b="1" dirty="0"/>
          </a:p>
        </p:txBody>
      </p:sp>
      <p:cxnSp>
        <p:nvCxnSpPr>
          <p:cNvPr id="46" name="Straight Connector 45"/>
          <p:cNvCxnSpPr>
            <a:stCxn id="43" idx="2"/>
          </p:cNvCxnSpPr>
          <p:nvPr/>
        </p:nvCxnSpPr>
        <p:spPr>
          <a:xfrm>
            <a:off x="6963156" y="3790472"/>
            <a:ext cx="0" cy="503637"/>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971532" y="3650742"/>
            <a:ext cx="23806" cy="588003"/>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236208" y="4321541"/>
            <a:ext cx="1289304" cy="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294876" y="4209243"/>
            <a:ext cx="1280160" cy="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81928" y="4321541"/>
            <a:ext cx="0" cy="581929"/>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25512" y="4321541"/>
            <a:ext cx="27432" cy="488203"/>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288018" y="4222316"/>
            <a:ext cx="11432" cy="55328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570465" y="4224963"/>
            <a:ext cx="0" cy="55064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5706427" y="4903470"/>
            <a:ext cx="1032702" cy="5920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Croma</a:t>
            </a:r>
            <a:endParaRPr lang="en-US" b="1" dirty="0"/>
          </a:p>
        </p:txBody>
      </p:sp>
      <p:sp>
        <p:nvSpPr>
          <p:cNvPr id="64" name="Rounded Rectangle 63"/>
          <p:cNvSpPr/>
          <p:nvPr/>
        </p:nvSpPr>
        <p:spPr>
          <a:xfrm>
            <a:off x="7114602" y="4861179"/>
            <a:ext cx="1114997" cy="5920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Best buy</a:t>
            </a:r>
            <a:endParaRPr lang="en-US" b="1" dirty="0"/>
          </a:p>
        </p:txBody>
      </p:sp>
      <p:sp>
        <p:nvSpPr>
          <p:cNvPr id="65" name="Rounded Rectangle 64"/>
          <p:cNvSpPr/>
          <p:nvPr/>
        </p:nvSpPr>
        <p:spPr>
          <a:xfrm>
            <a:off x="8522208" y="4818888"/>
            <a:ext cx="1190435" cy="5920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Amazon</a:t>
            </a:r>
            <a:endParaRPr lang="en-US" b="1" dirty="0"/>
          </a:p>
        </p:txBody>
      </p:sp>
      <p:sp>
        <p:nvSpPr>
          <p:cNvPr id="66" name="Rounded Rectangle 65"/>
          <p:cNvSpPr/>
          <p:nvPr/>
        </p:nvSpPr>
        <p:spPr>
          <a:xfrm>
            <a:off x="10178414" y="4775604"/>
            <a:ext cx="1141857" cy="59207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Flipkart</a:t>
            </a:r>
            <a:endParaRPr lang="en-US" b="1" dirty="0"/>
          </a:p>
        </p:txBody>
      </p:sp>
    </p:spTree>
    <p:extLst>
      <p:ext uri="{BB962C8B-B14F-4D97-AF65-F5344CB8AC3E}">
        <p14:creationId xmlns:p14="http://schemas.microsoft.com/office/powerpoint/2010/main" val="69795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986784" y="420624"/>
            <a:ext cx="3602736" cy="10881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r>
              <a:rPr lang="en-US" dirty="0" smtClean="0"/>
              <a:t> </a:t>
            </a:r>
            <a:r>
              <a:rPr lang="en-US" b="1" dirty="0" smtClean="0"/>
              <a:t>Division</a:t>
            </a:r>
            <a:endParaRPr lang="en-US" b="1" dirty="0"/>
          </a:p>
        </p:txBody>
      </p:sp>
      <p:cxnSp>
        <p:nvCxnSpPr>
          <p:cNvPr id="5" name="Straight Connector 4"/>
          <p:cNvCxnSpPr/>
          <p:nvPr/>
        </p:nvCxnSpPr>
        <p:spPr>
          <a:xfrm flipH="1">
            <a:off x="2432304" y="1444752"/>
            <a:ext cx="1581912" cy="97840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5788152" y="1508760"/>
            <a:ext cx="18288" cy="79552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25512" y="1444752"/>
            <a:ext cx="1298448" cy="83210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979676" y="2441448"/>
            <a:ext cx="905256" cy="49377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PC</a:t>
            </a:r>
            <a:endParaRPr lang="en-US" b="1" dirty="0"/>
          </a:p>
        </p:txBody>
      </p:sp>
      <p:sp>
        <p:nvSpPr>
          <p:cNvPr id="11" name="Rounded Rectangle 10"/>
          <p:cNvSpPr/>
          <p:nvPr/>
        </p:nvSpPr>
        <p:spPr>
          <a:xfrm>
            <a:off x="5353812" y="2350008"/>
            <a:ext cx="905256" cy="49377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N&amp;S</a:t>
            </a:r>
            <a:endParaRPr lang="en-US" b="1" dirty="0"/>
          </a:p>
        </p:txBody>
      </p:sp>
      <p:sp>
        <p:nvSpPr>
          <p:cNvPr id="12" name="Rounded Rectangle 11"/>
          <p:cNvSpPr/>
          <p:nvPr/>
        </p:nvSpPr>
        <p:spPr>
          <a:xfrm>
            <a:off x="8474964" y="2350008"/>
            <a:ext cx="905256" cy="49377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P&amp;A</a:t>
            </a:r>
            <a:endParaRPr lang="en-US" dirty="0"/>
          </a:p>
        </p:txBody>
      </p:sp>
      <p:cxnSp>
        <p:nvCxnSpPr>
          <p:cNvPr id="14" name="Straight Connector 13"/>
          <p:cNvCxnSpPr>
            <a:stCxn id="10" idx="2"/>
          </p:cNvCxnSpPr>
          <p:nvPr/>
        </p:nvCxnSpPr>
        <p:spPr>
          <a:xfrm flipH="1">
            <a:off x="1783080" y="2935224"/>
            <a:ext cx="649224" cy="58521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2"/>
          </p:cNvCxnSpPr>
          <p:nvPr/>
        </p:nvCxnSpPr>
        <p:spPr>
          <a:xfrm>
            <a:off x="2432304" y="2935224"/>
            <a:ext cx="649224" cy="62179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2"/>
          </p:cNvCxnSpPr>
          <p:nvPr/>
        </p:nvCxnSpPr>
        <p:spPr>
          <a:xfrm flipH="1">
            <a:off x="5353812" y="2843784"/>
            <a:ext cx="452628" cy="51206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2"/>
          </p:cNvCxnSpPr>
          <p:nvPr/>
        </p:nvCxnSpPr>
        <p:spPr>
          <a:xfrm>
            <a:off x="5806440" y="2843784"/>
            <a:ext cx="612648" cy="47548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2"/>
          </p:cNvCxnSpPr>
          <p:nvPr/>
        </p:nvCxnSpPr>
        <p:spPr>
          <a:xfrm flipH="1">
            <a:off x="8531352" y="2843784"/>
            <a:ext cx="396240" cy="49377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2"/>
          </p:cNvCxnSpPr>
          <p:nvPr/>
        </p:nvCxnSpPr>
        <p:spPr>
          <a:xfrm>
            <a:off x="8927592" y="2843784"/>
            <a:ext cx="664464" cy="49377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106424" y="3520440"/>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Personal</a:t>
            </a:r>
            <a:r>
              <a:rPr lang="en-US" dirty="0" smtClean="0"/>
              <a:t> </a:t>
            </a:r>
            <a:r>
              <a:rPr lang="en-US" b="1" dirty="0" smtClean="0"/>
              <a:t>laptop</a:t>
            </a:r>
            <a:endParaRPr lang="en-US" b="1" dirty="0"/>
          </a:p>
        </p:txBody>
      </p:sp>
      <p:sp>
        <p:nvSpPr>
          <p:cNvPr id="27" name="Rounded Rectangle 26"/>
          <p:cNvSpPr/>
          <p:nvPr/>
        </p:nvSpPr>
        <p:spPr>
          <a:xfrm>
            <a:off x="2871216" y="3520440"/>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Gaming</a:t>
            </a:r>
            <a:r>
              <a:rPr lang="en-US" dirty="0" smtClean="0"/>
              <a:t> </a:t>
            </a:r>
            <a:r>
              <a:rPr lang="en-US" b="1" dirty="0" smtClean="0"/>
              <a:t>laptop</a:t>
            </a:r>
            <a:endParaRPr lang="en-US" b="1" dirty="0"/>
          </a:p>
        </p:txBody>
      </p:sp>
      <p:sp>
        <p:nvSpPr>
          <p:cNvPr id="28" name="Rounded Rectangle 27"/>
          <p:cNvSpPr/>
          <p:nvPr/>
        </p:nvSpPr>
        <p:spPr>
          <a:xfrm>
            <a:off x="4437126" y="3351276"/>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WiFi</a:t>
            </a:r>
            <a:r>
              <a:rPr lang="en-US" dirty="0" smtClean="0"/>
              <a:t> </a:t>
            </a:r>
            <a:r>
              <a:rPr lang="en-US" b="1" dirty="0" smtClean="0"/>
              <a:t>Extenders</a:t>
            </a:r>
            <a:endParaRPr lang="en-US" b="1" dirty="0"/>
          </a:p>
        </p:txBody>
      </p:sp>
      <p:sp>
        <p:nvSpPr>
          <p:cNvPr id="29" name="Rounded Rectangle 28"/>
          <p:cNvSpPr/>
          <p:nvPr/>
        </p:nvSpPr>
        <p:spPr>
          <a:xfrm>
            <a:off x="5925312" y="3351276"/>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USB</a:t>
            </a:r>
            <a:r>
              <a:rPr lang="en-US" dirty="0" smtClean="0"/>
              <a:t> </a:t>
            </a:r>
            <a:r>
              <a:rPr lang="en-US" b="1" dirty="0" smtClean="0"/>
              <a:t>flash</a:t>
            </a:r>
            <a:r>
              <a:rPr lang="en-US" dirty="0" smtClean="0"/>
              <a:t> </a:t>
            </a:r>
            <a:r>
              <a:rPr lang="en-US" b="1" dirty="0" smtClean="0"/>
              <a:t>drivers</a:t>
            </a:r>
            <a:endParaRPr lang="en-US" b="1" dirty="0"/>
          </a:p>
        </p:txBody>
      </p:sp>
      <p:sp>
        <p:nvSpPr>
          <p:cNvPr id="30" name="Rounded Rectangle 29"/>
          <p:cNvSpPr/>
          <p:nvPr/>
        </p:nvSpPr>
        <p:spPr>
          <a:xfrm>
            <a:off x="7592568" y="3351276"/>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Processor</a:t>
            </a:r>
            <a:endParaRPr lang="en-US" b="1" dirty="0"/>
          </a:p>
        </p:txBody>
      </p:sp>
      <p:sp>
        <p:nvSpPr>
          <p:cNvPr id="31" name="Rounded Rectangle 30"/>
          <p:cNvSpPr/>
          <p:nvPr/>
        </p:nvSpPr>
        <p:spPr>
          <a:xfrm>
            <a:off x="9259824" y="3314700"/>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Mother board</a:t>
            </a:r>
            <a:endParaRPr lang="en-US" b="1" dirty="0"/>
          </a:p>
        </p:txBody>
      </p:sp>
      <p:sp>
        <p:nvSpPr>
          <p:cNvPr id="34" name="Rounded Rectangle 33"/>
          <p:cNvSpPr/>
          <p:nvPr/>
        </p:nvSpPr>
        <p:spPr>
          <a:xfrm>
            <a:off x="7525512" y="4572000"/>
            <a:ext cx="1402842"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Keyboard</a:t>
            </a:r>
            <a:endParaRPr lang="en-US" b="1" dirty="0"/>
          </a:p>
        </p:txBody>
      </p:sp>
      <p:sp>
        <p:nvSpPr>
          <p:cNvPr id="35" name="Rounded Rectangle 34"/>
          <p:cNvSpPr/>
          <p:nvPr/>
        </p:nvSpPr>
        <p:spPr>
          <a:xfrm>
            <a:off x="9259824" y="4572000"/>
            <a:ext cx="1325880" cy="8138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Mouse</a:t>
            </a:r>
            <a:endParaRPr lang="en-US" b="1" dirty="0"/>
          </a:p>
        </p:txBody>
      </p:sp>
      <p:cxnSp>
        <p:nvCxnSpPr>
          <p:cNvPr id="37" name="Straight Connector 36"/>
          <p:cNvCxnSpPr>
            <a:stCxn id="30" idx="2"/>
          </p:cNvCxnSpPr>
          <p:nvPr/>
        </p:nvCxnSpPr>
        <p:spPr>
          <a:xfrm>
            <a:off x="8255508" y="4165092"/>
            <a:ext cx="0" cy="40690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p:cNvCxnSpPr>
          <p:nvPr/>
        </p:nvCxnSpPr>
        <p:spPr>
          <a:xfrm>
            <a:off x="9922764" y="4128516"/>
            <a:ext cx="0" cy="44348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34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197096" y="256032"/>
            <a:ext cx="3273552" cy="12252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Product Segment</a:t>
            </a:r>
            <a:endParaRPr lang="en-US" sz="2400" b="1" dirty="0"/>
          </a:p>
        </p:txBody>
      </p:sp>
      <p:cxnSp>
        <p:nvCxnSpPr>
          <p:cNvPr id="4" name="Straight Connector 3"/>
          <p:cNvCxnSpPr/>
          <p:nvPr/>
        </p:nvCxnSpPr>
        <p:spPr>
          <a:xfrm flipH="1">
            <a:off x="2345436" y="1481328"/>
            <a:ext cx="1892808" cy="122529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843784" y="1481328"/>
            <a:ext cx="2423160" cy="194310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88352" y="1417320"/>
            <a:ext cx="1709928" cy="96012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01968" y="1481328"/>
            <a:ext cx="2138172" cy="194310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266944" y="1499616"/>
            <a:ext cx="265176" cy="144475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72200" y="1481328"/>
            <a:ext cx="347472" cy="146304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143000" y="2601468"/>
            <a:ext cx="1232154"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US" dirty="0"/>
          </a:p>
        </p:txBody>
      </p:sp>
      <p:sp>
        <p:nvSpPr>
          <p:cNvPr id="17" name="Rounded Rectangle 16"/>
          <p:cNvSpPr/>
          <p:nvPr/>
        </p:nvSpPr>
        <p:spPr>
          <a:xfrm>
            <a:off x="2018538" y="3438144"/>
            <a:ext cx="1483614"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Peripherals</a:t>
            </a:r>
            <a:endParaRPr lang="en-US" dirty="0"/>
          </a:p>
        </p:txBody>
      </p:sp>
      <p:sp>
        <p:nvSpPr>
          <p:cNvPr id="18" name="Rounded Rectangle 17"/>
          <p:cNvSpPr/>
          <p:nvPr/>
        </p:nvSpPr>
        <p:spPr>
          <a:xfrm>
            <a:off x="4245102" y="2944368"/>
            <a:ext cx="1490472"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Notebook</a:t>
            </a:r>
            <a:endParaRPr lang="en-US" dirty="0"/>
          </a:p>
        </p:txBody>
      </p:sp>
      <p:sp>
        <p:nvSpPr>
          <p:cNvPr id="19" name="Rounded Rectangle 18"/>
          <p:cNvSpPr/>
          <p:nvPr/>
        </p:nvSpPr>
        <p:spPr>
          <a:xfrm>
            <a:off x="6009894" y="2953512"/>
            <a:ext cx="1543050"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Networking</a:t>
            </a:r>
            <a:endParaRPr lang="en-US" dirty="0"/>
          </a:p>
        </p:txBody>
      </p:sp>
      <p:sp>
        <p:nvSpPr>
          <p:cNvPr id="20" name="Rounded Rectangle 19"/>
          <p:cNvSpPr/>
          <p:nvPr/>
        </p:nvSpPr>
        <p:spPr>
          <a:xfrm>
            <a:off x="8243316" y="3438144"/>
            <a:ext cx="1339596"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Desktop</a:t>
            </a:r>
            <a:endParaRPr lang="en-US" dirty="0"/>
          </a:p>
        </p:txBody>
      </p:sp>
      <p:sp>
        <p:nvSpPr>
          <p:cNvPr id="21" name="Rounded Rectangle 20"/>
          <p:cNvSpPr/>
          <p:nvPr/>
        </p:nvSpPr>
        <p:spPr>
          <a:xfrm>
            <a:off x="9005316" y="2391156"/>
            <a:ext cx="1583436" cy="667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accessories</a:t>
            </a:r>
            <a:endParaRPr lang="en-US" dirty="0"/>
          </a:p>
        </p:txBody>
      </p:sp>
    </p:spTree>
    <p:extLst>
      <p:ext uri="{BB962C8B-B14F-4D97-AF65-F5344CB8AC3E}">
        <p14:creationId xmlns:p14="http://schemas.microsoft.com/office/powerpoint/2010/main" val="3692186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2816" y="512064"/>
            <a:ext cx="3008376" cy="769441"/>
          </a:xfrm>
          <a:prstGeom prst="rect">
            <a:avLst/>
          </a:prstGeom>
          <a:solidFill>
            <a:schemeClr val="tx1"/>
          </a:solidFill>
        </p:spPr>
        <p:txBody>
          <a:bodyPr wrap="square" rtlCol="0">
            <a:spAutoFit/>
          </a:bodyPr>
          <a:lstStyle/>
          <a:p>
            <a:r>
              <a:rPr lang="en-US" sz="4400" dirty="0" smtClean="0">
                <a:solidFill>
                  <a:schemeClr val="accent6">
                    <a:lumMod val="75000"/>
                  </a:schemeClr>
                </a:solidFill>
              </a:rPr>
              <a:t>DATA SET</a:t>
            </a:r>
            <a:endParaRPr lang="en-US" sz="4400" dirty="0">
              <a:solidFill>
                <a:schemeClr val="accent6">
                  <a:lumMod val="75000"/>
                </a:schemeClr>
              </a:solidFill>
            </a:endParaRPr>
          </a:p>
        </p:txBody>
      </p:sp>
      <p:sp>
        <p:nvSpPr>
          <p:cNvPr id="3" name="Rounded Rectangle 2"/>
          <p:cNvSpPr/>
          <p:nvPr/>
        </p:nvSpPr>
        <p:spPr>
          <a:xfrm>
            <a:off x="1307592" y="2221992"/>
            <a:ext cx="2084832" cy="10607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Database gdb023</a:t>
            </a:r>
            <a:endParaRPr lang="en-US" b="1" dirty="0"/>
          </a:p>
        </p:txBody>
      </p:sp>
      <p:cxnSp>
        <p:nvCxnSpPr>
          <p:cNvPr id="5" name="Straight Arrow Connector 4"/>
          <p:cNvCxnSpPr>
            <a:stCxn id="3" idx="3"/>
          </p:cNvCxnSpPr>
          <p:nvPr/>
        </p:nvCxnSpPr>
        <p:spPr>
          <a:xfrm>
            <a:off x="3392424" y="2752344"/>
            <a:ext cx="640080"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242816" y="2221992"/>
            <a:ext cx="1664208" cy="9418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Tables</a:t>
            </a:r>
            <a:endParaRPr lang="en-US" b="1" dirty="0"/>
          </a:p>
        </p:txBody>
      </p:sp>
      <p:cxnSp>
        <p:nvCxnSpPr>
          <p:cNvPr id="10" name="Straight Arrow Connector 9"/>
          <p:cNvCxnSpPr>
            <a:stCxn id="8" idx="3"/>
          </p:cNvCxnSpPr>
          <p:nvPr/>
        </p:nvCxnSpPr>
        <p:spPr>
          <a:xfrm flipV="1">
            <a:off x="5907024" y="2688336"/>
            <a:ext cx="530352" cy="4572"/>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210044" y="2221992"/>
            <a:ext cx="2446020"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Dim-customer</a:t>
            </a:r>
            <a:endParaRPr lang="en-US" b="1" dirty="0"/>
          </a:p>
        </p:txBody>
      </p:sp>
      <p:sp>
        <p:nvSpPr>
          <p:cNvPr id="12" name="Rounded Rectangle 11"/>
          <p:cNvSpPr/>
          <p:nvPr/>
        </p:nvSpPr>
        <p:spPr>
          <a:xfrm>
            <a:off x="7246620" y="3049703"/>
            <a:ext cx="2500884"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Dim-product</a:t>
            </a:r>
            <a:endParaRPr lang="en-US" b="1" dirty="0"/>
          </a:p>
        </p:txBody>
      </p:sp>
      <p:sp>
        <p:nvSpPr>
          <p:cNvPr id="13" name="Rounded Rectangle 12"/>
          <p:cNvSpPr/>
          <p:nvPr/>
        </p:nvSpPr>
        <p:spPr>
          <a:xfrm>
            <a:off x="7246620" y="3720263"/>
            <a:ext cx="2500884"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Fact-gross-price</a:t>
            </a:r>
            <a:endParaRPr lang="en-US" b="1" dirty="0"/>
          </a:p>
        </p:txBody>
      </p:sp>
      <p:sp>
        <p:nvSpPr>
          <p:cNvPr id="14" name="Rounded Rectangle 13"/>
          <p:cNvSpPr/>
          <p:nvPr/>
        </p:nvSpPr>
        <p:spPr>
          <a:xfrm>
            <a:off x="7246620" y="4480560"/>
            <a:ext cx="2583180"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Fact-sales-monthly</a:t>
            </a:r>
            <a:endParaRPr lang="en-US" b="1" dirty="0"/>
          </a:p>
        </p:txBody>
      </p:sp>
      <p:sp>
        <p:nvSpPr>
          <p:cNvPr id="15" name="Rounded Rectangle 14"/>
          <p:cNvSpPr/>
          <p:nvPr/>
        </p:nvSpPr>
        <p:spPr>
          <a:xfrm>
            <a:off x="7246620" y="5263896"/>
            <a:ext cx="2583180"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Fact-manufacturing-cost</a:t>
            </a:r>
            <a:endParaRPr lang="en-US" b="1" dirty="0"/>
          </a:p>
        </p:txBody>
      </p:sp>
      <p:sp>
        <p:nvSpPr>
          <p:cNvPr id="16" name="Rounded Rectangle 15"/>
          <p:cNvSpPr/>
          <p:nvPr/>
        </p:nvSpPr>
        <p:spPr>
          <a:xfrm>
            <a:off x="7246620" y="6047232"/>
            <a:ext cx="2583180" cy="557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Fact-pre-invoice-deduction</a:t>
            </a:r>
            <a:endParaRPr lang="en-US" b="1" dirty="0"/>
          </a:p>
        </p:txBody>
      </p:sp>
    </p:spTree>
    <p:extLst>
      <p:ext uri="{BB962C8B-B14F-4D97-AF65-F5344CB8AC3E}">
        <p14:creationId xmlns:p14="http://schemas.microsoft.com/office/powerpoint/2010/main" val="353418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9040" y="384048"/>
            <a:ext cx="3374136" cy="523220"/>
          </a:xfrm>
          <a:prstGeom prst="rect">
            <a:avLst/>
          </a:prstGeom>
          <a:solidFill>
            <a:schemeClr val="tx1"/>
          </a:solidFill>
        </p:spPr>
        <p:txBody>
          <a:bodyPr wrap="square" rtlCol="0">
            <a:spAutoFit/>
          </a:bodyPr>
          <a:lstStyle/>
          <a:p>
            <a:r>
              <a:rPr lang="en-US" sz="2800" dirty="0" smtClean="0">
                <a:solidFill>
                  <a:schemeClr val="accent6">
                    <a:lumMod val="75000"/>
                  </a:schemeClr>
                </a:solidFill>
              </a:rPr>
              <a:t>AD-HOC_REQUEST</a:t>
            </a:r>
            <a:endParaRPr lang="en-US" sz="2800" dirty="0">
              <a:solidFill>
                <a:schemeClr val="accent6">
                  <a:lumMod val="75000"/>
                </a:schemeClr>
              </a:solidFill>
            </a:endParaRPr>
          </a:p>
        </p:txBody>
      </p:sp>
      <p:sp>
        <p:nvSpPr>
          <p:cNvPr id="4" name="TextBox 3"/>
          <p:cNvSpPr txBox="1"/>
          <p:nvPr/>
        </p:nvSpPr>
        <p:spPr>
          <a:xfrm>
            <a:off x="2359152" y="1762672"/>
            <a:ext cx="7004304" cy="646331"/>
          </a:xfrm>
          <a:prstGeom prst="rect">
            <a:avLst/>
          </a:prstGeom>
          <a:noFill/>
        </p:spPr>
        <p:txBody>
          <a:bodyPr wrap="square" rtlCol="0">
            <a:spAutoFit/>
          </a:bodyPr>
          <a:lstStyle/>
          <a:p>
            <a:r>
              <a:rPr lang="en-US" dirty="0">
                <a:solidFill>
                  <a:srgbClr val="FFFF00"/>
                </a:solidFill>
              </a:rPr>
              <a:t> Check ‘ad-hoc-requests.pdf’ - there are 10 ad hoc requests for which the business needs insights</a:t>
            </a:r>
          </a:p>
        </p:txBody>
      </p:sp>
    </p:spTree>
    <p:extLst>
      <p:ext uri="{BB962C8B-B14F-4D97-AF65-F5344CB8AC3E}">
        <p14:creationId xmlns:p14="http://schemas.microsoft.com/office/powerpoint/2010/main" val="2165920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1176" y="1014984"/>
            <a:ext cx="6217920" cy="923330"/>
          </a:xfrm>
          <a:prstGeom prst="rect">
            <a:avLst/>
          </a:prstGeom>
          <a:noFill/>
        </p:spPr>
        <p:txBody>
          <a:bodyPr wrap="square" rtlCol="0">
            <a:spAutoFit/>
          </a:bodyPr>
          <a:lstStyle/>
          <a:p>
            <a:r>
              <a:rPr lang="en-US" b="1" dirty="0">
                <a:solidFill>
                  <a:srgbClr val="FFFF00"/>
                </a:solidFill>
              </a:rPr>
              <a:t>1.  Provide the list of markets in which customer  "</a:t>
            </a:r>
            <a:r>
              <a:rPr lang="en-US" b="1" dirty="0" err="1" smtClean="0">
                <a:solidFill>
                  <a:srgbClr val="FFFF00"/>
                </a:solidFill>
              </a:rPr>
              <a:t>AtliqExclusive</a:t>
            </a:r>
            <a:r>
              <a:rPr lang="en-US" b="1" dirty="0">
                <a:solidFill>
                  <a:srgbClr val="FFFF00"/>
                </a:solidFill>
              </a:rPr>
              <a:t>"  operates its business in the  APAC  region.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46" y="2280583"/>
            <a:ext cx="3545202" cy="1564431"/>
          </a:xfrm>
          <a:prstGeom prst="rect">
            <a:avLst/>
          </a:prstGeom>
        </p:spPr>
      </p:pic>
      <p:sp>
        <p:nvSpPr>
          <p:cNvPr id="3" name="Rectangle 2"/>
          <p:cNvSpPr/>
          <p:nvPr/>
        </p:nvSpPr>
        <p:spPr>
          <a:xfrm>
            <a:off x="4229523" y="48464"/>
            <a:ext cx="2247731" cy="584775"/>
          </a:xfrm>
          <a:prstGeom prst="rect">
            <a:avLst/>
          </a:prstGeom>
        </p:spPr>
        <p:txBody>
          <a:bodyPr wrap="none">
            <a:spAutoFit/>
          </a:bodyPr>
          <a:lstStyle/>
          <a:p>
            <a:r>
              <a:rPr lang="en-US" sz="3200" b="1" dirty="0">
                <a:solidFill>
                  <a:srgbClr val="002060"/>
                </a:solidFill>
              </a:rPr>
              <a:t>Questions</a:t>
            </a:r>
            <a:r>
              <a:rPr lang="en-US" sz="3200" b="1"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068" y="2150098"/>
            <a:ext cx="1238423" cy="2751516"/>
          </a:xfrm>
          <a:prstGeom prst="rect">
            <a:avLst/>
          </a:prstGeom>
        </p:spPr>
      </p:pic>
    </p:spTree>
    <p:extLst>
      <p:ext uri="{BB962C8B-B14F-4D97-AF65-F5344CB8AC3E}">
        <p14:creationId xmlns:p14="http://schemas.microsoft.com/office/powerpoint/2010/main" val="1812816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690</TotalTime>
  <Words>973</Words>
  <Application>Microsoft Office PowerPoint</Application>
  <PresentationFormat>Widescreen</PresentationFormat>
  <Paragraphs>132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Slice</vt:lpstr>
      <vt:lpstr>Consumer GooDS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Analysis</dc:title>
  <dc:creator>Admin</dc:creator>
  <cp:lastModifiedBy>Microsoft account</cp:lastModifiedBy>
  <cp:revision>39</cp:revision>
  <dcterms:created xsi:type="dcterms:W3CDTF">2024-05-10T08:17:32Z</dcterms:created>
  <dcterms:modified xsi:type="dcterms:W3CDTF">2024-06-18T08:08:07Z</dcterms:modified>
</cp:coreProperties>
</file>