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3" r:id="rId3"/>
    <p:sldId id="274" r:id="rId4"/>
    <p:sldId id="267" r:id="rId5"/>
    <p:sldId id="275" r:id="rId6"/>
    <p:sldId id="261" r:id="rId7"/>
    <p:sldId id="269" r:id="rId8"/>
    <p:sldId id="268" r:id="rId9"/>
    <p:sldId id="270" r:id="rId10"/>
    <p:sldId id="271" r:id="rId11"/>
    <p:sldId id="272" r:id="rId12"/>
    <p:sldId id="276" r:id="rId13"/>
    <p:sldId id="277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ha" initials="N" lastIdx="2" clrIdx="0">
    <p:extLst>
      <p:ext uri="{19B8F6BF-5375-455C-9EA6-DF929625EA0E}">
        <p15:presenceInfo xmlns:p15="http://schemas.microsoft.com/office/powerpoint/2012/main" userId="Nee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7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8D02-B91D-4F3C-B407-7E1ACA2237E3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C142-512B-4067-BFAD-728BEC08C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Recommendation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Avaljot Khurana (ask150930)</a:t>
            </a:r>
          </a:p>
          <a:p>
            <a:r>
              <a:rPr lang="en-US" dirty="0" err="1"/>
              <a:t>Swaroop</a:t>
            </a:r>
            <a:r>
              <a:rPr lang="en-US" dirty="0"/>
              <a:t> (skp150330)</a:t>
            </a:r>
          </a:p>
          <a:p>
            <a:r>
              <a:rPr lang="en-US" dirty="0" err="1"/>
              <a:t>Avikaran</a:t>
            </a:r>
            <a:r>
              <a:rPr lang="en-US" dirty="0"/>
              <a:t> (asb150330)</a:t>
            </a:r>
          </a:p>
          <a:p>
            <a:r>
              <a:rPr lang="en-US" dirty="0" err="1"/>
              <a:t>Navya</a:t>
            </a:r>
            <a:r>
              <a:rPr lang="en-US" dirty="0"/>
              <a:t> </a:t>
            </a:r>
            <a:r>
              <a:rPr lang="en-US" dirty="0" err="1"/>
              <a:t>Paladugu</a:t>
            </a:r>
            <a:r>
              <a:rPr lang="en-US" dirty="0"/>
              <a:t> (nxp153030)</a:t>
            </a:r>
          </a:p>
          <a:p>
            <a:r>
              <a:rPr lang="en-US" dirty="0" err="1"/>
              <a:t>Neeharika</a:t>
            </a:r>
            <a:r>
              <a:rPr lang="en-US" dirty="0"/>
              <a:t> </a:t>
            </a:r>
            <a:r>
              <a:rPr lang="en-US" dirty="0" err="1"/>
              <a:t>Cheruku</a:t>
            </a:r>
            <a:r>
              <a:rPr lang="en-US" dirty="0"/>
              <a:t> (nxc151230)</a:t>
            </a:r>
          </a:p>
        </p:txBody>
      </p:sp>
    </p:spTree>
    <p:extLst>
      <p:ext uri="{BB962C8B-B14F-4D97-AF65-F5344CB8AC3E}">
        <p14:creationId xmlns:p14="http://schemas.microsoft.com/office/powerpoint/2010/main" val="336336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Add an additional layer of randomness to bagging. </a:t>
            </a:r>
          </a:p>
          <a:p>
            <a:pPr marL="285750" indent="-285750"/>
            <a:r>
              <a:rPr lang="en-US" dirty="0"/>
              <a:t>In standard trees, each node is split using the best split among all variables. In a random forest, each node is split using the best among a subset of predictors randomly chosen at that node. </a:t>
            </a:r>
          </a:p>
          <a:p>
            <a:pPr marL="285750" indent="-285750"/>
            <a:r>
              <a:rPr lang="en-US" dirty="0"/>
              <a:t>This turns out to perform very well compared to many other classifiers, including discriminant analysis, support vector machines and neural networks, and is robust against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04564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Recommendation System is responsible for retrieving activities based on two criteria: </a:t>
            </a:r>
          </a:p>
          <a:p>
            <a:pPr marL="0" indent="0">
              <a:buNone/>
            </a:pPr>
            <a:r>
              <a:rPr lang="en-US" dirty="0"/>
              <a:t>1. The activity should be in the vicinity of the user; </a:t>
            </a:r>
          </a:p>
          <a:p>
            <a:pPr marL="0" indent="0">
              <a:buNone/>
            </a:pPr>
            <a:r>
              <a:rPr lang="en-US" dirty="0"/>
              <a:t>2. The proposed interesting points should be filtered according to the weather conditions. </a:t>
            </a:r>
          </a:p>
          <a:p>
            <a:pPr marL="285750" indent="-285750"/>
            <a:r>
              <a:rPr lang="en-US" dirty="0"/>
              <a:t>This module relies on the weather predictor and the MongoDB that contains the geo-localized activities</a:t>
            </a:r>
          </a:p>
        </p:txBody>
      </p:sp>
    </p:spTree>
    <p:extLst>
      <p:ext uri="{BB962C8B-B14F-4D97-AF65-F5344CB8AC3E}">
        <p14:creationId xmlns:p14="http://schemas.microsoft.com/office/powerpoint/2010/main" val="117257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b="1" i="1" dirty="0"/>
              <a:t>Search for nearest activities</a:t>
            </a:r>
          </a:p>
          <a:p>
            <a:r>
              <a:rPr lang="en-US" dirty="0"/>
              <a:t>For searching the nearest stations from the user location the NoSQL database MongoDB is used. </a:t>
            </a:r>
          </a:p>
          <a:p>
            <a:r>
              <a:rPr lang="en-US" dirty="0"/>
              <a:t>Reason for using MongoDB system is built-in support work with geospatial indexes. </a:t>
            </a:r>
          </a:p>
          <a:p>
            <a:r>
              <a:rPr lang="en-US" dirty="0"/>
              <a:t>Query MongoDB to search nearest stations </a:t>
            </a:r>
          </a:p>
          <a:p>
            <a:r>
              <a:rPr lang="en-US" dirty="0"/>
              <a:t>Predict the temperature and pressure.</a:t>
            </a:r>
          </a:p>
        </p:txBody>
      </p:sp>
    </p:spTree>
    <p:extLst>
      <p:ext uri="{BB962C8B-B14F-4D97-AF65-F5344CB8AC3E}">
        <p14:creationId xmlns:p14="http://schemas.microsoft.com/office/powerpoint/2010/main" val="109671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System(Cont..)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fontAlgn="base"/>
            <a:r>
              <a:rPr lang="en-US" b="1" i="1" dirty="0"/>
              <a:t>Inside Activities </a:t>
            </a:r>
          </a:p>
          <a:p>
            <a:r>
              <a:rPr lang="en-US" dirty="0"/>
              <a:t>We simply output the interesting point to the user, as an inside activity is almost never influenced by weather conditions.</a:t>
            </a:r>
          </a:p>
          <a:p>
            <a:endParaRPr lang="en-US" dirty="0"/>
          </a:p>
          <a:p>
            <a:pPr lvl="1" fontAlgn="base"/>
            <a:r>
              <a:rPr lang="en-US" b="1" i="1" dirty="0"/>
              <a:t>Outside Activities</a:t>
            </a:r>
          </a:p>
          <a:p>
            <a:r>
              <a:rPr lang="en-US" dirty="0"/>
              <a:t>Activities are classified as follows: </a:t>
            </a:r>
          </a:p>
          <a:p>
            <a:pPr marL="0" indent="0">
              <a:buNone/>
            </a:pPr>
            <a:r>
              <a:rPr lang="en-US" dirty="0"/>
              <a:t>1. Winter sports to lower temperatures (below 1 degree Celsius) </a:t>
            </a:r>
          </a:p>
          <a:p>
            <a:pPr marL="0" indent="0">
              <a:buNone/>
            </a:pPr>
            <a:r>
              <a:rPr lang="en-US" dirty="0"/>
              <a:t>2. Normal activities to normal temperatures (from 10 to 20 degree) </a:t>
            </a:r>
          </a:p>
          <a:p>
            <a:pPr marL="0" indent="0">
              <a:buNone/>
            </a:pPr>
            <a:r>
              <a:rPr lang="en-US" dirty="0"/>
              <a:t>3. Extreme or water activities to highest temperatures (from 20 degrees and above)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334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/>
              <a:t>Recommended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/>
              <a:t>Following is one of the activity that our system has recommended</a:t>
            </a:r>
          </a:p>
          <a:p>
            <a:r>
              <a:rPr lang="en-US" sz="1800"/>
              <a:t>Converted to JSON.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343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8103" y="2441542"/>
            <a:ext cx="734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Baskerville Old Face" panose="0202060208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468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Often this is the case with finding enjoyable activities where users end up browsing the things that might interest them without taking the weather conditions into account.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This project solves the problem by recommending best activity in the vicinity taking weather conditions into account.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0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/>
            <a:r>
              <a:rPr lang="en-US" dirty="0"/>
              <a:t>Two datasets from National Climatic Data Center were used to predict the weather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</a:t>
            </a:r>
            <a:r>
              <a:rPr lang="en-US" b="1" i="1" dirty="0"/>
              <a:t>GHCN Dataset</a:t>
            </a:r>
          </a:p>
          <a:p>
            <a:pPr marL="285750" indent="-285750"/>
            <a:r>
              <a:rPr lang="en-US" dirty="0"/>
              <a:t>For Temperature prediction.</a:t>
            </a:r>
          </a:p>
          <a:p>
            <a:pPr marL="285750" indent="-285750"/>
            <a:r>
              <a:rPr lang="en-US" dirty="0"/>
              <a:t>Daily Summary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i="1" dirty="0"/>
              <a:t>ISD Dataset</a:t>
            </a:r>
          </a:p>
          <a:p>
            <a:pPr marL="285750" indent="-285750"/>
            <a:r>
              <a:rPr lang="en-US" dirty="0"/>
              <a:t>For Pressure prediction.</a:t>
            </a:r>
          </a:p>
          <a:p>
            <a:pPr marL="285750" indent="-285750"/>
            <a:r>
              <a:rPr lang="en-US" dirty="0"/>
              <a:t>Hourly observations</a:t>
            </a:r>
          </a:p>
          <a:p>
            <a:pPr marL="285750" indent="-285750"/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3. OpenStreetMap Dataset</a:t>
            </a:r>
          </a:p>
          <a:p>
            <a:pPr marL="285750" indent="-285750"/>
            <a:r>
              <a:rPr lang="en-US" dirty="0"/>
              <a:t>provided available places for activity</a:t>
            </a:r>
          </a:p>
          <a:p>
            <a:pPr marL="285750" indent="-285750"/>
            <a:r>
              <a:rPr lang="en-US" dirty="0"/>
              <a:t>actively refreshed by Openstreetmap community.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3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3006" y="3295087"/>
            <a:ext cx="1303967" cy="95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1861264" y="3773930"/>
            <a:ext cx="681742" cy="1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168" y="3462817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Location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Enter Location</a:t>
            </a:r>
          </a:p>
          <a:p>
            <a:r>
              <a:rPr lang="en-US" dirty="0"/>
              <a:t>End Result is Recommended Activities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3254" y="3301849"/>
            <a:ext cx="1121557" cy="9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48234" y="3299495"/>
            <a:ext cx="1136236" cy="9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 Prediction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08540" y="3292436"/>
            <a:ext cx="1188087" cy="95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585731" y="3292436"/>
            <a:ext cx="1836227" cy="9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System</a:t>
            </a:r>
          </a:p>
        </p:txBody>
      </p:sp>
      <p:cxnSp>
        <p:nvCxnSpPr>
          <p:cNvPr id="25" name="Straight Arrow Connector 24"/>
          <p:cNvCxnSpPr>
            <a:endCxn id="18" idx="1"/>
          </p:cNvCxnSpPr>
          <p:nvPr/>
        </p:nvCxnSpPr>
        <p:spPr>
          <a:xfrm>
            <a:off x="3846973" y="3773930"/>
            <a:ext cx="346281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 flipV="1">
            <a:off x="5314811" y="3778338"/>
            <a:ext cx="333423" cy="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 flipV="1">
            <a:off x="6784470" y="3771279"/>
            <a:ext cx="324070" cy="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1"/>
          </p:cNvCxnSpPr>
          <p:nvPr/>
        </p:nvCxnSpPr>
        <p:spPr>
          <a:xfrm>
            <a:off x="8296627" y="3766572"/>
            <a:ext cx="289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3"/>
          </p:cNvCxnSpPr>
          <p:nvPr/>
        </p:nvCxnSpPr>
        <p:spPr>
          <a:xfrm>
            <a:off x="10421958" y="3766572"/>
            <a:ext cx="63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58982" y="3695475"/>
            <a:ext cx="74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38482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Temperature:</a:t>
            </a:r>
          </a:p>
          <a:p>
            <a:r>
              <a:rPr lang="en-US" dirty="0"/>
              <a:t>In order to predict the values for the minimal and maximal temperature following are the approaches: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i="1" dirty="0"/>
              <a:t>Second degree </a:t>
            </a:r>
            <a:r>
              <a:rPr lang="en-US" b="1" i="1" dirty="0" err="1"/>
              <a:t>kernelized</a:t>
            </a:r>
            <a:r>
              <a:rPr lang="en-US" b="1" i="1" dirty="0"/>
              <a:t> Linear Regression:</a:t>
            </a:r>
          </a:p>
          <a:p>
            <a:pPr marL="285750" indent="-285750"/>
            <a:r>
              <a:rPr lang="en-US" dirty="0"/>
              <a:t>Modeled the temperature only by the current date. </a:t>
            </a:r>
          </a:p>
          <a:p>
            <a:pPr marL="285750" indent="-285750"/>
            <a:r>
              <a:rPr lang="en-US" dirty="0"/>
              <a:t>Trained a regression model with a second degree kernel. </a:t>
            </a:r>
          </a:p>
          <a:p>
            <a:pPr marL="285750" indent="-285750"/>
            <a:r>
              <a:rPr lang="en-US" dirty="0"/>
              <a:t>Unfortunately this model did not give a good result at all.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b="1" i="1" dirty="0"/>
              <a:t>2. Decision tree Regression model: </a:t>
            </a:r>
          </a:p>
          <a:p>
            <a:pPr marL="285750" indent="-285750"/>
            <a:r>
              <a:rPr lang="en-US" dirty="0"/>
              <a:t>chose to use a Decision tree because it can capture non-linearity.</a:t>
            </a:r>
          </a:p>
          <a:p>
            <a:pPr marL="285750" indent="-285750"/>
            <a:r>
              <a:rPr lang="en-US" dirty="0"/>
              <a:t>Learning steps of Decision tree are simple and fast.</a:t>
            </a:r>
          </a:p>
          <a:p>
            <a:pPr marL="285750" indent="-285750"/>
            <a:r>
              <a:rPr lang="en-US" dirty="0"/>
              <a:t>Tested three different number of bins in order to find the optimal amount that give the best prediction. </a:t>
            </a:r>
          </a:p>
          <a:p>
            <a:pPr marL="285750" indent="-285750"/>
            <a:r>
              <a:rPr lang="en-US" dirty="0"/>
              <a:t>In our case the best number of bins was 50.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705" y="585183"/>
            <a:ext cx="35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Decision Tree: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19803" y="1827015"/>
            <a:ext cx="5271575" cy="39026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90" y="1002143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error decreasing rate is almost zero when the number of bins goes over 60.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400" dirty="0"/>
              <a:t>Temperature can be predicted by looking at the previous measurements.</a:t>
            </a:r>
          </a:p>
          <a:p>
            <a:endParaRPr lang="en-US" sz="2400" dirty="0"/>
          </a:p>
          <a:p>
            <a:pPr marL="285750" indent="-285750"/>
            <a:r>
              <a:rPr lang="en-US" sz="2400" dirty="0"/>
              <a:t>In order to know how many days are to be taken to account, we used a moving window of size </a:t>
            </a:r>
            <a:r>
              <a:rPr lang="en-US" sz="2400" i="1" dirty="0"/>
              <a:t>n</a:t>
            </a:r>
            <a:r>
              <a:rPr lang="en-US" sz="2400" dirty="0"/>
              <a:t> to get the </a:t>
            </a:r>
            <a:r>
              <a:rPr lang="en-US" sz="2400" i="1" dirty="0"/>
              <a:t>n </a:t>
            </a:r>
            <a:r>
              <a:rPr lang="en-US" sz="2400" dirty="0"/>
              <a:t>previous temperature values and use them as features to predict the temperature for day </a:t>
            </a:r>
            <a:r>
              <a:rPr lang="en-US" sz="2400" i="1" dirty="0"/>
              <a:t>n + 1.</a:t>
            </a:r>
          </a:p>
          <a:p>
            <a:pPr marL="285750" indent="-285750"/>
            <a:endParaRPr lang="en-US" sz="2400" i="1" dirty="0"/>
          </a:p>
          <a:p>
            <a:pPr marL="285750" indent="-285750"/>
            <a:r>
              <a:rPr lang="en-US" sz="2400" dirty="0"/>
              <a:t>The final value we empirically selected is 7. Therefore, we used the seven previous days to determine the eighth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7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Pressure is ranging from 960 to 1070. </a:t>
            </a:r>
          </a:p>
          <a:p>
            <a:pPr marL="285750" indent="-285750"/>
            <a:r>
              <a:rPr lang="en-US" dirty="0"/>
              <a:t>Our initial idea was to predict the pressure for the day and use it to predict the weather afterward. </a:t>
            </a:r>
          </a:p>
          <a:p>
            <a:pPr marL="285750" indent="-285750"/>
            <a:r>
              <a:rPr lang="en-US" dirty="0"/>
              <a:t>We used the same moving-window model as employed for the temperature prediction. </a:t>
            </a:r>
          </a:p>
          <a:p>
            <a:pPr marL="285750" indent="-285750"/>
            <a:r>
              <a:rPr lang="en-US" dirty="0"/>
              <a:t>But this method gave very high error (RMSE).</a:t>
            </a:r>
          </a:p>
        </p:txBody>
      </p:sp>
    </p:spTree>
    <p:extLst>
      <p:ext uri="{BB962C8B-B14F-4D97-AF65-F5344CB8AC3E}">
        <p14:creationId xmlns:p14="http://schemas.microsoft.com/office/powerpoint/2010/main" val="23965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PREDICTION(Cont..)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Classified the pressure values into classes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Employed Random Forest Classifier and fed it the pressure classes.</a:t>
            </a:r>
          </a:p>
          <a:p>
            <a:pPr marL="285750" indent="-285750"/>
            <a:r>
              <a:rPr lang="en-US" dirty="0"/>
              <a:t>The model would return the class instead of the pressure. </a:t>
            </a:r>
          </a:p>
          <a:p>
            <a:pPr marL="285750" indent="-285750"/>
            <a:r>
              <a:rPr lang="en-US" dirty="0"/>
              <a:t>By applying cross-validation and testing for different range of previous day we found that by only using the weather class of just the previous day, the model could perform well.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7853"/>
              </p:ext>
            </p:extLst>
          </p:nvPr>
        </p:nvGraphicFramePr>
        <p:xfrm>
          <a:off x="3641365" y="2348222"/>
          <a:ext cx="3322142" cy="136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071">
                  <a:extLst>
                    <a:ext uri="{9D8B030D-6E8A-4147-A177-3AD203B41FA5}">
                      <a16:colId xmlns:a16="http://schemas.microsoft.com/office/drawing/2014/main" val="3213620173"/>
                    </a:ext>
                  </a:extLst>
                </a:gridCol>
                <a:gridCol w="1661071">
                  <a:extLst>
                    <a:ext uri="{9D8B030D-6E8A-4147-A177-3AD203B41FA5}">
                      <a16:colId xmlns:a16="http://schemas.microsoft.com/office/drawing/2014/main" val="1435366142"/>
                    </a:ext>
                  </a:extLst>
                </a:gridCol>
              </a:tblGrid>
              <a:tr h="18658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Pressure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Weather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2939574"/>
                  </a:ext>
                </a:extLst>
              </a:tr>
              <a:tr h="18658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Smaller than 980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Storm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642643"/>
                  </a:ext>
                </a:extLst>
              </a:tr>
              <a:tr h="2679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Between 980 and 1000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Rain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312453"/>
                  </a:ext>
                </a:extLst>
              </a:tr>
              <a:tr h="2679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Between 1000 and 1025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Change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215212"/>
                  </a:ext>
                </a:extLst>
              </a:tr>
              <a:tr h="26791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Between 1025 and 1050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Fair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47304"/>
                  </a:ext>
                </a:extLst>
              </a:tr>
              <a:tr h="18658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Greater than 1050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</a:rPr>
                        <a:t>Very Dry</a:t>
                      </a:r>
                      <a:endParaRPr lang="en-US" sz="1100" b="1" i="1" dirty="0"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31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7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534</TotalTime>
  <Words>790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Baskerville Old Face</vt:lpstr>
      <vt:lpstr>Calibri</vt:lpstr>
      <vt:lpstr>Calibri Light</vt:lpstr>
      <vt:lpstr>MS Mincho</vt:lpstr>
      <vt:lpstr>Times New Roman</vt:lpstr>
      <vt:lpstr>Office Theme</vt:lpstr>
      <vt:lpstr>Activity Recommendation System</vt:lpstr>
      <vt:lpstr>Introduction</vt:lpstr>
      <vt:lpstr>Datasets</vt:lpstr>
      <vt:lpstr>Modules</vt:lpstr>
      <vt:lpstr>Machine Learning Model</vt:lpstr>
      <vt:lpstr>PowerPoint Presentation</vt:lpstr>
      <vt:lpstr>TEMPERATURE PREDICTION</vt:lpstr>
      <vt:lpstr>PRESSURE PREDICTION</vt:lpstr>
      <vt:lpstr>PRESSURE PREDICTION(Cont..)</vt:lpstr>
      <vt:lpstr>Random Forest Classifier</vt:lpstr>
      <vt:lpstr>Recommendation System</vt:lpstr>
      <vt:lpstr>Recommendation System(Cont..)</vt:lpstr>
      <vt:lpstr>Recommendation System(Cont..)</vt:lpstr>
      <vt:lpstr>Recommended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Neeha</dc:creator>
  <cp:lastModifiedBy>Avaljot Khurana</cp:lastModifiedBy>
  <cp:revision>43</cp:revision>
  <dcterms:created xsi:type="dcterms:W3CDTF">2016-12-11T01:27:16Z</dcterms:created>
  <dcterms:modified xsi:type="dcterms:W3CDTF">2016-12-12T22:30:04Z</dcterms:modified>
</cp:coreProperties>
</file>