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311" r:id="rId2"/>
    <p:sldId id="312" r:id="rId3"/>
    <p:sldId id="369" r:id="rId4"/>
    <p:sldId id="314" r:id="rId5"/>
    <p:sldId id="320" r:id="rId6"/>
    <p:sldId id="370" r:id="rId7"/>
    <p:sldId id="371" r:id="rId8"/>
    <p:sldId id="322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FF00"/>
    <a:srgbClr val="CC33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0" autoAdjust="0"/>
    <p:restoredTop sz="94624" autoAdjust="0"/>
  </p:normalViewPr>
  <p:slideViewPr>
    <p:cSldViewPr showGuides="1">
      <p:cViewPr>
        <p:scale>
          <a:sx n="96" d="100"/>
          <a:sy n="96" d="100"/>
        </p:scale>
        <p:origin x="-1980" y="-330"/>
      </p:cViewPr>
      <p:guideLst>
        <p:guide orient="horz" pos="1008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205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7795E266-2A8D-47E7-8146-D902826D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5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04CEE7DC-C58C-464A-9DC9-EAFE98CCB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819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8400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EDDC-8918-480B-87FD-7E4CA01139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AE60-CD3E-4CE2-B399-E39C70E4C5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2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84FD-249D-42FB-9D72-9EE57ECB3A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81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6F2-7886-408D-98DD-AF11698393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91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2DE93-BC9E-42A0-AA17-701C2391B1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162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EF32-BEF8-4F1E-ADB4-804E61C7A2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6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4D01-93CB-4799-B5E7-B0DB1CFFCC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5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29C36-DECB-4FA6-8616-9ACC960FFB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4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5B28E-FEB5-4362-9E39-AA482036C0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51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253D-A48C-466B-BC3F-912C55859C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44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5F3B-9316-4CC3-BF50-C0866CF43B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2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C069-7A4B-4B2E-89A6-C39A4A10DB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12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A57C-FE78-4E54-9F2D-95DBCBFB03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13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86E8-A967-42AF-B356-16999038C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9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SE 4352 Software Architecture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B97F8D72-3054-4C81-B6C8-D48FDB18D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4E0D97FF-18F5-43D2-B1C8-2FC6F5DFA068}" type="slidenum">
              <a:rPr lang="en-US" altLang="en-US" b="0" smtClean="0">
                <a:latin typeface="Garamond" pitchFamily="18" charset="0"/>
              </a:rPr>
              <a:pPr eaLnBrk="1" hangingPunct="1"/>
              <a:t>1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80010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Store Project</a:t>
            </a:r>
            <a:endParaRPr lang="en-US" altLang="en-US" sz="1800" dirty="0" smtClean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&amp; Processing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Sockets provide two pipes along which streams of bytes can be reliably exchanged between client and server processes. </a:t>
            </a:r>
          </a:p>
          <a:p>
            <a:r>
              <a:rPr lang="en-US" dirty="0" smtClean="0"/>
              <a:t>The system (client &amp; server) must agree upon the format of the request and response messages carried on those streams.</a:t>
            </a:r>
          </a:p>
          <a:p>
            <a:r>
              <a:rPr lang="en-US" dirty="0" smtClean="0"/>
              <a:t>The request message contains the information needed by the server to understand what is being requested by the client. </a:t>
            </a:r>
          </a:p>
          <a:p>
            <a:r>
              <a:rPr lang="en-US" dirty="0" smtClean="0"/>
              <a:t>The response message contains the information needed by the client.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17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server is capable of providing multiple services.</a:t>
            </a:r>
          </a:p>
          <a:p>
            <a:r>
              <a:rPr lang="en-US" dirty="0" smtClean="0"/>
              <a:t>The request message must first specify which services (operation) is requested by the client. </a:t>
            </a:r>
          </a:p>
          <a:p>
            <a:pPr lvl="1"/>
            <a:r>
              <a:rPr lang="en-US" dirty="0" smtClean="0"/>
              <a:t>Following any additional information needed by the service to execute the operation. </a:t>
            </a:r>
          </a:p>
          <a:p>
            <a:r>
              <a:rPr lang="en-US" dirty="0" smtClean="0"/>
              <a:t>The request message format might be:</a:t>
            </a:r>
          </a:p>
          <a:p>
            <a:pPr marL="67945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rgument1\n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rgument2\n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Where the number of arguments depends on the requested operation.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67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From the previous example we saw that the message…</a:t>
            </a:r>
          </a:p>
          <a:p>
            <a:pPr lvl="1"/>
            <a:r>
              <a:rPr lang="en-US" dirty="0" smtClean="0"/>
              <a:t>Contains multiple sections i.e. operation ID and multiple arguments. </a:t>
            </a:r>
          </a:p>
          <a:p>
            <a:pPr lvl="1"/>
            <a:r>
              <a:rPr lang="en-US" dirty="0" smtClean="0"/>
              <a:t>Has a method of separating one section from the other i.e. a delimiter or newline in the example (\n).</a:t>
            </a:r>
          </a:p>
          <a:p>
            <a:r>
              <a:rPr lang="en-US" dirty="0" smtClean="0"/>
              <a:t>The process receiving a message must be able to parse the sections from the byte stream.</a:t>
            </a:r>
          </a:p>
          <a:p>
            <a:pPr lvl="1"/>
            <a:r>
              <a:rPr lang="en-US" dirty="0" smtClean="0"/>
              <a:t>The server must first determine which of several operations is being requested before it can parse the remaining message sections.</a:t>
            </a:r>
          </a:p>
          <a:p>
            <a:r>
              <a:rPr lang="en-US" dirty="0" smtClean="0"/>
              <a:t>The client has it easy… It knows which request was sent so can anticipate the format of the response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56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request message should contain the Operation ID in the message’s first section. </a:t>
            </a:r>
          </a:p>
          <a:p>
            <a:pPr lvl="1"/>
            <a:r>
              <a:rPr lang="en-US" dirty="0" smtClean="0"/>
              <a:t>The server first reads the ID and can determine how to parse the remainder of the request message. </a:t>
            </a:r>
          </a:p>
          <a:p>
            <a:r>
              <a:rPr lang="en-US" dirty="0" smtClean="0"/>
              <a:t>On the next slide, the </a:t>
            </a:r>
            <a:r>
              <a:rPr lang="en-US" dirty="0" err="1" smtClean="0"/>
              <a:t>parseRequest</a:t>
            </a:r>
            <a:r>
              <a:rPr lang="en-US" dirty="0" smtClean="0"/>
              <a:t>() method…</a:t>
            </a:r>
          </a:p>
          <a:p>
            <a:pPr lvl="1"/>
            <a:r>
              <a:rPr lang="en-US" dirty="0" smtClean="0"/>
              <a:t>Reads the first section of the message containing the Op ID.</a:t>
            </a:r>
          </a:p>
          <a:p>
            <a:pPr lvl="1"/>
            <a:r>
              <a:rPr lang="en-US" dirty="0" smtClean="0"/>
              <a:t>Creates and returns the appropriate message handler. </a:t>
            </a:r>
          </a:p>
          <a:p>
            <a:r>
              <a:rPr lang="en-US" dirty="0" smtClean="0"/>
              <a:t>The operation-specific handler ‘knows’ how to extract the remaining request sections / arguments.</a:t>
            </a:r>
          </a:p>
          <a:p>
            <a:pPr lvl="1"/>
            <a:r>
              <a:rPr lang="en-US" dirty="0" smtClean="0"/>
              <a:t>And how to build the response needed by the client.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9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("echo".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EchoHandler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("reverse".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unknown request error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0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Handling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run(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 string to reverse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response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"\n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(“ok\n”);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reverse(String data)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Reverses data and return.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431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Sample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code provided with the project gives the basic design of a server and message handler.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62470"/>
            <a:ext cx="7796915" cy="27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7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F35EB45-C587-4C46-95FA-3C9615934A16}" type="slidenum">
              <a:rPr lang="en-US" altLang="en-US" b="0" smtClean="0">
                <a:latin typeface="Garamond" pitchFamily="18" charset="0"/>
              </a:rPr>
              <a:pPr eaLnBrk="1" hangingPunct="1"/>
              <a:t>2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Client-Server Synchronous Messaging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Many network services are based on the synchronous, client-server interactions.</a:t>
            </a:r>
          </a:p>
          <a:p>
            <a:pPr lvl="1" eaLnBrk="1" hangingPunct="1"/>
            <a:r>
              <a:rPr lang="en-US" altLang="en-US" dirty="0" smtClean="0"/>
              <a:t>A service-providing server (HTTP server) that is accessible across  the network. </a:t>
            </a:r>
          </a:p>
          <a:p>
            <a:pPr lvl="1" eaLnBrk="1" hangingPunct="1"/>
            <a:r>
              <a:rPr lang="en-US" altLang="en-US" dirty="0" smtClean="0"/>
              <a:t>Clients (Browsers) request a service from the server.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47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makes this synchronous?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en-US" dirty="0" smtClean="0"/>
              <a:t>The Client and Server are synchronized. </a:t>
            </a:r>
          </a:p>
          <a:p>
            <a:pPr lvl="1"/>
            <a:r>
              <a:rPr lang="en-US" altLang="en-US" dirty="0" smtClean="0"/>
              <a:t>Request processing is synchronous because the client halts waiting for the server to prepare and return its result.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There is a client and a server</a:t>
            </a:r>
            <a:r>
              <a:rPr lang="en-US" altLang="en-US" dirty="0"/>
              <a:t> </a:t>
            </a:r>
            <a:r>
              <a:rPr lang="en-US" altLang="en-US" dirty="0" smtClean="0"/>
              <a:t>thread that must be coordinated or synchronized. 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188D90E-7EF0-4F7E-81B6-694BF0B3A0AA}" type="slidenum">
              <a:rPr lang="en-US" altLang="en-US" b="0" smtClean="0">
                <a:latin typeface="Garamond" pitchFamily="18" charset="0"/>
              </a:rPr>
              <a:pPr eaLnBrk="1" hangingPunct="1"/>
              <a:t>3</a:t>
            </a:fld>
            <a:endParaRPr lang="en-US" altLang="en-US" b="0" smtClean="0">
              <a:latin typeface="Garamond" pitchFamily="18" charset="0"/>
            </a:endParaRPr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096000" cy="24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7FFA141E-8C19-4B5D-BC69-DA75A434B587}" type="slidenum">
              <a:rPr lang="en-US" altLang="en-US" b="0" smtClean="0">
                <a:latin typeface="Garamond" pitchFamily="18" charset="0"/>
              </a:rPr>
              <a:pPr eaLnBrk="1" hangingPunct="1"/>
              <a:t>4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Client / Server interaction across a network is based on connections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 smtClean="0"/>
              <a:t>Typical synchronous messaging follows these steps: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1. </a:t>
            </a:r>
            <a:r>
              <a:rPr lang="en-US" altLang="en-US" sz="1800" dirty="0" smtClean="0"/>
              <a:t>Client obtains the </a:t>
            </a:r>
            <a:r>
              <a:rPr lang="en-US" altLang="en-US" sz="1800" u="sng" dirty="0" smtClean="0"/>
              <a:t>network address</a:t>
            </a:r>
            <a:r>
              <a:rPr lang="en-US" altLang="en-US" sz="1800" dirty="0" smtClean="0"/>
              <a:t> of the server.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2. Client </a:t>
            </a:r>
            <a:r>
              <a:rPr lang="en-US" altLang="en-US" sz="1800" u="sng" dirty="0" smtClean="0"/>
              <a:t>creates a connection / socket </a:t>
            </a:r>
            <a:r>
              <a:rPr lang="en-US" altLang="en-US" sz="1800" dirty="0" smtClean="0"/>
              <a:t>to the server across the network.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3. Client sends a request message to the server and </a:t>
            </a:r>
            <a:r>
              <a:rPr lang="en-US" altLang="en-US" sz="1800" u="sng" dirty="0" smtClean="0"/>
              <a:t>waits for a response</a:t>
            </a:r>
            <a:r>
              <a:rPr lang="en-US" altLang="en-US" sz="1800" dirty="0" smtClean="0"/>
              <a:t>.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4. The server processes the request, producing some information.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5. The server sends a response message containing the needed information back to the waiting client.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6. The client continues processing with the response information. </a:t>
            </a:r>
          </a:p>
          <a:p>
            <a:pPr marL="457200" indent="-457200" eaLnBrk="1" hangingPunct="1"/>
            <a:r>
              <a:rPr lang="en-US" altLang="en-US" dirty="0" smtClean="0"/>
              <a:t>The client thread must block waiting for the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FB66C7A-1E5A-4C92-8208-1997942A8EBE}" type="slidenum">
              <a:rPr lang="en-US" altLang="en-US" b="0" smtClean="0">
                <a:latin typeface="Garamond" pitchFamily="18" charset="0"/>
              </a:rPr>
              <a:pPr eaLnBrk="1" hangingPunct="1"/>
              <a:t>5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Clients connect to Servers installed at a specific network address and port number.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Network services are provided by servers installed at </a:t>
            </a:r>
            <a:r>
              <a:rPr lang="en-US" altLang="en-US" u="sng" dirty="0" smtClean="0"/>
              <a:t>network addresses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ports</a:t>
            </a:r>
            <a:r>
              <a:rPr lang="en-US" altLang="en-US" dirty="0" smtClean="0"/>
              <a:t>. </a:t>
            </a:r>
          </a:p>
          <a:p>
            <a:pPr lvl="1" eaLnBrk="1" hangingPunct="1"/>
            <a:r>
              <a:rPr lang="en-US" altLang="en-US" dirty="0" smtClean="0"/>
              <a:t>TCP/IP (V4) addresses are four part e.g. 74.125.45.100</a:t>
            </a:r>
          </a:p>
          <a:p>
            <a:pPr eaLnBrk="1" hangingPunct="1"/>
            <a:r>
              <a:rPr lang="en-US" altLang="en-US" dirty="0" smtClean="0"/>
              <a:t>The address identifies a network-connected processor.</a:t>
            </a:r>
          </a:p>
          <a:p>
            <a:pPr eaLnBrk="1" hangingPunct="1"/>
            <a:r>
              <a:rPr lang="en-US" altLang="en-US" dirty="0" smtClean="0"/>
              <a:t>Each network address / processor can host multiple ports.</a:t>
            </a:r>
          </a:p>
          <a:p>
            <a:pPr lvl="1" eaLnBrk="1" hangingPunct="1"/>
            <a:r>
              <a:rPr lang="en-US" altLang="en-US" dirty="0" smtClean="0"/>
              <a:t>Ports are numbered 0-65,535.</a:t>
            </a:r>
          </a:p>
          <a:p>
            <a:pPr lvl="1" eaLnBrk="1" hangingPunct="1"/>
            <a:r>
              <a:rPr lang="en-US" altLang="en-US" dirty="0" smtClean="0"/>
              <a:t>So a processor can host many services / servers.</a:t>
            </a:r>
          </a:p>
          <a:p>
            <a:pPr eaLnBrk="1" hangingPunct="1"/>
            <a:r>
              <a:rPr lang="en-US" altLang="en-US" dirty="0" smtClean="0"/>
              <a:t>Servers “listens” for client connection requests. </a:t>
            </a:r>
          </a:p>
          <a:p>
            <a:pPr lvl="1" eaLnBrk="1" hangingPunct="1"/>
            <a:r>
              <a:rPr lang="en-US" altLang="en-US" dirty="0" smtClean="0"/>
              <a:t>A browser connects to an address and port</a:t>
            </a:r>
          </a:p>
          <a:p>
            <a:pPr lvl="1" eaLnBrk="1" hangingPunct="1"/>
            <a:r>
              <a:rPr lang="en-US" altLang="en-US" dirty="0" smtClean="0"/>
              <a:t>Typically, HTTP Web Servers are installed at port 80. </a:t>
            </a:r>
          </a:p>
          <a:p>
            <a:pPr lvl="1" eaLnBrk="1" hangingPunct="1"/>
            <a:r>
              <a:rPr lang="en-US" altLang="en-US" dirty="0" smtClean="0"/>
              <a:t>For example google.com is at: </a:t>
            </a:r>
            <a:r>
              <a:rPr lang="en-US" altLang="en-US" u="sng" dirty="0" smtClean="0"/>
              <a:t>http://208.76.225.53</a:t>
            </a:r>
            <a:r>
              <a:rPr lang="en-US" altLang="en-US" u="sng" dirty="0" smtClean="0">
                <a:hlinkClick r:id="rId2" invalidUrl="http:///"/>
              </a:rPr>
              <a:t>:80</a:t>
            </a:r>
            <a:r>
              <a:rPr lang="en-US" altLang="en-US" u="sng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Server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Java provides the class </a:t>
            </a:r>
            <a:r>
              <a:rPr lang="en-US" dirty="0" err="1" smtClean="0"/>
              <a:t>ServerSocket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listens for connection requests from clients. </a:t>
            </a:r>
          </a:p>
          <a:p>
            <a:pPr lvl="1"/>
            <a:r>
              <a:rPr lang="en-US" dirty="0" err="1" smtClean="0"/>
              <a:t>ServerSocket.accept</a:t>
            </a:r>
            <a:r>
              <a:rPr lang="en-US" dirty="0" smtClean="0"/>
              <a:t>() blocks until a client requests a connection, and then establishes a new socket connection between the server and client processes. </a:t>
            </a:r>
          </a:p>
          <a:p>
            <a:pPr marL="696912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(10023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request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response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Michael Christiansen 2014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37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Client’s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Java provides the class Socket which accepts the IP address and port number of the listening service. </a:t>
            </a:r>
          </a:p>
          <a:p>
            <a:pPr lvl="1"/>
            <a:r>
              <a:rPr lang="en-US" dirty="0" smtClean="0"/>
              <a:t>The service must be running / listening before the client request.</a:t>
            </a:r>
          </a:p>
          <a:p>
            <a:pPr marL="327025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= {127, 0, 0, 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Server Address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InetAddress.getByAddress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(address, 10023);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Socket();</a:t>
            </a:r>
          </a:p>
          <a:p>
            <a:pPr marL="327025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socket.connect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// Connects to server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request 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Read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38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Michael Christiansen 2014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D03BF7DB-A942-48A4-B205-DE0FB007F6FF}" type="slidenum">
              <a:rPr lang="en-US" altLang="en-US" b="0" smtClean="0">
                <a:latin typeface="Garamond" pitchFamily="18" charset="0"/>
              </a:rPr>
              <a:pPr eaLnBrk="1" hangingPunct="1"/>
              <a:t>8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socket allows data to be exchanged between client and server.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Each socket established </a:t>
            </a:r>
            <a:r>
              <a:rPr lang="en-US" altLang="en-US" sz="2000" u="sng" dirty="0" smtClean="0"/>
              <a:t>two one-way byte steams </a:t>
            </a:r>
            <a:r>
              <a:rPr lang="en-US" altLang="en-US" sz="2000" dirty="0" smtClean="0"/>
              <a:t>between the client and server. Think of a stream as a Pipe (FIFO queue).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1800" dirty="0" smtClean="0"/>
              <a:t>Each side’s output is the other side’s input stream</a:t>
            </a:r>
          </a:p>
          <a:p>
            <a:pPr lvl="1" eaLnBrk="1" hangingPunct="1"/>
            <a:r>
              <a:rPr lang="en-US" altLang="en-US" sz="1600" dirty="0" smtClean="0"/>
              <a:t>The client writes data to it’s output steam which is read by the server.</a:t>
            </a:r>
          </a:p>
          <a:p>
            <a:pPr lvl="1" eaLnBrk="1" hangingPunct="1"/>
            <a:r>
              <a:rPr lang="en-US" altLang="en-US" sz="1600" dirty="0" smtClean="0"/>
              <a:t>The server writes data to its output steam which is read by the client.</a:t>
            </a:r>
          </a:p>
          <a:p>
            <a:pPr eaLnBrk="1" hangingPunct="1"/>
            <a:r>
              <a:rPr lang="en-US" altLang="en-US" sz="1800" dirty="0" smtClean="0"/>
              <a:t>When the reader tries to read from its pipe when nothing has been written, the reader thread is blocked until data enters the pipe. </a:t>
            </a:r>
          </a:p>
          <a:p>
            <a:pPr eaLnBrk="1" hangingPunct="1"/>
            <a:r>
              <a:rPr lang="en-US" altLang="en-US" sz="1800" dirty="0" smtClean="0"/>
              <a:t>TCP/IP guarantees that data is delivered to the other end of the stream in the same order it was written. </a:t>
            </a:r>
          </a:p>
        </p:txBody>
      </p:sp>
      <p:graphicFrame>
        <p:nvGraphicFramePr>
          <p:cNvPr id="16391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286000"/>
          <a:ext cx="5756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Visio" r:id="rId3" imgW="5775292" imgH="1604525" progId="Visio.Drawing.11">
                  <p:embed/>
                </p:oleObj>
              </mc:Choice>
              <mc:Fallback>
                <p:oleObj name="Visio" r:id="rId3" imgW="5775292" imgH="160452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756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Request Processing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The server process repeats the process of </a:t>
            </a:r>
          </a:p>
          <a:p>
            <a:pPr lvl="1"/>
            <a:r>
              <a:rPr lang="en-US" sz="1600" dirty="0" smtClean="0"/>
              <a:t>Accept Connection from Client</a:t>
            </a:r>
          </a:p>
          <a:p>
            <a:pPr lvl="1"/>
            <a:r>
              <a:rPr lang="en-US" sz="1600" dirty="0" smtClean="0"/>
              <a:t>Read Request</a:t>
            </a:r>
          </a:p>
          <a:p>
            <a:pPr lvl="1"/>
            <a:r>
              <a:rPr lang="en-US" sz="1600" dirty="0" smtClean="0"/>
              <a:t>Build and write Response</a:t>
            </a:r>
          </a:p>
          <a:p>
            <a:pPr lvl="1"/>
            <a:r>
              <a:rPr lang="en-US" sz="1600" dirty="0" smtClean="0"/>
              <a:t>Close Connection</a:t>
            </a:r>
          </a:p>
          <a:p>
            <a:pPr marL="344487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Michael Christiansen 2014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666F2-7886-408D-98DD-AF116983932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949326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">
  <a:themeElements>
    <a:clrScheme name="Chapter 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69925" marR="0" indent="-32543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q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69925" marR="0" indent="-32543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q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Chapter 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30911</TotalTime>
  <Words>1258</Words>
  <Application>Microsoft Office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Chapter 1</vt:lpstr>
      <vt:lpstr>Visio</vt:lpstr>
      <vt:lpstr>Data Store Project</vt:lpstr>
      <vt:lpstr>Client-Server Synchronous Messaging </vt:lpstr>
      <vt:lpstr>What makes this synchronous? </vt:lpstr>
      <vt:lpstr>Client / Server interaction across a network is based on connections</vt:lpstr>
      <vt:lpstr>Clients connect to Servers installed at a specific network address and port number. </vt:lpstr>
      <vt:lpstr>Establishing the Server Process</vt:lpstr>
      <vt:lpstr>Establishing the Client’s Connection</vt:lpstr>
      <vt:lpstr>The socket allows data to be exchanged between client and server.</vt:lpstr>
      <vt:lpstr>Server Request Processing Loop</vt:lpstr>
      <vt:lpstr>Building &amp; Processing Messages</vt:lpstr>
      <vt:lpstr>Requesting a Service</vt:lpstr>
      <vt:lpstr>Parsing the Message Format</vt:lpstr>
      <vt:lpstr>Server Message Handling</vt:lpstr>
      <vt:lpstr>PowerPoint Presentation</vt:lpstr>
      <vt:lpstr>Operation Handling Class</vt:lpstr>
      <vt:lpstr>Design of the Sample Service</vt:lpstr>
    </vt:vector>
  </TitlesOfParts>
  <Company>RBSGI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Software Engineering Chapter 1</dc:title>
  <dc:creator>Michael Christiansen</dc:creator>
  <cp:lastModifiedBy>Michael Christiansen</cp:lastModifiedBy>
  <cp:revision>3117</cp:revision>
  <cp:lastPrinted>2010-12-07T00:38:47Z</cp:lastPrinted>
  <dcterms:created xsi:type="dcterms:W3CDTF">2006-08-27T14:23:59Z</dcterms:created>
  <dcterms:modified xsi:type="dcterms:W3CDTF">2014-11-18T18:28:58Z</dcterms:modified>
</cp:coreProperties>
</file>