
<file path=[Content_Types].xml><?xml version="1.0" encoding="utf-8"?>
<Types xmlns="http://schemas.openxmlformats.org/package/2006/content-types">
  <Default Extension="xml" ContentType="application/vnd.openxmlformats-officedocument.extended-properties+xml"/>
  <Default Extension="png" ContentType="image/png"/>
  <Default Extension="fntdata" ContentType="application/x-fontdata"/>
  <Default Extension="jpeg" ContentType="image/jpeg"/>
  <Default Extension="rels" ContentType="application/vnd.openxmlformats-package.relationships+xml"/>
  <Override PartName="/docProps/core.xml" ContentType="application/vnd.openxmlformats-package.core-properties+xml"/>
  <Override PartName="/ppt/presentation.xml" ContentType="application/vnd.openxmlformats-officedocument.presentationml.presentation.main+xml"/>
  <Override PartName="/ppt/slides/slide7.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theme/theme1.xml" ContentType="application/vnd.openxmlformats-officedocument.theme+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slides/slide5.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slides/slide3.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67" r:id="rId3"/>
    <p:sldId id="269" r:id="rId4"/>
    <p:sldId id="270" r:id="rId5"/>
    <p:sldId id="271" r:id="rId6"/>
    <p:sldId id="273" r:id="rId7"/>
    <p:sldId id="274" r:id="rId8"/>
    <p:sldId id="275" r:id="rId9"/>
    <p:sldId id="276" r:id="rId10"/>
  </p:sldIdLst>
  <p:sldSz cx="14630400" cy="8229600"/>
  <p:notesSz cx="8229600" cy="14630400"/>
  <p:embeddedFontLst>
    <p:embeddedFont>
      <p:font typeface="Bitter Medium" panose="020B0604020202020204" charset="0"/>
      <p:regular r:id="rId12"/>
    </p:embeddedFont>
    <p:embeddedFont>
      <p:font typeface="Open Sans" panose="020B0606030504020204" pitchFamily="34" charset="0"/>
      <p:regular r:id="rId13"/>
      <p:bold r:id="rId14"/>
    </p:embeddedFont>
    <p:embeddedFont>
      <p:font typeface="Sitka Banner" pitchFamily="2"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5B"/>
    <a:srgbClr val="F4D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63" autoAdjust="0"/>
    <p:restoredTop sz="94610"/>
  </p:normalViewPr>
  <p:slideViewPr>
    <p:cSldViewPr snapToGrid="0" snapToObjects="1">
      <p:cViewPr varScale="1">
        <p:scale>
          <a:sx n="82" d="100"/>
          <a:sy n="82" d="100"/>
        </p:scale>
        <p:origin x="552" y="5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xml" Id="rId8" /><Relationship Type="http://schemas.openxmlformats.org/officeDocument/2006/relationships/font" Target="/ppt/fonts/font2.fntdata" Id="rId13" /><Relationship Type="http://schemas.openxmlformats.org/officeDocument/2006/relationships/font" Target="/ppt/fonts/font7.fntdata" Id="rId18" /><Relationship Type="http://schemas.openxmlformats.org/officeDocument/2006/relationships/slide" Target="/ppt/slides/slide2.xml" Id="rId3" /><Relationship Type="http://schemas.openxmlformats.org/officeDocument/2006/relationships/theme" Target="/ppt/theme/theme1.xml" Id="rId21" /><Relationship Type="http://schemas.openxmlformats.org/officeDocument/2006/relationships/slide" Target="/ppt/slides/slide6.xml" Id="rId7" /><Relationship Type="http://schemas.openxmlformats.org/officeDocument/2006/relationships/font" Target="/ppt/fonts/font1.fntdata" Id="rId12" /><Relationship Type="http://schemas.openxmlformats.org/officeDocument/2006/relationships/font" Target="/ppt/fonts/font6.fntdata" Id="rId17" /><Relationship Type="http://schemas.openxmlformats.org/officeDocument/2006/relationships/slide" Target="/ppt/slides/slide1.xml" Id="rId2" /><Relationship Type="http://schemas.openxmlformats.org/officeDocument/2006/relationships/font" Target="/ppt/fonts/font5.fntdata" Id="rId16" /><Relationship Type="http://schemas.openxmlformats.org/officeDocument/2006/relationships/viewProps" Target="/ppt/viewProps.xml" Id="rId20" /><Relationship Type="http://schemas.openxmlformats.org/officeDocument/2006/relationships/slideMaster" Target="/ppt/slideMasters/slideMaster1.xml" Id="rId1" /><Relationship Type="http://schemas.openxmlformats.org/officeDocument/2006/relationships/slide" Target="/ppt/slides/slide5.xml" Id="rId6" /><Relationship Type="http://schemas.openxmlformats.org/officeDocument/2006/relationships/notesMaster" Target="/ppt/notesMasters/notesMaster1.xml" Id="rId11" /><Relationship Type="http://schemas.openxmlformats.org/officeDocument/2006/relationships/slide" Target="/ppt/slides/slide4.xml" Id="rId5" /><Relationship Type="http://schemas.openxmlformats.org/officeDocument/2006/relationships/font" Target="/ppt/fonts/font4.fntdata" Id="rId15" /><Relationship Type="http://schemas.openxmlformats.org/officeDocument/2006/relationships/slide" Target="/ppt/slides/slide9.xml" Id="rId10" /><Relationship Type="http://schemas.openxmlformats.org/officeDocument/2006/relationships/presProps" Target="/ppt/presProps.xml" Id="rId19" /><Relationship Type="http://schemas.openxmlformats.org/officeDocument/2006/relationships/slide" Target="/ppt/slides/slide3.xml" Id="rId4" /><Relationship Type="http://schemas.openxmlformats.org/officeDocument/2006/relationships/slide" Target="/ppt/slides/slide8.xml" Id="rId9" /><Relationship Type="http://schemas.openxmlformats.org/officeDocument/2006/relationships/font" Target="/ppt/fonts/font3.fntdata" Id="rId14" /><Relationship Type="http://schemas.openxmlformats.org/officeDocument/2006/relationships/tableStyles" Target="/ppt/tableStyles.xml" Id="rId22" /></Relationships>
</file>

<file path=ppt/notesMasters/_rels/notesMaster1.xml.rels>&#65279;<?xml version="1.0" encoding="utf-8"?><Relationships xmlns="http://schemas.openxmlformats.org/package/2006/relationships"><Relationship Type="http://schemas.openxmlformats.org/officeDocument/2006/relationships/theme" Target="/ppt/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799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Relationships xmlns="http://schemas.openxmlformats.org/package/2006/relationships"><Relationship Type="http://schemas.openxmlformats.org/officeDocument/2006/relationships/slide" Target="/ppt/slides/slide1.xml" Id="rId2" /><Relationship Type="http://schemas.openxmlformats.org/officeDocument/2006/relationships/notesMaster" Target="/ppt/notesMasters/notesMaster1.xml" Id="rId1"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image" Target="/ppt/media/image1.png" Id="rId3" /><Relationship Type="http://schemas.openxmlformats.org/officeDocument/2006/relationships/slideMaster" Target="/ppt/slideMasters/slideMaster1.xml" Id="rId1" /><Relationship Type="http://schemas.openxmlformats.org/officeDocument/2006/relationships/hyperlink" Target="https://gamma.app/?utm_source=made-with-gamma" TargetMode="External" Id="rId2"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3.xml" Id="rId3" /><Relationship Type="http://schemas.openxmlformats.org/officeDocument/2006/relationships/theme" Target="/ppt/theme/theme1.xml" Id="rId12" /><Relationship Type="http://schemas.openxmlformats.org/officeDocument/2006/relationships/slideLayout" Target="/ppt/slideLayouts/slideLayout1.xml" Id="rId1"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ppt/media/image2.png" Id="rId3" /><Relationship Type="http://schemas.openxmlformats.org/officeDocument/2006/relationships/notesSlide" Target="/ppt/notesSlides/notesSlide1.xml" Id="rId2" /><Relationship Type="http://schemas.openxmlformats.org/officeDocument/2006/relationships/slideLayout" Target="/ppt/slideLayouts/slideLayout3.xml" Id="rId1" /><Relationship Type="http://schemas.openxmlformats.org/officeDocument/2006/relationships/image" Target="/ppt/media/image5.png" Id="rId6" /><Relationship Type="http://schemas.openxmlformats.org/officeDocument/2006/relationships/image" Target="/ppt/media/image4.jpeg" Id="rId5" /><Relationship Type="http://schemas.openxmlformats.org/officeDocument/2006/relationships/image" Target="/ppt/media/image3.jpeg" Id="rId4" /></Relationships>
</file>

<file path=ppt/slides/_rels/slide2.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4.xml.rels>&#65279;<?xml version="1.0" encoding="utf-8"?><Relationships xmlns="http://schemas.openxmlformats.org/package/2006/relationships"><Relationship Type="http://schemas.openxmlformats.org/officeDocument/2006/relationships/image" Target="/ppt/media/image6.png" Id="rId2" /><Relationship Type="http://schemas.openxmlformats.org/officeDocument/2006/relationships/slideLayout" Target="/ppt/slideLayouts/slideLayout1.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6.xml.rels>&#65279;<?xml version="1.0" encoding="utf-8"?><Relationships xmlns="http://schemas.openxmlformats.org/package/2006/relationships"><Relationship Type="http://schemas.openxmlformats.org/officeDocument/2006/relationships/image" Target="/ppt/media/image7.png" Id="rId2" /><Relationship Type="http://schemas.openxmlformats.org/officeDocument/2006/relationships/slideLayout" Target="/ppt/slideLayouts/slideLayout1.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1.xml" Id="rId1" /></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B05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665B">
              <a:alpha val="80000"/>
            </a:srgbClr>
          </a:solidFill>
          <a:ln/>
        </p:spPr>
      </p:sp>
      <p:sp>
        <p:nvSpPr>
          <p:cNvPr id="4" name="Shape 1"/>
          <p:cNvSpPr/>
          <p:nvPr/>
        </p:nvSpPr>
        <p:spPr>
          <a:xfrm>
            <a:off x="-69574" y="-64897"/>
            <a:ext cx="14975785" cy="8334893"/>
          </a:xfrm>
          <a:prstGeom prst="rect">
            <a:avLst/>
          </a:prstGeom>
          <a:solidFill>
            <a:schemeClr val="accent6">
              <a:lumMod val="40000"/>
              <a:lumOff val="60000"/>
            </a:schemeClr>
          </a:solidFill>
          <a:ln/>
        </p:spPr>
        <p:txBody>
          <a:bodyPr/>
          <a:lstStyle/>
          <a:p>
            <a:endParaRPr lang="en-IN" dirty="0"/>
          </a:p>
        </p:txBody>
      </p:sp>
      <p:sp>
        <p:nvSpPr>
          <p:cNvPr id="6" name="Text 2"/>
          <p:cNvSpPr/>
          <p:nvPr/>
        </p:nvSpPr>
        <p:spPr>
          <a:xfrm>
            <a:off x="1827371" y="2375892"/>
            <a:ext cx="10975538" cy="620078"/>
          </a:xfrm>
          <a:prstGeom prst="rect">
            <a:avLst/>
          </a:prstGeom>
          <a:noFill/>
          <a:ln/>
        </p:spPr>
        <p:txBody>
          <a:bodyPr wrap="none" lIns="0" tIns="0" rIns="0" bIns="0" rtlCol="0" anchor="t"/>
          <a:lstStyle/>
          <a:p>
            <a:pPr marL="0" indent="0" algn="ctr">
              <a:lnSpc>
                <a:spcPts val="4850"/>
              </a:lnSpc>
              <a:buNone/>
            </a:pPr>
            <a:r>
              <a:rPr lang="en-US" sz="3900" dirty="0">
                <a:solidFill>
                  <a:schemeClr val="tx1">
                    <a:lumMod val="95000"/>
                    <a:lumOff val="5000"/>
                  </a:schemeClr>
                </a:solidFill>
                <a:latin typeface="Bitter Medium" pitchFamily="34" charset="0"/>
                <a:ea typeface="Bitter Medium" pitchFamily="34" charset="-122"/>
                <a:cs typeface="Bitter Medium" pitchFamily="34" charset="-120"/>
              </a:rPr>
              <a:t>Internship Presentation – Intel Unnati Program</a:t>
            </a:r>
            <a:endParaRPr lang="en-US" sz="3900" dirty="0">
              <a:solidFill>
                <a:schemeClr val="tx1">
                  <a:lumMod val="95000"/>
                  <a:lumOff val="5000"/>
                </a:schemeClr>
              </a:solidFill>
            </a:endParaRPr>
          </a:p>
        </p:txBody>
      </p:sp>
      <p:sp>
        <p:nvSpPr>
          <p:cNvPr id="7" name="Text 3"/>
          <p:cNvSpPr/>
          <p:nvPr/>
        </p:nvSpPr>
        <p:spPr>
          <a:xfrm>
            <a:off x="793790" y="3293626"/>
            <a:ext cx="13042821" cy="396954"/>
          </a:xfrm>
          <a:prstGeom prst="rect">
            <a:avLst/>
          </a:prstGeom>
          <a:noFill/>
          <a:ln/>
        </p:spPr>
        <p:txBody>
          <a:bodyPr wrap="none" lIns="0" tIns="0" rIns="0" bIns="0" rtlCol="0" anchor="t"/>
          <a:lstStyle/>
          <a:p>
            <a:pPr marL="0" indent="0" algn="ctr">
              <a:lnSpc>
                <a:spcPts val="3100"/>
              </a:lnSpc>
              <a:buNone/>
            </a:pPr>
            <a:r>
              <a:rPr lang="en-US" sz="1950" dirty="0">
                <a:solidFill>
                  <a:schemeClr val="tx1">
                    <a:lumMod val="95000"/>
                    <a:lumOff val="5000"/>
                  </a:schemeClr>
                </a:solidFill>
                <a:latin typeface="Open Sans" pitchFamily="34" charset="0"/>
                <a:ea typeface="Open Sans" pitchFamily="34" charset="-122"/>
                <a:cs typeface="Open Sans" pitchFamily="34" charset="-120"/>
              </a:rPr>
              <a:t>NAVYASHREE J</a:t>
            </a:r>
            <a:endParaRPr lang="en-US" sz="1950" dirty="0">
              <a:solidFill>
                <a:schemeClr val="tx1">
                  <a:lumMod val="95000"/>
                  <a:lumOff val="5000"/>
                </a:schemeClr>
              </a:solidFill>
            </a:endParaRPr>
          </a:p>
        </p:txBody>
      </p:sp>
      <p:sp>
        <p:nvSpPr>
          <p:cNvPr id="8" name="Text 4"/>
          <p:cNvSpPr/>
          <p:nvPr/>
        </p:nvSpPr>
        <p:spPr>
          <a:xfrm>
            <a:off x="793790" y="3913823"/>
            <a:ext cx="13042821" cy="317540"/>
          </a:xfrm>
          <a:prstGeom prst="rect">
            <a:avLst/>
          </a:prstGeom>
          <a:noFill/>
          <a:ln/>
        </p:spPr>
        <p:txBody>
          <a:bodyPr wrap="none" lIns="0" tIns="0" rIns="0" bIns="0" rtlCol="0" anchor="t"/>
          <a:lstStyle/>
          <a:p>
            <a:pPr marL="0" indent="0" algn="ctr">
              <a:lnSpc>
                <a:spcPts val="2500"/>
              </a:lnSpc>
              <a:buNone/>
            </a:pPr>
            <a:r>
              <a:rPr lang="en-US" sz="1550" dirty="0">
                <a:solidFill>
                  <a:schemeClr val="tx1">
                    <a:lumMod val="95000"/>
                    <a:lumOff val="5000"/>
                  </a:schemeClr>
                </a:solidFill>
                <a:latin typeface="Open Sans" pitchFamily="34" charset="0"/>
                <a:ea typeface="Open Sans" pitchFamily="34" charset="-122"/>
                <a:cs typeface="Open Sans" pitchFamily="34" charset="-120"/>
              </a:rPr>
              <a:t>Roll Number: BU22EECE0100455</a:t>
            </a:r>
            <a:endParaRPr lang="en-US" sz="1550" dirty="0">
              <a:solidFill>
                <a:schemeClr val="tx1">
                  <a:lumMod val="95000"/>
                  <a:lumOff val="5000"/>
                </a:schemeClr>
              </a:solidFill>
            </a:endParaRPr>
          </a:p>
        </p:txBody>
      </p:sp>
      <p:sp>
        <p:nvSpPr>
          <p:cNvPr id="9" name="Text 5"/>
          <p:cNvSpPr/>
          <p:nvPr/>
        </p:nvSpPr>
        <p:spPr>
          <a:xfrm>
            <a:off x="793790" y="4454604"/>
            <a:ext cx="13042821" cy="317540"/>
          </a:xfrm>
          <a:prstGeom prst="rect">
            <a:avLst/>
          </a:prstGeom>
          <a:noFill/>
          <a:ln/>
        </p:spPr>
        <p:txBody>
          <a:bodyPr wrap="none" lIns="0" tIns="0" rIns="0" bIns="0" rtlCol="0" anchor="t"/>
          <a:lstStyle/>
          <a:p>
            <a:pPr marL="0" indent="0" algn="ctr">
              <a:lnSpc>
                <a:spcPts val="2500"/>
              </a:lnSpc>
              <a:buNone/>
            </a:pPr>
            <a:r>
              <a:rPr lang="en-US" sz="1550" dirty="0">
                <a:solidFill>
                  <a:schemeClr val="tx1">
                    <a:lumMod val="95000"/>
                    <a:lumOff val="5000"/>
                  </a:schemeClr>
                </a:solidFill>
                <a:latin typeface="Open Sans" pitchFamily="34" charset="0"/>
                <a:ea typeface="Open Sans" pitchFamily="34" charset="-122"/>
                <a:cs typeface="Open Sans" pitchFamily="34" charset="-120"/>
              </a:rPr>
              <a:t>Electronics and Communication Engineering, 4th Year</a:t>
            </a:r>
            <a:endParaRPr lang="en-US" sz="1550" dirty="0">
              <a:solidFill>
                <a:schemeClr val="tx1">
                  <a:lumMod val="95000"/>
                  <a:lumOff val="5000"/>
                </a:schemeClr>
              </a:solidFill>
            </a:endParaRPr>
          </a:p>
        </p:txBody>
      </p:sp>
      <p:sp>
        <p:nvSpPr>
          <p:cNvPr id="10" name="Text 6"/>
          <p:cNvSpPr/>
          <p:nvPr/>
        </p:nvSpPr>
        <p:spPr>
          <a:xfrm>
            <a:off x="793790" y="4995386"/>
            <a:ext cx="13042821" cy="317540"/>
          </a:xfrm>
          <a:prstGeom prst="rect">
            <a:avLst/>
          </a:prstGeom>
          <a:noFill/>
          <a:ln/>
        </p:spPr>
        <p:txBody>
          <a:bodyPr wrap="none" lIns="0" tIns="0" rIns="0" bIns="0" rtlCol="0" anchor="t"/>
          <a:lstStyle/>
          <a:p>
            <a:pPr marL="0" indent="0" algn="ctr">
              <a:lnSpc>
                <a:spcPts val="2500"/>
              </a:lnSpc>
              <a:buNone/>
            </a:pPr>
            <a:r>
              <a:rPr lang="en-US" sz="1550" dirty="0">
                <a:solidFill>
                  <a:schemeClr val="tx1">
                    <a:lumMod val="95000"/>
                    <a:lumOff val="5000"/>
                  </a:schemeClr>
                </a:solidFill>
                <a:latin typeface="Open Sans" pitchFamily="34" charset="0"/>
                <a:ea typeface="Open Sans" pitchFamily="34" charset="-122"/>
                <a:cs typeface="Open Sans" pitchFamily="34" charset="-120"/>
              </a:rPr>
              <a:t>Internship Duration: May 15 – July 5</a:t>
            </a:r>
            <a:endParaRPr lang="en-US" sz="1550" dirty="0">
              <a:solidFill>
                <a:schemeClr val="tx1">
                  <a:lumMod val="95000"/>
                  <a:lumOff val="5000"/>
                </a:schemeClr>
              </a:solidFill>
            </a:endParaRPr>
          </a:p>
        </p:txBody>
      </p:sp>
      <p:sp>
        <p:nvSpPr>
          <p:cNvPr id="11" name="Text 7"/>
          <p:cNvSpPr/>
          <p:nvPr/>
        </p:nvSpPr>
        <p:spPr>
          <a:xfrm>
            <a:off x="793790" y="5536168"/>
            <a:ext cx="13042821" cy="317540"/>
          </a:xfrm>
          <a:prstGeom prst="rect">
            <a:avLst/>
          </a:prstGeom>
          <a:noFill/>
          <a:ln/>
        </p:spPr>
        <p:txBody>
          <a:bodyPr wrap="none" lIns="0" tIns="0" rIns="0" bIns="0" rtlCol="0" anchor="t"/>
          <a:lstStyle/>
          <a:p>
            <a:pPr marL="0" indent="0" algn="ctr">
              <a:lnSpc>
                <a:spcPts val="2500"/>
              </a:lnSpc>
              <a:buNone/>
            </a:pPr>
            <a:r>
              <a:rPr lang="en-US" sz="1550" dirty="0">
                <a:solidFill>
                  <a:schemeClr val="tx1">
                    <a:lumMod val="95000"/>
                    <a:lumOff val="5000"/>
                  </a:schemeClr>
                </a:solidFill>
                <a:latin typeface="Open Sans" pitchFamily="34" charset="0"/>
                <a:ea typeface="Open Sans" pitchFamily="34" charset="-122"/>
                <a:cs typeface="Open Sans" pitchFamily="34" charset="-120"/>
              </a:rPr>
              <a:t>Organization: Intel Unnati | GITAM University Bengaluru</a:t>
            </a:r>
            <a:endParaRPr lang="en-US" sz="1550" dirty="0">
              <a:solidFill>
                <a:schemeClr val="tx1">
                  <a:lumMod val="95000"/>
                  <a:lumOff val="5000"/>
                </a:schemeClr>
              </a:solidFill>
            </a:endParaRPr>
          </a:p>
        </p:txBody>
      </p:sp>
      <p:pic>
        <p:nvPicPr>
          <p:cNvPr id="12" name="Google Shape;176;p1">
            <a:extLst>
              <a:ext uri="{FF2B5EF4-FFF2-40B4-BE49-F238E27FC236}">
                <a16:creationId xmlns:a16="http://schemas.microsoft.com/office/drawing/2014/main" id="{B60798CA-9C28-3267-DA5E-6536C67716EA}"/>
              </a:ext>
            </a:extLst>
          </p:cNvPr>
          <p:cNvPicPr preferRelativeResize="0"/>
          <p:nvPr/>
        </p:nvPicPr>
        <p:blipFill rotWithShape="1">
          <a:blip r:embed="rId4">
            <a:alphaModFix amt="20000"/>
          </a:blip>
          <a:srcRect l="1514" r="2310" b="19493"/>
          <a:stretch/>
        </p:blipFill>
        <p:spPr>
          <a:xfrm>
            <a:off x="-578955" y="-117482"/>
            <a:ext cx="15746067" cy="8347081"/>
          </a:xfrm>
          <a:prstGeom prst="rect">
            <a:avLst/>
          </a:prstGeom>
          <a:noFill/>
          <a:ln>
            <a:noFill/>
          </a:ln>
        </p:spPr>
      </p:pic>
      <p:pic>
        <p:nvPicPr>
          <p:cNvPr id="1028" name="Picture 4">
            <a:extLst>
              <a:ext uri="{FF2B5EF4-FFF2-40B4-BE49-F238E27FC236}">
                <a16:creationId xmlns:a16="http://schemas.microsoft.com/office/drawing/2014/main" id="{8105C7F0-4718-EBE7-2648-1BB1AE7B8F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37357" y="10527"/>
            <a:ext cx="2693043" cy="151483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245C71A7-DA72-FF69-7702-E6B5888DBD20}"/>
              </a:ext>
            </a:extLst>
          </p:cNvPr>
          <p:cNvPicPr>
            <a:picLocks noChangeAspect="1"/>
          </p:cNvPicPr>
          <p:nvPr/>
        </p:nvPicPr>
        <p:blipFill>
          <a:blip r:embed="rId6"/>
          <a:stretch>
            <a:fillRect/>
          </a:stretch>
        </p:blipFill>
        <p:spPr>
          <a:xfrm>
            <a:off x="116785" y="-53477"/>
            <a:ext cx="2836783" cy="14103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DEB9"/>
        </a:solidFill>
        <a:effectLst/>
      </p:bgPr>
    </p:bg>
    <p:spTree>
      <p:nvGrpSpPr>
        <p:cNvPr id="1" name=""/>
        <p:cNvGrpSpPr/>
        <p:nvPr/>
      </p:nvGrpSpPr>
      <p:grpSpPr>
        <a:xfrm>
          <a:off x="0" y="0"/>
          <a:ext cx="0" cy="0"/>
          <a:chOff x="0" y="0"/>
          <a:chExt cx="0" cy="0"/>
        </a:xfrm>
      </p:grpSpPr>
      <p:sp>
        <p:nvSpPr>
          <p:cNvPr id="5" name="Text 3">
            <a:extLst>
              <a:ext uri="{FF2B5EF4-FFF2-40B4-BE49-F238E27FC236}">
                <a16:creationId xmlns:a16="http://schemas.microsoft.com/office/drawing/2014/main" id="{E845CD93-0577-8CE6-762E-7DB57998DDBD}"/>
              </a:ext>
            </a:extLst>
          </p:cNvPr>
          <p:cNvSpPr/>
          <p:nvPr/>
        </p:nvSpPr>
        <p:spPr>
          <a:xfrm>
            <a:off x="770334" y="4238149"/>
            <a:ext cx="6333411" cy="1386483"/>
          </a:xfrm>
          <a:prstGeom prst="rect">
            <a:avLst/>
          </a:prstGeom>
          <a:noFill/>
          <a:ln/>
        </p:spPr>
        <p:txBody>
          <a:bodyPr wrap="square" lIns="0" tIns="0" rIns="0" bIns="0" rtlCol="0" anchor="t"/>
          <a:lstStyle/>
          <a:p>
            <a:pPr marL="0" indent="0" algn="l">
              <a:lnSpc>
                <a:spcPts val="2150"/>
              </a:lnSpc>
              <a:buNone/>
            </a:pPr>
            <a:endParaRPr lang="en-US" sz="1350" dirty="0"/>
          </a:p>
        </p:txBody>
      </p:sp>
      <p:sp>
        <p:nvSpPr>
          <p:cNvPr id="7" name="Text 5">
            <a:extLst>
              <a:ext uri="{FF2B5EF4-FFF2-40B4-BE49-F238E27FC236}">
                <a16:creationId xmlns:a16="http://schemas.microsoft.com/office/drawing/2014/main" id="{C69E0454-8A25-C84A-2D87-F07524D5F50C}"/>
              </a:ext>
            </a:extLst>
          </p:cNvPr>
          <p:cNvSpPr/>
          <p:nvPr/>
        </p:nvSpPr>
        <p:spPr>
          <a:xfrm>
            <a:off x="7534275" y="2141101"/>
            <a:ext cx="6333411" cy="1386483"/>
          </a:xfrm>
          <a:prstGeom prst="rect">
            <a:avLst/>
          </a:prstGeom>
          <a:noFill/>
          <a:ln/>
        </p:spPr>
        <p:txBody>
          <a:bodyPr wrap="square" lIns="0" tIns="0" rIns="0" bIns="0" rtlCol="0" anchor="t"/>
          <a:lstStyle/>
          <a:p>
            <a:pPr marL="0" indent="0" algn="l">
              <a:lnSpc>
                <a:spcPts val="2150"/>
              </a:lnSpc>
              <a:buNone/>
            </a:pPr>
            <a:endParaRPr lang="en-US" sz="1350" dirty="0"/>
          </a:p>
        </p:txBody>
      </p:sp>
      <p:sp>
        <p:nvSpPr>
          <p:cNvPr id="8" name="Text 6">
            <a:extLst>
              <a:ext uri="{FF2B5EF4-FFF2-40B4-BE49-F238E27FC236}">
                <a16:creationId xmlns:a16="http://schemas.microsoft.com/office/drawing/2014/main" id="{592CBDD6-A093-FEEC-8919-C1BAC5FD270F}"/>
              </a:ext>
            </a:extLst>
          </p:cNvPr>
          <p:cNvSpPr/>
          <p:nvPr/>
        </p:nvSpPr>
        <p:spPr>
          <a:xfrm>
            <a:off x="6291884" y="3785099"/>
            <a:ext cx="6333411" cy="1386483"/>
          </a:xfrm>
          <a:prstGeom prst="rect">
            <a:avLst/>
          </a:prstGeom>
          <a:noFill/>
          <a:ln/>
        </p:spPr>
        <p:txBody>
          <a:bodyPr wrap="square" lIns="0" tIns="0" rIns="0" bIns="0" rtlCol="0" anchor="t"/>
          <a:lstStyle/>
          <a:p>
            <a:pPr marL="0" indent="0" algn="l">
              <a:lnSpc>
                <a:spcPts val="2150"/>
              </a:lnSpc>
              <a:buNone/>
            </a:pPr>
            <a:endParaRPr lang="en-US" sz="1350" dirty="0"/>
          </a:p>
        </p:txBody>
      </p:sp>
      <p:sp>
        <p:nvSpPr>
          <p:cNvPr id="10" name="Text 8">
            <a:extLst>
              <a:ext uri="{FF2B5EF4-FFF2-40B4-BE49-F238E27FC236}">
                <a16:creationId xmlns:a16="http://schemas.microsoft.com/office/drawing/2014/main" id="{8C5D0031-362B-2A24-3682-34230228D3EC}"/>
              </a:ext>
            </a:extLst>
          </p:cNvPr>
          <p:cNvSpPr/>
          <p:nvPr/>
        </p:nvSpPr>
        <p:spPr>
          <a:xfrm>
            <a:off x="755094" y="6164642"/>
            <a:ext cx="6333411" cy="1663779"/>
          </a:xfrm>
          <a:prstGeom prst="rect">
            <a:avLst/>
          </a:prstGeom>
          <a:noFill/>
          <a:ln/>
        </p:spPr>
        <p:txBody>
          <a:bodyPr wrap="square" lIns="0" tIns="0" rIns="0" bIns="0" rtlCol="0" anchor="t"/>
          <a:lstStyle/>
          <a:p>
            <a:pPr marL="0" indent="0" algn="l">
              <a:lnSpc>
                <a:spcPts val="2150"/>
              </a:lnSpc>
              <a:buNone/>
            </a:pPr>
            <a:endParaRPr lang="en-US" sz="1350" dirty="0"/>
          </a:p>
        </p:txBody>
      </p:sp>
      <p:sp>
        <p:nvSpPr>
          <p:cNvPr id="12" name="TextBox 11">
            <a:extLst>
              <a:ext uri="{FF2B5EF4-FFF2-40B4-BE49-F238E27FC236}">
                <a16:creationId xmlns:a16="http://schemas.microsoft.com/office/drawing/2014/main" id="{27589B93-BFB7-E593-2E63-36635FC72A20}"/>
              </a:ext>
            </a:extLst>
          </p:cNvPr>
          <p:cNvSpPr txBox="1"/>
          <p:nvPr/>
        </p:nvSpPr>
        <p:spPr>
          <a:xfrm>
            <a:off x="673263" y="6218967"/>
            <a:ext cx="6093575" cy="923330"/>
          </a:xfrm>
          <a:prstGeom prst="rect">
            <a:avLst/>
          </a:prstGeom>
          <a:noFill/>
        </p:spPr>
        <p:txBody>
          <a:bodyPr wrap="square" rtlCol="0">
            <a:spAutoFit/>
          </a:bodyPr>
          <a:lstStyle/>
          <a:p>
            <a:r>
              <a:rPr lang="en-US" dirty="0">
                <a:latin typeface="Sitka Banner" pitchFamily="2" charset="0"/>
              </a:rPr>
              <a:t>Intel Unnati is an online project-based internship that happens every summer. Through out the internship the company mentor and college mentor have helped us by providing </a:t>
            </a:r>
            <a:r>
              <a:rPr lang="en-US" dirty="0" err="1">
                <a:latin typeface="Sitka Banner" pitchFamily="2" charset="0"/>
              </a:rPr>
              <a:t>softwares</a:t>
            </a:r>
            <a:r>
              <a:rPr lang="en-US" dirty="0">
                <a:latin typeface="Sitka Banner" pitchFamily="2" charset="0"/>
              </a:rPr>
              <a:t>.</a:t>
            </a:r>
            <a:endParaRPr lang="en-IN" dirty="0">
              <a:latin typeface="Sitka Banner" pitchFamily="2" charset="0"/>
            </a:endParaRPr>
          </a:p>
        </p:txBody>
      </p:sp>
    </p:spTree>
    <p:extLst>
      <p:ext uri="{BB962C8B-B14F-4D97-AF65-F5344CB8AC3E}">
        <p14:creationId xmlns:p14="http://schemas.microsoft.com/office/powerpoint/2010/main" val="3769884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DEB9"/>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E16C23BE-A41F-DC81-8715-7B1F9B52DAD7}"/>
              </a:ext>
            </a:extLst>
          </p:cNvPr>
          <p:cNvSpPr/>
          <p:nvPr/>
        </p:nvSpPr>
        <p:spPr>
          <a:xfrm>
            <a:off x="793790" y="808792"/>
            <a:ext cx="6915110" cy="620078"/>
          </a:xfrm>
          <a:prstGeom prst="rect">
            <a:avLst/>
          </a:prstGeom>
          <a:noFill/>
          <a:ln/>
        </p:spPr>
        <p:txBody>
          <a:bodyPr wrap="none" lIns="0" tIns="0" rIns="0" bIns="0" rtlCol="0" anchor="t"/>
          <a:lstStyle/>
          <a:p>
            <a:pPr marL="0" indent="0" algn="l">
              <a:lnSpc>
                <a:spcPts val="4850"/>
              </a:lnSpc>
              <a:buNone/>
            </a:pPr>
            <a:r>
              <a:rPr lang="en-US" sz="4000" b="1" dirty="0">
                <a:solidFill>
                  <a:srgbClr val="00665B"/>
                </a:solidFill>
                <a:latin typeface="Bitter Medium" pitchFamily="34" charset="0"/>
                <a:ea typeface="Bitter Medium" pitchFamily="34" charset="-122"/>
                <a:cs typeface="Bitter Medium" pitchFamily="34" charset="-120"/>
              </a:rPr>
              <a:t>Objectives of the Internship</a:t>
            </a:r>
            <a:endParaRPr lang="en-US" sz="4000" b="1" dirty="0">
              <a:solidFill>
                <a:srgbClr val="00665B"/>
              </a:solidFill>
            </a:endParaRPr>
          </a:p>
        </p:txBody>
      </p:sp>
      <p:sp>
        <p:nvSpPr>
          <p:cNvPr id="3" name="Shape 1">
            <a:extLst>
              <a:ext uri="{FF2B5EF4-FFF2-40B4-BE49-F238E27FC236}">
                <a16:creationId xmlns:a16="http://schemas.microsoft.com/office/drawing/2014/main" id="{63D9BB36-736B-69DD-1106-01AAD99A6E53}"/>
              </a:ext>
            </a:extLst>
          </p:cNvPr>
          <p:cNvSpPr/>
          <p:nvPr/>
        </p:nvSpPr>
        <p:spPr>
          <a:xfrm>
            <a:off x="793790" y="1825704"/>
            <a:ext cx="4215289" cy="5594985"/>
          </a:xfrm>
          <a:prstGeom prst="roundRect">
            <a:avLst>
              <a:gd name="adj" fmla="val 1978"/>
            </a:avLst>
          </a:prstGeom>
          <a:solidFill>
            <a:srgbClr val="F2F2F2"/>
          </a:solidFill>
          <a:ln w="22860">
            <a:solidFill>
              <a:srgbClr val="00665B"/>
            </a:solidFill>
            <a:prstDash val="solid"/>
          </a:ln>
        </p:spPr>
        <p:txBody>
          <a:bodyPr/>
          <a:lstStyle/>
          <a:p>
            <a:endParaRPr lang="en-IN" dirty="0"/>
          </a:p>
        </p:txBody>
      </p:sp>
      <p:sp>
        <p:nvSpPr>
          <p:cNvPr id="4" name="Shape 2">
            <a:extLst>
              <a:ext uri="{FF2B5EF4-FFF2-40B4-BE49-F238E27FC236}">
                <a16:creationId xmlns:a16="http://schemas.microsoft.com/office/drawing/2014/main" id="{09E2C569-144A-6B4D-BA33-8D4A53F05A8E}"/>
              </a:ext>
            </a:extLst>
          </p:cNvPr>
          <p:cNvSpPr/>
          <p:nvPr/>
        </p:nvSpPr>
        <p:spPr>
          <a:xfrm>
            <a:off x="816650" y="1848564"/>
            <a:ext cx="4169569" cy="595313"/>
          </a:xfrm>
          <a:prstGeom prst="roundRect">
            <a:avLst>
              <a:gd name="adj" fmla="val 9395"/>
            </a:avLst>
          </a:prstGeom>
          <a:solidFill>
            <a:schemeClr val="accent4">
              <a:lumMod val="75000"/>
            </a:schemeClr>
          </a:solidFill>
          <a:ln/>
        </p:spPr>
      </p:sp>
      <p:sp>
        <p:nvSpPr>
          <p:cNvPr id="5" name="Text 3">
            <a:extLst>
              <a:ext uri="{FF2B5EF4-FFF2-40B4-BE49-F238E27FC236}">
                <a16:creationId xmlns:a16="http://schemas.microsoft.com/office/drawing/2014/main" id="{77AB052C-7589-DBEE-9329-7CF3AD192875}"/>
              </a:ext>
            </a:extLst>
          </p:cNvPr>
          <p:cNvSpPr/>
          <p:nvPr/>
        </p:nvSpPr>
        <p:spPr>
          <a:xfrm>
            <a:off x="2752606" y="1956316"/>
            <a:ext cx="297656" cy="372070"/>
          </a:xfrm>
          <a:prstGeom prst="rect">
            <a:avLst/>
          </a:prstGeom>
          <a:noFill/>
          <a:ln/>
        </p:spPr>
        <p:txBody>
          <a:bodyPr wrap="none" lIns="0" tIns="0" rIns="0" bIns="0" rtlCol="0" anchor="t"/>
          <a:lstStyle/>
          <a:p>
            <a:pPr marL="0" indent="0" algn="l">
              <a:lnSpc>
                <a:spcPts val="2300"/>
              </a:lnSpc>
              <a:buNone/>
            </a:pPr>
            <a:r>
              <a:rPr lang="en-US" sz="2300" dirty="0">
                <a:solidFill>
                  <a:srgbClr val="FFFFFF"/>
                </a:solidFill>
                <a:latin typeface="Bitter Medium" pitchFamily="34" charset="0"/>
                <a:ea typeface="Bitter Medium" pitchFamily="34" charset="-122"/>
                <a:cs typeface="Bitter Medium" pitchFamily="34" charset="-120"/>
              </a:rPr>
              <a:t>1</a:t>
            </a:r>
            <a:endParaRPr lang="en-US" sz="2300" dirty="0"/>
          </a:p>
        </p:txBody>
      </p:sp>
      <p:sp>
        <p:nvSpPr>
          <p:cNvPr id="6" name="Text 4">
            <a:extLst>
              <a:ext uri="{FF2B5EF4-FFF2-40B4-BE49-F238E27FC236}">
                <a16:creationId xmlns:a16="http://schemas.microsoft.com/office/drawing/2014/main" id="{5122C7D4-BA67-B3BE-6CCE-6980C12ADBDF}"/>
              </a:ext>
            </a:extLst>
          </p:cNvPr>
          <p:cNvSpPr/>
          <p:nvPr/>
        </p:nvSpPr>
        <p:spPr>
          <a:xfrm>
            <a:off x="1015008" y="2642235"/>
            <a:ext cx="2930247" cy="310158"/>
          </a:xfrm>
          <a:prstGeom prst="rect">
            <a:avLst/>
          </a:prstGeom>
          <a:noFill/>
          <a:ln/>
        </p:spPr>
        <p:txBody>
          <a:bodyPr wrap="none" lIns="0" tIns="0" rIns="0" bIns="0" rtlCol="0" anchor="t"/>
          <a:lstStyle/>
          <a:p>
            <a:pPr marL="0" indent="0" algn="l">
              <a:lnSpc>
                <a:spcPts val="2400"/>
              </a:lnSpc>
              <a:buNone/>
            </a:pPr>
            <a:r>
              <a:rPr lang="en-US" sz="1950" b="1" dirty="0">
                <a:solidFill>
                  <a:srgbClr val="00665B"/>
                </a:solidFill>
                <a:latin typeface="Bitter Medium" pitchFamily="34" charset="0"/>
                <a:ea typeface="Bitter Medium" pitchFamily="34" charset="-122"/>
                <a:cs typeface="Bitter Medium" pitchFamily="34" charset="-120"/>
              </a:rPr>
              <a:t>Main Learning Objectives</a:t>
            </a:r>
            <a:endParaRPr lang="en-US" sz="1950" b="1" dirty="0">
              <a:solidFill>
                <a:srgbClr val="00665B"/>
              </a:solidFill>
            </a:endParaRPr>
          </a:p>
        </p:txBody>
      </p:sp>
      <p:sp>
        <p:nvSpPr>
          <p:cNvPr id="7" name="Text 5">
            <a:extLst>
              <a:ext uri="{FF2B5EF4-FFF2-40B4-BE49-F238E27FC236}">
                <a16:creationId xmlns:a16="http://schemas.microsoft.com/office/drawing/2014/main" id="{9B9995EE-EFB7-2D82-D6BF-6DECCCC149F1}"/>
              </a:ext>
            </a:extLst>
          </p:cNvPr>
          <p:cNvSpPr/>
          <p:nvPr/>
        </p:nvSpPr>
        <p:spPr>
          <a:xfrm>
            <a:off x="1015008" y="3071455"/>
            <a:ext cx="3772853" cy="3492937"/>
          </a:xfrm>
          <a:prstGeom prst="rect">
            <a:avLst/>
          </a:prstGeom>
          <a:noFill/>
          <a:ln/>
        </p:spPr>
        <p:txBody>
          <a:bodyPr wrap="square" lIns="0" tIns="0" rIns="0" bIns="0" rtlCol="0" anchor="t"/>
          <a:lstStyle/>
          <a:p>
            <a:pPr>
              <a:lnSpc>
                <a:spcPts val="2500"/>
              </a:lnSpc>
            </a:pPr>
            <a:r>
              <a:rPr lang="en-US" dirty="0">
                <a:latin typeface="Sitka Banner" pitchFamily="2" charset="0"/>
                <a:ea typeface="Open Sans" panose="020B0606030504020204" pitchFamily="34" charset="0"/>
                <a:cs typeface="Open Sans" panose="020B0606030504020204" pitchFamily="34" charset="0"/>
              </a:rPr>
              <a:t>• Enable Natural Interaction: Create an assistant that can communicate with students via text and voice, mimicking natural conversation. </a:t>
            </a:r>
          </a:p>
          <a:p>
            <a:pPr>
              <a:lnSpc>
                <a:spcPts val="2500"/>
              </a:lnSpc>
            </a:pPr>
            <a:r>
              <a:rPr lang="en-US" dirty="0">
                <a:latin typeface="Sitka Banner" pitchFamily="2" charset="0"/>
                <a:ea typeface="Open Sans" panose="020B0606030504020204" pitchFamily="34" charset="0"/>
                <a:cs typeface="Open Sans" panose="020B0606030504020204" pitchFamily="34" charset="0"/>
              </a:rPr>
              <a:t>• Process Educational Visual Data: Showcase the assistant's adaptability by adding the ability to upload images for analysis of visual content. </a:t>
            </a:r>
          </a:p>
          <a:p>
            <a:pPr>
              <a:lnSpc>
                <a:spcPts val="2500"/>
              </a:lnSpc>
            </a:pPr>
            <a:r>
              <a:rPr lang="en-US" dirty="0">
                <a:latin typeface="Sitka Banner" pitchFamily="2" charset="0"/>
                <a:ea typeface="Open Sans" panose="020B0606030504020204" pitchFamily="34" charset="0"/>
                <a:cs typeface="Open Sans" panose="020B0606030504020204" pitchFamily="34" charset="0"/>
              </a:rPr>
              <a:t>• Prepare for Future Integration: Design components with flexibility to integrate future technologies like </a:t>
            </a:r>
            <a:r>
              <a:rPr lang="en-US" dirty="0" err="1">
                <a:latin typeface="Sitka Banner" pitchFamily="2" charset="0"/>
                <a:ea typeface="Open Sans" panose="020B0606030504020204" pitchFamily="34" charset="0"/>
                <a:cs typeface="Open Sans" panose="020B0606030504020204" pitchFamily="34" charset="0"/>
              </a:rPr>
              <a:t>OpenVINO</a:t>
            </a:r>
            <a:r>
              <a:rPr lang="en-US" dirty="0">
                <a:latin typeface="Sitka Banner" pitchFamily="2" charset="0"/>
                <a:ea typeface="Open Sans" panose="020B0606030504020204" pitchFamily="34" charset="0"/>
                <a:cs typeface="Open Sans" panose="020B0606030504020204" pitchFamily="34" charset="0"/>
              </a:rPr>
              <a:t>™ for acceleration or classroom hardware systems</a:t>
            </a:r>
          </a:p>
        </p:txBody>
      </p:sp>
      <p:sp>
        <p:nvSpPr>
          <p:cNvPr id="8" name="Shape 6">
            <a:extLst>
              <a:ext uri="{FF2B5EF4-FFF2-40B4-BE49-F238E27FC236}">
                <a16:creationId xmlns:a16="http://schemas.microsoft.com/office/drawing/2014/main" id="{6CBAF84D-6020-9CC4-C567-BF1B9D74134E}"/>
              </a:ext>
            </a:extLst>
          </p:cNvPr>
          <p:cNvSpPr/>
          <p:nvPr/>
        </p:nvSpPr>
        <p:spPr>
          <a:xfrm>
            <a:off x="5207437" y="1825704"/>
            <a:ext cx="4215408" cy="5594985"/>
          </a:xfrm>
          <a:prstGeom prst="roundRect">
            <a:avLst>
              <a:gd name="adj" fmla="val 1977"/>
            </a:avLst>
          </a:prstGeom>
          <a:solidFill>
            <a:srgbClr val="F2F2F2"/>
          </a:solidFill>
          <a:ln w="22860">
            <a:solidFill>
              <a:srgbClr val="00665B"/>
            </a:solidFill>
            <a:prstDash val="solid"/>
          </a:ln>
        </p:spPr>
      </p:sp>
      <p:sp>
        <p:nvSpPr>
          <p:cNvPr id="9" name="Shape 7">
            <a:extLst>
              <a:ext uri="{FF2B5EF4-FFF2-40B4-BE49-F238E27FC236}">
                <a16:creationId xmlns:a16="http://schemas.microsoft.com/office/drawing/2014/main" id="{BFAE4429-C509-64D9-3CBC-50A9CC5E0B79}"/>
              </a:ext>
            </a:extLst>
          </p:cNvPr>
          <p:cNvSpPr/>
          <p:nvPr/>
        </p:nvSpPr>
        <p:spPr>
          <a:xfrm>
            <a:off x="5230297" y="1848564"/>
            <a:ext cx="4169688" cy="595313"/>
          </a:xfrm>
          <a:prstGeom prst="roundRect">
            <a:avLst>
              <a:gd name="adj" fmla="val 9395"/>
            </a:avLst>
          </a:prstGeom>
          <a:solidFill>
            <a:schemeClr val="accent4">
              <a:lumMod val="75000"/>
            </a:schemeClr>
          </a:solidFill>
          <a:ln/>
        </p:spPr>
      </p:sp>
      <p:sp>
        <p:nvSpPr>
          <p:cNvPr id="10" name="Text 8">
            <a:extLst>
              <a:ext uri="{FF2B5EF4-FFF2-40B4-BE49-F238E27FC236}">
                <a16:creationId xmlns:a16="http://schemas.microsoft.com/office/drawing/2014/main" id="{4682D7FF-BCEC-BFE4-8894-5D624DEBDD21}"/>
              </a:ext>
            </a:extLst>
          </p:cNvPr>
          <p:cNvSpPr/>
          <p:nvPr/>
        </p:nvSpPr>
        <p:spPr>
          <a:xfrm>
            <a:off x="7166253" y="1956316"/>
            <a:ext cx="297656" cy="372070"/>
          </a:xfrm>
          <a:prstGeom prst="rect">
            <a:avLst/>
          </a:prstGeom>
          <a:noFill/>
          <a:ln/>
        </p:spPr>
        <p:txBody>
          <a:bodyPr wrap="none" lIns="0" tIns="0" rIns="0" bIns="0" rtlCol="0" anchor="t"/>
          <a:lstStyle/>
          <a:p>
            <a:pPr marL="0" indent="0" algn="l">
              <a:lnSpc>
                <a:spcPts val="2300"/>
              </a:lnSpc>
              <a:buNone/>
            </a:pPr>
            <a:r>
              <a:rPr lang="en-US" sz="2300" dirty="0">
                <a:solidFill>
                  <a:srgbClr val="FFFFFF"/>
                </a:solidFill>
                <a:latin typeface="Bitter Medium" pitchFamily="34" charset="0"/>
                <a:ea typeface="Bitter Medium" pitchFamily="34" charset="-122"/>
                <a:cs typeface="Bitter Medium" pitchFamily="34" charset="-120"/>
              </a:rPr>
              <a:t>2</a:t>
            </a:r>
            <a:endParaRPr lang="en-US" sz="2300" dirty="0"/>
          </a:p>
        </p:txBody>
      </p:sp>
      <p:sp>
        <p:nvSpPr>
          <p:cNvPr id="11" name="Text 9">
            <a:extLst>
              <a:ext uri="{FF2B5EF4-FFF2-40B4-BE49-F238E27FC236}">
                <a16:creationId xmlns:a16="http://schemas.microsoft.com/office/drawing/2014/main" id="{AE1A714A-E20D-CD4D-F83C-3110509140EB}"/>
              </a:ext>
            </a:extLst>
          </p:cNvPr>
          <p:cNvSpPr/>
          <p:nvPr/>
        </p:nvSpPr>
        <p:spPr>
          <a:xfrm>
            <a:off x="5428655" y="2642235"/>
            <a:ext cx="3034189" cy="310158"/>
          </a:xfrm>
          <a:prstGeom prst="rect">
            <a:avLst/>
          </a:prstGeom>
          <a:noFill/>
          <a:ln/>
        </p:spPr>
        <p:txBody>
          <a:bodyPr wrap="none" lIns="0" tIns="0" rIns="0" bIns="0" rtlCol="0" anchor="t"/>
          <a:lstStyle/>
          <a:p>
            <a:pPr marL="0" indent="0" algn="l">
              <a:lnSpc>
                <a:spcPts val="2400"/>
              </a:lnSpc>
              <a:buNone/>
            </a:pPr>
            <a:r>
              <a:rPr lang="en-US" sz="1950" b="1" dirty="0">
                <a:solidFill>
                  <a:srgbClr val="00665B"/>
                </a:solidFill>
                <a:latin typeface="Bitter Medium" pitchFamily="34" charset="0"/>
                <a:ea typeface="Bitter Medium" pitchFamily="34" charset="-122"/>
                <a:cs typeface="Bitter Medium" pitchFamily="34" charset="-120"/>
              </a:rPr>
              <a:t>Specific Project Objectives</a:t>
            </a:r>
            <a:endParaRPr lang="en-US" sz="1950" b="1" dirty="0">
              <a:solidFill>
                <a:srgbClr val="00665B"/>
              </a:solidFill>
            </a:endParaRPr>
          </a:p>
        </p:txBody>
      </p:sp>
      <p:sp>
        <p:nvSpPr>
          <p:cNvPr id="12" name="Text 10">
            <a:extLst>
              <a:ext uri="{FF2B5EF4-FFF2-40B4-BE49-F238E27FC236}">
                <a16:creationId xmlns:a16="http://schemas.microsoft.com/office/drawing/2014/main" id="{329476E1-2FE0-B3D1-9FCF-496D58239A8F}"/>
              </a:ext>
            </a:extLst>
          </p:cNvPr>
          <p:cNvSpPr/>
          <p:nvPr/>
        </p:nvSpPr>
        <p:spPr>
          <a:xfrm>
            <a:off x="5428655" y="3071455"/>
            <a:ext cx="3772972" cy="4128016"/>
          </a:xfrm>
          <a:prstGeom prst="rect">
            <a:avLst/>
          </a:prstGeom>
          <a:noFill/>
          <a:ln/>
        </p:spPr>
        <p:txBody>
          <a:bodyPr wrap="square" lIns="0" tIns="0" rIns="0" bIns="0" rtlCol="0" anchor="t"/>
          <a:lstStyle/>
          <a:p>
            <a:pPr>
              <a:lnSpc>
                <a:spcPts val="2500"/>
              </a:lnSpc>
            </a:pPr>
            <a:r>
              <a:rPr lang="en-US" dirty="0">
                <a:latin typeface="Sitka Banner" pitchFamily="2" charset="0"/>
                <a:ea typeface="Open Sans" panose="020B0606030504020204" pitchFamily="34" charset="0"/>
                <a:cs typeface="Open Sans" panose="020B0606030504020204" pitchFamily="34" charset="0"/>
              </a:rPr>
              <a:t>• Include Speech Recognition and Synthesis: Make voice communication accessible by utilizing text-to-speech and speech-to-text capabilities. </a:t>
            </a:r>
          </a:p>
          <a:p>
            <a:pPr>
              <a:lnSpc>
                <a:spcPts val="2500"/>
              </a:lnSpc>
            </a:pPr>
            <a:r>
              <a:rPr lang="en-US" dirty="0">
                <a:latin typeface="Sitka Banner" pitchFamily="2" charset="0"/>
                <a:ea typeface="Open Sans" panose="020B0606030504020204" pitchFamily="34" charset="0"/>
                <a:cs typeface="Open Sans" panose="020B0606030504020204" pitchFamily="34" charset="0"/>
              </a:rPr>
              <a:t>• Incorporate Emotion Recognition: Use facial expressions to identify students' emotions to tailor feedback and assess understanding. </a:t>
            </a:r>
          </a:p>
          <a:p>
            <a:pPr>
              <a:lnSpc>
                <a:spcPts val="2500"/>
              </a:lnSpc>
            </a:pPr>
            <a:r>
              <a:rPr lang="en-US" dirty="0">
                <a:latin typeface="Sitka Banner" pitchFamily="2" charset="0"/>
                <a:ea typeface="Open Sans" panose="020B0606030504020204" pitchFamily="34" charset="0"/>
                <a:cs typeface="Open Sans" panose="020B0606030504020204" pitchFamily="34" charset="0"/>
              </a:rPr>
              <a:t>• Construct a Modular Flask Application: Create RESTful endpoints to manage a range of functions, such as image processing, voice queries, emotion analysis, and Q&amp;A.</a:t>
            </a:r>
          </a:p>
        </p:txBody>
      </p:sp>
      <p:sp>
        <p:nvSpPr>
          <p:cNvPr id="13" name="Shape 11">
            <a:extLst>
              <a:ext uri="{FF2B5EF4-FFF2-40B4-BE49-F238E27FC236}">
                <a16:creationId xmlns:a16="http://schemas.microsoft.com/office/drawing/2014/main" id="{B52DC39F-C15C-F140-2864-10F8B54FF98C}"/>
              </a:ext>
            </a:extLst>
          </p:cNvPr>
          <p:cNvSpPr/>
          <p:nvPr/>
        </p:nvSpPr>
        <p:spPr>
          <a:xfrm>
            <a:off x="9621203" y="1825704"/>
            <a:ext cx="4215289" cy="5594985"/>
          </a:xfrm>
          <a:prstGeom prst="roundRect">
            <a:avLst>
              <a:gd name="adj" fmla="val 1978"/>
            </a:avLst>
          </a:prstGeom>
          <a:solidFill>
            <a:srgbClr val="F2F2F2"/>
          </a:solidFill>
          <a:ln w="22860">
            <a:solidFill>
              <a:srgbClr val="00665B"/>
            </a:solidFill>
            <a:prstDash val="solid"/>
          </a:ln>
        </p:spPr>
      </p:sp>
      <p:sp>
        <p:nvSpPr>
          <p:cNvPr id="14" name="Shape 12">
            <a:extLst>
              <a:ext uri="{FF2B5EF4-FFF2-40B4-BE49-F238E27FC236}">
                <a16:creationId xmlns:a16="http://schemas.microsoft.com/office/drawing/2014/main" id="{F236249F-E9B1-C0C6-E4F4-F86472D0C4FF}"/>
              </a:ext>
            </a:extLst>
          </p:cNvPr>
          <p:cNvSpPr/>
          <p:nvPr/>
        </p:nvSpPr>
        <p:spPr>
          <a:xfrm>
            <a:off x="9644063" y="1848564"/>
            <a:ext cx="4169569" cy="595313"/>
          </a:xfrm>
          <a:prstGeom prst="roundRect">
            <a:avLst>
              <a:gd name="adj" fmla="val 9395"/>
            </a:avLst>
          </a:prstGeom>
          <a:solidFill>
            <a:schemeClr val="accent4">
              <a:lumMod val="75000"/>
            </a:schemeClr>
          </a:solidFill>
          <a:ln/>
        </p:spPr>
      </p:sp>
      <p:sp>
        <p:nvSpPr>
          <p:cNvPr id="15" name="Text 13">
            <a:extLst>
              <a:ext uri="{FF2B5EF4-FFF2-40B4-BE49-F238E27FC236}">
                <a16:creationId xmlns:a16="http://schemas.microsoft.com/office/drawing/2014/main" id="{6F121B93-FD53-A1CE-0DFB-F8E547A19862}"/>
              </a:ext>
            </a:extLst>
          </p:cNvPr>
          <p:cNvSpPr/>
          <p:nvPr/>
        </p:nvSpPr>
        <p:spPr>
          <a:xfrm>
            <a:off x="11580019" y="1956316"/>
            <a:ext cx="297656" cy="372070"/>
          </a:xfrm>
          <a:prstGeom prst="rect">
            <a:avLst/>
          </a:prstGeom>
          <a:noFill/>
          <a:ln/>
        </p:spPr>
        <p:txBody>
          <a:bodyPr wrap="none" lIns="0" tIns="0" rIns="0" bIns="0" rtlCol="0" anchor="t"/>
          <a:lstStyle/>
          <a:p>
            <a:pPr marL="0" indent="0" algn="l">
              <a:lnSpc>
                <a:spcPts val="2300"/>
              </a:lnSpc>
              <a:buNone/>
            </a:pPr>
            <a:r>
              <a:rPr lang="en-US" sz="2300" dirty="0">
                <a:solidFill>
                  <a:srgbClr val="FFFFFF"/>
                </a:solidFill>
                <a:latin typeface="Bitter Medium" pitchFamily="34" charset="0"/>
                <a:ea typeface="Bitter Medium" pitchFamily="34" charset="-122"/>
                <a:cs typeface="Bitter Medium" pitchFamily="34" charset="-120"/>
              </a:rPr>
              <a:t>3</a:t>
            </a:r>
            <a:endParaRPr lang="en-US" sz="2300" dirty="0"/>
          </a:p>
        </p:txBody>
      </p:sp>
      <p:sp>
        <p:nvSpPr>
          <p:cNvPr id="16" name="Text 14">
            <a:extLst>
              <a:ext uri="{FF2B5EF4-FFF2-40B4-BE49-F238E27FC236}">
                <a16:creationId xmlns:a16="http://schemas.microsoft.com/office/drawing/2014/main" id="{143585CE-29F9-DEFC-9D95-41FA500F28EF}"/>
              </a:ext>
            </a:extLst>
          </p:cNvPr>
          <p:cNvSpPr/>
          <p:nvPr/>
        </p:nvSpPr>
        <p:spPr>
          <a:xfrm>
            <a:off x="9842421" y="2642235"/>
            <a:ext cx="2615565" cy="310158"/>
          </a:xfrm>
          <a:prstGeom prst="rect">
            <a:avLst/>
          </a:prstGeom>
          <a:noFill/>
          <a:ln/>
        </p:spPr>
        <p:txBody>
          <a:bodyPr wrap="none" lIns="0" tIns="0" rIns="0" bIns="0" rtlCol="0" anchor="t"/>
          <a:lstStyle/>
          <a:p>
            <a:pPr marL="0" indent="0" algn="l">
              <a:lnSpc>
                <a:spcPts val="2400"/>
              </a:lnSpc>
              <a:buNone/>
            </a:pPr>
            <a:r>
              <a:rPr lang="en-US" sz="1950" b="1" dirty="0">
                <a:solidFill>
                  <a:srgbClr val="00665B"/>
                </a:solidFill>
                <a:latin typeface="Bitter Medium" pitchFamily="34" charset="0"/>
                <a:ea typeface="Bitter Medium" pitchFamily="34" charset="-122"/>
                <a:cs typeface="Bitter Medium" pitchFamily="34" charset="-120"/>
              </a:rPr>
              <a:t>Skills Expected to Gain</a:t>
            </a:r>
            <a:endParaRPr lang="en-US" sz="1950" b="1" dirty="0">
              <a:solidFill>
                <a:srgbClr val="00665B"/>
              </a:solidFill>
            </a:endParaRPr>
          </a:p>
        </p:txBody>
      </p:sp>
      <p:sp>
        <p:nvSpPr>
          <p:cNvPr id="17" name="Text 15">
            <a:extLst>
              <a:ext uri="{FF2B5EF4-FFF2-40B4-BE49-F238E27FC236}">
                <a16:creationId xmlns:a16="http://schemas.microsoft.com/office/drawing/2014/main" id="{C9AE59AB-1E46-4226-D829-6A055DA0A6E9}"/>
              </a:ext>
            </a:extLst>
          </p:cNvPr>
          <p:cNvSpPr/>
          <p:nvPr/>
        </p:nvSpPr>
        <p:spPr>
          <a:xfrm>
            <a:off x="9842421" y="3071455"/>
            <a:ext cx="3772853" cy="3500557"/>
          </a:xfrm>
          <a:prstGeom prst="rect">
            <a:avLst/>
          </a:prstGeom>
          <a:noFill/>
          <a:ln/>
        </p:spPr>
        <p:txBody>
          <a:bodyPr wrap="square" lIns="0" tIns="0" rIns="0" bIns="0" rtlCol="0" anchor="t"/>
          <a:lstStyle/>
          <a:p>
            <a:pPr marL="285750" indent="-285750" algn="l">
              <a:lnSpc>
                <a:spcPts val="2500"/>
              </a:lnSpc>
              <a:buFont typeface="Arial" panose="020B0604020202020204" pitchFamily="34" charset="0"/>
              <a:buChar char="•"/>
            </a:pPr>
            <a:r>
              <a:rPr lang="en-US" dirty="0">
                <a:latin typeface="Sitka Banner" pitchFamily="2" charset="0"/>
                <a:ea typeface="Open Sans" panose="020B0606030504020204" pitchFamily="34" charset="0"/>
                <a:cs typeface="Open Sans" panose="020B0606030504020204" pitchFamily="34" charset="0"/>
              </a:rPr>
              <a:t>Artificial Intelligence</a:t>
            </a:r>
          </a:p>
          <a:p>
            <a:pPr marL="285750" indent="-285750" algn="l">
              <a:lnSpc>
                <a:spcPts val="2500"/>
              </a:lnSpc>
              <a:buFont typeface="Arial" panose="020B0604020202020204" pitchFamily="34" charset="0"/>
              <a:buChar char="•"/>
            </a:pPr>
            <a:r>
              <a:rPr lang="en-US" dirty="0">
                <a:latin typeface="Sitka Banner" pitchFamily="2" charset="0"/>
                <a:ea typeface="Open Sans" panose="020B0606030504020204" pitchFamily="34" charset="0"/>
                <a:cs typeface="Open Sans" panose="020B0606030504020204" pitchFamily="34" charset="0"/>
              </a:rPr>
              <a:t>Machine learning</a:t>
            </a:r>
          </a:p>
          <a:p>
            <a:pPr marL="285750" indent="-285750" algn="l">
              <a:lnSpc>
                <a:spcPts val="2500"/>
              </a:lnSpc>
              <a:buFont typeface="Arial" panose="020B0604020202020204" pitchFamily="34" charset="0"/>
              <a:buChar char="•"/>
            </a:pPr>
            <a:r>
              <a:rPr lang="en-US" dirty="0">
                <a:latin typeface="Sitka Banner" pitchFamily="2" charset="0"/>
                <a:ea typeface="Open Sans" panose="020B0606030504020204" pitchFamily="34" charset="0"/>
                <a:cs typeface="Open Sans" panose="020B0606030504020204" pitchFamily="34" charset="0"/>
              </a:rPr>
              <a:t>HTML </a:t>
            </a:r>
          </a:p>
          <a:p>
            <a:pPr marL="285750" indent="-285750" algn="l">
              <a:lnSpc>
                <a:spcPts val="2500"/>
              </a:lnSpc>
              <a:buFont typeface="Arial" panose="020B0604020202020204" pitchFamily="34" charset="0"/>
              <a:buChar char="•"/>
            </a:pPr>
            <a:r>
              <a:rPr lang="en-US" dirty="0">
                <a:latin typeface="Sitka Banner" pitchFamily="2" charset="0"/>
                <a:ea typeface="Open Sans" panose="020B0606030504020204" pitchFamily="34" charset="0"/>
                <a:cs typeface="Open Sans" panose="020B0606030504020204" pitchFamily="34" charset="0"/>
              </a:rPr>
              <a:t>Advanced Python</a:t>
            </a:r>
          </a:p>
          <a:p>
            <a:pPr marL="285750" indent="-285750" algn="l">
              <a:lnSpc>
                <a:spcPts val="2500"/>
              </a:lnSpc>
              <a:buFont typeface="Arial" panose="020B0604020202020204" pitchFamily="34" charset="0"/>
              <a:buChar char="•"/>
            </a:pPr>
            <a:r>
              <a:rPr lang="en-US" dirty="0">
                <a:latin typeface="Sitka Banner" pitchFamily="2" charset="0"/>
                <a:ea typeface="Open Sans" panose="020B0606030504020204" pitchFamily="34" charset="0"/>
                <a:cs typeface="Open Sans" panose="020B0606030504020204" pitchFamily="34" charset="0"/>
              </a:rPr>
              <a:t>Website creation</a:t>
            </a:r>
          </a:p>
          <a:p>
            <a:pPr marL="0" indent="0" algn="l">
              <a:lnSpc>
                <a:spcPts val="2500"/>
              </a:lnSpc>
              <a:buNone/>
            </a:pPr>
            <a:endParaRPr lang="en-US" sz="1550" dirty="0"/>
          </a:p>
        </p:txBody>
      </p:sp>
    </p:spTree>
    <p:extLst>
      <p:ext uri="{BB962C8B-B14F-4D97-AF65-F5344CB8AC3E}">
        <p14:creationId xmlns:p14="http://schemas.microsoft.com/office/powerpoint/2010/main" val="3497950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DEB9"/>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E89725BC-6B7E-0329-D8D0-073C456EA807}"/>
              </a:ext>
            </a:extLst>
          </p:cNvPr>
          <p:cNvSpPr/>
          <p:nvPr/>
        </p:nvSpPr>
        <p:spPr>
          <a:xfrm>
            <a:off x="793790" y="718780"/>
            <a:ext cx="4115514" cy="465177"/>
          </a:xfrm>
          <a:prstGeom prst="rect">
            <a:avLst/>
          </a:prstGeom>
          <a:noFill/>
          <a:ln/>
        </p:spPr>
        <p:txBody>
          <a:bodyPr wrap="none" lIns="0" tIns="0" rIns="0" bIns="0" rtlCol="0" anchor="t"/>
          <a:lstStyle/>
          <a:p>
            <a:pPr marL="0" indent="0" algn="l">
              <a:lnSpc>
                <a:spcPts val="3650"/>
              </a:lnSpc>
              <a:buNone/>
            </a:pPr>
            <a:r>
              <a:rPr lang="en-US" sz="2900" dirty="0">
                <a:solidFill>
                  <a:srgbClr val="2C3F42"/>
                </a:solidFill>
                <a:latin typeface="Bitter Medium" pitchFamily="34" charset="0"/>
                <a:ea typeface="Bitter Medium" pitchFamily="34" charset="-122"/>
                <a:cs typeface="Bitter Medium" pitchFamily="34" charset="-120"/>
              </a:rPr>
              <a:t>Roles &amp; Responsibilities</a:t>
            </a:r>
            <a:endParaRPr lang="en-US" sz="2900" dirty="0"/>
          </a:p>
        </p:txBody>
      </p:sp>
      <p:sp>
        <p:nvSpPr>
          <p:cNvPr id="3" name="Text 1">
            <a:extLst>
              <a:ext uri="{FF2B5EF4-FFF2-40B4-BE49-F238E27FC236}">
                <a16:creationId xmlns:a16="http://schemas.microsoft.com/office/drawing/2014/main" id="{9BC45FEF-C033-D041-07BC-8937CB46F1F2}"/>
              </a:ext>
            </a:extLst>
          </p:cNvPr>
          <p:cNvSpPr/>
          <p:nvPr/>
        </p:nvSpPr>
        <p:spPr>
          <a:xfrm>
            <a:off x="793790" y="1363081"/>
            <a:ext cx="2232779" cy="278963"/>
          </a:xfrm>
          <a:prstGeom prst="rect">
            <a:avLst/>
          </a:prstGeom>
          <a:noFill/>
          <a:ln/>
        </p:spPr>
        <p:txBody>
          <a:bodyPr wrap="none" lIns="0" tIns="0" rIns="0" bIns="0" rtlCol="0" anchor="t"/>
          <a:lstStyle/>
          <a:p>
            <a:pPr marL="0" indent="0" algn="l">
              <a:lnSpc>
                <a:spcPts val="2150"/>
              </a:lnSpc>
              <a:buNone/>
            </a:pPr>
            <a:r>
              <a:rPr lang="en-US" sz="2400" dirty="0">
                <a:solidFill>
                  <a:srgbClr val="2C3F42"/>
                </a:solidFill>
                <a:latin typeface="Bitter Medium" pitchFamily="34" charset="0"/>
                <a:ea typeface="Bitter Medium" pitchFamily="34" charset="-122"/>
                <a:cs typeface="Bitter Medium" pitchFamily="34" charset="-120"/>
              </a:rPr>
              <a:t>Role</a:t>
            </a:r>
            <a:endParaRPr lang="en-US" sz="2400" dirty="0"/>
          </a:p>
        </p:txBody>
      </p:sp>
      <p:sp>
        <p:nvSpPr>
          <p:cNvPr id="4" name="Text 2">
            <a:extLst>
              <a:ext uri="{FF2B5EF4-FFF2-40B4-BE49-F238E27FC236}">
                <a16:creationId xmlns:a16="http://schemas.microsoft.com/office/drawing/2014/main" id="{51D44F87-CABE-E585-88FC-2011DF51DB11}"/>
              </a:ext>
            </a:extLst>
          </p:cNvPr>
          <p:cNvSpPr/>
          <p:nvPr/>
        </p:nvSpPr>
        <p:spPr>
          <a:xfrm>
            <a:off x="793790" y="1767919"/>
            <a:ext cx="6339840" cy="952500"/>
          </a:xfrm>
          <a:prstGeom prst="rect">
            <a:avLst/>
          </a:prstGeom>
          <a:noFill/>
          <a:ln/>
        </p:spPr>
        <p:txBody>
          <a:bodyPr wrap="square" lIns="0" tIns="0" rIns="0" bIns="0" rtlCol="0" anchor="t"/>
          <a:lstStyle/>
          <a:p>
            <a:pPr marL="0" indent="0" algn="l">
              <a:lnSpc>
                <a:spcPts val="1850"/>
              </a:lnSpc>
              <a:buNone/>
            </a:pPr>
            <a:r>
              <a:rPr lang="en-US" dirty="0">
                <a:latin typeface="Sitka Banner" pitchFamily="2" charset="0"/>
                <a:ea typeface="Open Sans" panose="020B0606030504020204" pitchFamily="34" charset="0"/>
                <a:cs typeface="Open Sans" panose="020B0606030504020204" pitchFamily="34" charset="0"/>
              </a:rPr>
              <a:t>My role was to Develop the Python Code and learn to work with </a:t>
            </a:r>
            <a:r>
              <a:rPr lang="en-US" dirty="0" err="1">
                <a:latin typeface="Sitka Banner" pitchFamily="2" charset="0"/>
                <a:ea typeface="Open Sans" panose="020B0606030504020204" pitchFamily="34" charset="0"/>
                <a:cs typeface="Open Sans" panose="020B0606030504020204" pitchFamily="34" charset="0"/>
              </a:rPr>
              <a:t>OpenVINO</a:t>
            </a:r>
            <a:r>
              <a:rPr lang="en-US" dirty="0">
                <a:latin typeface="Sitka Banner" pitchFamily="2" charset="0"/>
                <a:ea typeface="Open Sans" panose="020B0606030504020204" pitchFamily="34" charset="0"/>
                <a:cs typeface="Open Sans" panose="020B0606030504020204" pitchFamily="34" charset="0"/>
              </a:rPr>
              <a:t>. I was tasked to create a website using Flask.</a:t>
            </a:r>
          </a:p>
        </p:txBody>
      </p:sp>
      <p:sp>
        <p:nvSpPr>
          <p:cNvPr id="6" name="Text 3">
            <a:extLst>
              <a:ext uri="{FF2B5EF4-FFF2-40B4-BE49-F238E27FC236}">
                <a16:creationId xmlns:a16="http://schemas.microsoft.com/office/drawing/2014/main" id="{76B12BAE-2026-C7EA-16D3-B55E61110F86}"/>
              </a:ext>
            </a:extLst>
          </p:cNvPr>
          <p:cNvSpPr/>
          <p:nvPr/>
        </p:nvSpPr>
        <p:spPr>
          <a:xfrm>
            <a:off x="7504390" y="1314728"/>
            <a:ext cx="3239691" cy="278963"/>
          </a:xfrm>
          <a:prstGeom prst="rect">
            <a:avLst/>
          </a:prstGeom>
          <a:noFill/>
          <a:ln/>
        </p:spPr>
        <p:txBody>
          <a:bodyPr wrap="none" lIns="0" tIns="0" rIns="0" bIns="0" rtlCol="0" anchor="t"/>
          <a:lstStyle/>
          <a:p>
            <a:pPr marL="0" indent="0" algn="l">
              <a:lnSpc>
                <a:spcPts val="2150"/>
              </a:lnSpc>
              <a:buNone/>
            </a:pPr>
            <a:r>
              <a:rPr lang="en-US" sz="2400" dirty="0">
                <a:solidFill>
                  <a:srgbClr val="2C3F42"/>
                </a:solidFill>
                <a:latin typeface="Bitter Medium" pitchFamily="34" charset="0"/>
                <a:ea typeface="Bitter Medium" pitchFamily="34" charset="-122"/>
                <a:cs typeface="Bitter Medium" pitchFamily="34" charset="-120"/>
              </a:rPr>
              <a:t>Responsibilities</a:t>
            </a:r>
            <a:endParaRPr lang="en-US" sz="2400" dirty="0"/>
          </a:p>
        </p:txBody>
      </p:sp>
      <p:sp>
        <p:nvSpPr>
          <p:cNvPr id="7" name="Text 4">
            <a:extLst>
              <a:ext uri="{FF2B5EF4-FFF2-40B4-BE49-F238E27FC236}">
                <a16:creationId xmlns:a16="http://schemas.microsoft.com/office/drawing/2014/main" id="{13F61DA6-1E6F-DD30-B099-E9ED5F0F716D}"/>
              </a:ext>
            </a:extLst>
          </p:cNvPr>
          <p:cNvSpPr/>
          <p:nvPr/>
        </p:nvSpPr>
        <p:spPr>
          <a:xfrm>
            <a:off x="7998912" y="1818464"/>
            <a:ext cx="6339840" cy="476250"/>
          </a:xfrm>
          <a:prstGeom prst="rect">
            <a:avLst/>
          </a:prstGeom>
          <a:noFill/>
          <a:ln/>
        </p:spPr>
        <p:txBody>
          <a:bodyPr wrap="square" lIns="0" tIns="0" rIns="0" bIns="0" rtlCol="0" anchor="t"/>
          <a:lstStyle/>
          <a:p>
            <a:pPr marL="342900" indent="-342900" algn="l">
              <a:lnSpc>
                <a:spcPts val="1850"/>
              </a:lnSpc>
              <a:buSzPct val="100000"/>
              <a:buChar char="•"/>
            </a:pPr>
            <a:endParaRPr lang="en-US" sz="1150" dirty="0"/>
          </a:p>
        </p:txBody>
      </p:sp>
      <p:sp>
        <p:nvSpPr>
          <p:cNvPr id="12" name="Text 9">
            <a:extLst>
              <a:ext uri="{FF2B5EF4-FFF2-40B4-BE49-F238E27FC236}">
                <a16:creationId xmlns:a16="http://schemas.microsoft.com/office/drawing/2014/main" id="{3A6C0172-40A0-6CA7-8BBA-30D6D47F7F61}"/>
              </a:ext>
            </a:extLst>
          </p:cNvPr>
          <p:cNvSpPr/>
          <p:nvPr/>
        </p:nvSpPr>
        <p:spPr>
          <a:xfrm>
            <a:off x="7549939" y="4114800"/>
            <a:ext cx="2232779" cy="278963"/>
          </a:xfrm>
          <a:prstGeom prst="rect">
            <a:avLst/>
          </a:prstGeom>
          <a:noFill/>
          <a:ln/>
        </p:spPr>
        <p:txBody>
          <a:bodyPr wrap="none" lIns="0" tIns="0" rIns="0" bIns="0" rtlCol="0" anchor="t"/>
          <a:lstStyle/>
          <a:p>
            <a:pPr marL="0" indent="0" algn="l">
              <a:lnSpc>
                <a:spcPts val="2150"/>
              </a:lnSpc>
              <a:buNone/>
            </a:pPr>
            <a:r>
              <a:rPr lang="en-US" sz="2400" dirty="0">
                <a:solidFill>
                  <a:srgbClr val="2C3F42"/>
                </a:solidFill>
                <a:latin typeface="Bitter Medium" pitchFamily="34" charset="0"/>
                <a:ea typeface="Bitter Medium" pitchFamily="34" charset="-122"/>
                <a:cs typeface="Bitter Medium" pitchFamily="34" charset="-120"/>
              </a:rPr>
              <a:t>Tools &amp; Technologies</a:t>
            </a:r>
            <a:endParaRPr lang="en-US" sz="2400" dirty="0"/>
          </a:p>
        </p:txBody>
      </p:sp>
      <p:sp>
        <p:nvSpPr>
          <p:cNvPr id="5" name="TextBox 4">
            <a:extLst>
              <a:ext uri="{FF2B5EF4-FFF2-40B4-BE49-F238E27FC236}">
                <a16:creationId xmlns:a16="http://schemas.microsoft.com/office/drawing/2014/main" id="{428E6A10-AD26-7C8E-899F-0101C9BEA5BA}"/>
              </a:ext>
            </a:extLst>
          </p:cNvPr>
          <p:cNvSpPr txBox="1"/>
          <p:nvPr/>
        </p:nvSpPr>
        <p:spPr>
          <a:xfrm>
            <a:off x="7496772" y="1700083"/>
            <a:ext cx="6108973"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itka Banner" pitchFamily="2" charset="0"/>
                <a:ea typeface="Open Sans" panose="020B0606030504020204" pitchFamily="34" charset="0"/>
                <a:cs typeface="Open Sans" panose="020B0606030504020204" pitchFamily="34" charset="0"/>
              </a:rPr>
              <a:t>Download the </a:t>
            </a:r>
            <a:r>
              <a:rPr lang="en-US" dirty="0" err="1">
                <a:latin typeface="Sitka Banner" pitchFamily="2" charset="0"/>
                <a:ea typeface="Open Sans" panose="020B0606030504020204" pitchFamily="34" charset="0"/>
                <a:cs typeface="Open Sans" panose="020B0606030504020204" pitchFamily="34" charset="0"/>
              </a:rPr>
              <a:t>OpenVINO</a:t>
            </a:r>
            <a:r>
              <a:rPr lang="en-US" dirty="0">
                <a:latin typeface="Sitka Banner" pitchFamily="2" charset="0"/>
                <a:ea typeface="Open Sans" panose="020B0606030504020204" pitchFamily="34" charset="0"/>
                <a:cs typeface="Open Sans" panose="020B0606030504020204" pitchFamily="34" charset="0"/>
              </a:rPr>
              <a:t> software.</a:t>
            </a:r>
          </a:p>
          <a:p>
            <a:pPr marL="285750" indent="-285750">
              <a:buFont typeface="Arial" panose="020B0604020202020204" pitchFamily="34" charset="0"/>
              <a:buChar char="•"/>
            </a:pPr>
            <a:r>
              <a:rPr lang="en-US" dirty="0">
                <a:latin typeface="Sitka Banner" pitchFamily="2" charset="0"/>
                <a:ea typeface="Open Sans" panose="020B0606030504020204" pitchFamily="34" charset="0"/>
                <a:cs typeface="Open Sans" panose="020B0606030504020204" pitchFamily="34" charset="0"/>
              </a:rPr>
              <a:t>Write the Python codes and check with the team.</a:t>
            </a:r>
          </a:p>
          <a:p>
            <a:pPr marL="285750" indent="-285750">
              <a:buFont typeface="Arial" panose="020B0604020202020204" pitchFamily="34" charset="0"/>
              <a:buChar char="•"/>
            </a:pPr>
            <a:r>
              <a:rPr lang="en-US" dirty="0">
                <a:latin typeface="Sitka Banner" pitchFamily="2" charset="0"/>
                <a:ea typeface="Open Sans" panose="020B0606030504020204" pitchFamily="34" charset="0"/>
                <a:cs typeface="Open Sans" panose="020B0606030504020204" pitchFamily="34" charset="0"/>
              </a:rPr>
              <a:t>Run it on the command prompt every day to check for its smooth operation.</a:t>
            </a:r>
          </a:p>
          <a:p>
            <a:pPr marL="285750" indent="-285750">
              <a:buFont typeface="Arial" panose="020B0604020202020204" pitchFamily="34" charset="0"/>
              <a:buChar char="•"/>
            </a:pPr>
            <a:r>
              <a:rPr lang="en-US" dirty="0">
                <a:latin typeface="Sitka Banner" pitchFamily="2" charset="0"/>
                <a:ea typeface="Open Sans" panose="020B0606030504020204" pitchFamily="34" charset="0"/>
                <a:cs typeface="Open Sans" panose="020B0606030504020204" pitchFamily="34" charset="0"/>
              </a:rPr>
              <a:t>Flask application development</a:t>
            </a:r>
          </a:p>
          <a:p>
            <a:pPr marL="285750" indent="-285750">
              <a:buFont typeface="Arial" panose="020B0604020202020204" pitchFamily="34" charset="0"/>
              <a:buChar char="•"/>
            </a:pPr>
            <a:r>
              <a:rPr lang="en-US" dirty="0">
                <a:latin typeface="Sitka Banner" pitchFamily="2" charset="0"/>
                <a:ea typeface="Open Sans" panose="020B0606030504020204" pitchFamily="34" charset="0"/>
                <a:cs typeface="Open Sans" panose="020B0606030504020204" pitchFamily="34" charset="0"/>
              </a:rPr>
              <a:t>Implementing voice interaction.</a:t>
            </a:r>
          </a:p>
          <a:p>
            <a:pPr marL="285750" indent="-285750">
              <a:buFont typeface="Arial" panose="020B0604020202020204" pitchFamily="34" charset="0"/>
              <a:buChar char="•"/>
            </a:pPr>
            <a:r>
              <a:rPr lang="en-US" dirty="0">
                <a:latin typeface="Sitka Banner" pitchFamily="2" charset="0"/>
                <a:ea typeface="Open Sans" panose="020B0606030504020204" pitchFamily="34" charset="0"/>
                <a:cs typeface="Open Sans" panose="020B0606030504020204" pitchFamily="34" charset="0"/>
              </a:rPr>
              <a:t>Conduct weekly meetings with the team.</a:t>
            </a:r>
          </a:p>
          <a:p>
            <a:endParaRPr lang="en-IN" dirty="0"/>
          </a:p>
        </p:txBody>
      </p:sp>
      <p:sp>
        <p:nvSpPr>
          <p:cNvPr id="29" name="TextBox 28">
            <a:extLst>
              <a:ext uri="{FF2B5EF4-FFF2-40B4-BE49-F238E27FC236}">
                <a16:creationId xmlns:a16="http://schemas.microsoft.com/office/drawing/2014/main" id="{28E992D8-D4CD-258C-8F1E-F2C5B5BDC92E}"/>
              </a:ext>
            </a:extLst>
          </p:cNvPr>
          <p:cNvSpPr txBox="1"/>
          <p:nvPr/>
        </p:nvSpPr>
        <p:spPr>
          <a:xfrm>
            <a:off x="7549939" y="4749281"/>
            <a:ext cx="4217437" cy="2585323"/>
          </a:xfrm>
          <a:prstGeom prst="rect">
            <a:avLst/>
          </a:prstGeom>
          <a:noFill/>
        </p:spPr>
        <p:txBody>
          <a:bodyPr wrap="square" rtlCol="0">
            <a:spAutoFit/>
          </a:bodyPr>
          <a:lstStyle/>
          <a:p>
            <a:pPr marL="342900" indent="-342900">
              <a:buFont typeface="Arial" panose="020B0604020202020204" pitchFamily="34" charset="0"/>
              <a:buChar char="•"/>
            </a:pPr>
            <a:r>
              <a:rPr lang="en-IN" dirty="0">
                <a:latin typeface="Sitka Banner" pitchFamily="2" charset="0"/>
                <a:ea typeface="Open Sans" panose="020B0606030504020204" pitchFamily="34" charset="0"/>
                <a:cs typeface="Open Sans" panose="020B0606030504020204" pitchFamily="34" charset="0"/>
              </a:rPr>
              <a:t>Python 3.x </a:t>
            </a:r>
          </a:p>
          <a:p>
            <a:pPr marL="342900" indent="-342900">
              <a:buFont typeface="Arial" panose="020B0604020202020204" pitchFamily="34" charset="0"/>
              <a:buChar char="•"/>
            </a:pPr>
            <a:r>
              <a:rPr lang="en-IN" dirty="0">
                <a:latin typeface="Sitka Banner" pitchFamily="2" charset="0"/>
                <a:ea typeface="Open Sans" panose="020B0606030504020204" pitchFamily="34" charset="0"/>
                <a:cs typeface="Open Sans" panose="020B0606030504020204" pitchFamily="34" charset="0"/>
              </a:rPr>
              <a:t>Flask</a:t>
            </a:r>
          </a:p>
          <a:p>
            <a:pPr marL="342900" indent="-342900">
              <a:buFont typeface="Arial" panose="020B0604020202020204" pitchFamily="34" charset="0"/>
              <a:buChar char="•"/>
            </a:pPr>
            <a:r>
              <a:rPr lang="en-IN" dirty="0">
                <a:latin typeface="Sitka Banner" pitchFamily="2" charset="0"/>
                <a:ea typeface="Open Sans" panose="020B0606030504020204" pitchFamily="34" charset="0"/>
                <a:cs typeface="Open Sans" panose="020B0606030504020204" pitchFamily="34" charset="0"/>
              </a:rPr>
              <a:t>Transformers with Hugging Faces</a:t>
            </a:r>
          </a:p>
          <a:p>
            <a:pPr marL="342900" indent="-342900">
              <a:buFont typeface="Arial" panose="020B0604020202020204" pitchFamily="34" charset="0"/>
              <a:buChar char="•"/>
            </a:pPr>
            <a:r>
              <a:rPr lang="en-IN" dirty="0">
                <a:latin typeface="Sitka Banner" pitchFamily="2" charset="0"/>
                <a:ea typeface="Open Sans" panose="020B0606030504020204" pitchFamily="34" charset="0"/>
                <a:cs typeface="Open Sans" panose="020B0606030504020204" pitchFamily="34" charset="0"/>
              </a:rPr>
              <a:t>Speech Recognition</a:t>
            </a:r>
          </a:p>
          <a:p>
            <a:pPr marL="342900" indent="-342900">
              <a:buFont typeface="Arial" panose="020B0604020202020204" pitchFamily="34" charset="0"/>
              <a:buChar char="•"/>
            </a:pPr>
            <a:r>
              <a:rPr lang="en-IN" dirty="0" err="1">
                <a:latin typeface="Sitka Banner" pitchFamily="2" charset="0"/>
                <a:ea typeface="Open Sans" panose="020B0606030504020204" pitchFamily="34" charset="0"/>
                <a:cs typeface="Open Sans" panose="020B0606030504020204" pitchFamily="34" charset="0"/>
              </a:rPr>
              <a:t>System.Speech.Synthesis</a:t>
            </a:r>
            <a:endParaRPr lang="en-IN" dirty="0">
              <a:latin typeface="Sitka Banner" pitchFamily="2"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IN" dirty="0">
                <a:latin typeface="Sitka Banner" pitchFamily="2" charset="0"/>
                <a:ea typeface="Open Sans" panose="020B0606030504020204" pitchFamily="34" charset="0"/>
                <a:cs typeface="Open Sans" panose="020B0606030504020204" pitchFamily="34" charset="0"/>
              </a:rPr>
              <a:t>FER (Facial Emotion Recognition)</a:t>
            </a:r>
          </a:p>
          <a:p>
            <a:pPr marL="342900" indent="-342900">
              <a:buFont typeface="Arial" panose="020B0604020202020204" pitchFamily="34" charset="0"/>
              <a:buChar char="•"/>
            </a:pPr>
            <a:r>
              <a:rPr lang="en-IN" dirty="0">
                <a:latin typeface="Sitka Banner" pitchFamily="2" charset="0"/>
                <a:ea typeface="Open Sans" panose="020B0606030504020204" pitchFamily="34" charset="0"/>
                <a:cs typeface="Open Sans" panose="020B0606030504020204" pitchFamily="34" charset="0"/>
              </a:rPr>
              <a:t>Pillow</a:t>
            </a:r>
          </a:p>
          <a:p>
            <a:pPr marL="342900" indent="-342900">
              <a:buFont typeface="Arial" panose="020B0604020202020204" pitchFamily="34" charset="0"/>
              <a:buChar char="•"/>
            </a:pPr>
            <a:r>
              <a:rPr lang="en-IN" dirty="0">
                <a:latin typeface="Sitka Banner" pitchFamily="2" charset="0"/>
                <a:ea typeface="Open Sans" panose="020B0606030504020204" pitchFamily="34" charset="0"/>
                <a:cs typeface="Open Sans" panose="020B0606030504020204" pitchFamily="34" charset="0"/>
              </a:rPr>
              <a:t>NumPy</a:t>
            </a:r>
          </a:p>
          <a:p>
            <a:pPr marL="342900" indent="-342900">
              <a:buFont typeface="Arial" panose="020B0604020202020204" pitchFamily="34" charset="0"/>
              <a:buChar char="•"/>
            </a:pPr>
            <a:r>
              <a:rPr lang="en-IN" dirty="0">
                <a:latin typeface="Sitka Banner" pitchFamily="2" charset="0"/>
                <a:ea typeface="Open Sans" panose="020B0606030504020204" pitchFamily="34" charset="0"/>
                <a:cs typeface="Open Sans" panose="020B0606030504020204" pitchFamily="34" charset="0"/>
              </a:rPr>
              <a:t>JavaScript, HTML, and CSS</a:t>
            </a:r>
          </a:p>
        </p:txBody>
      </p:sp>
      <p:pic>
        <p:nvPicPr>
          <p:cNvPr id="30" name="Content Placeholder 6">
            <a:extLst>
              <a:ext uri="{FF2B5EF4-FFF2-40B4-BE49-F238E27FC236}">
                <a16:creationId xmlns:a16="http://schemas.microsoft.com/office/drawing/2014/main" id="{EF846FD7-6B3A-A563-BF12-BCFB9704F2C2}"/>
              </a:ext>
            </a:extLst>
          </p:cNvPr>
          <p:cNvPicPr>
            <a:picLocks noChangeAspect="1"/>
          </p:cNvPicPr>
          <p:nvPr/>
        </p:nvPicPr>
        <p:blipFill>
          <a:blip r:embed="rId2"/>
          <a:srcRect t="7799" b="23924"/>
          <a:stretch>
            <a:fillRect/>
          </a:stretch>
        </p:blipFill>
        <p:spPr>
          <a:xfrm>
            <a:off x="793790" y="2562091"/>
            <a:ext cx="5423876" cy="5238646"/>
          </a:xfrm>
          <a:prstGeom prst="rect">
            <a:avLst/>
          </a:prstGeom>
        </p:spPr>
      </p:pic>
    </p:spTree>
    <p:extLst>
      <p:ext uri="{BB962C8B-B14F-4D97-AF65-F5344CB8AC3E}">
        <p14:creationId xmlns:p14="http://schemas.microsoft.com/office/powerpoint/2010/main" val="23417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DEB9"/>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64FF1533-C48D-DB59-773A-8DA714171758}"/>
              </a:ext>
            </a:extLst>
          </p:cNvPr>
          <p:cNvSpPr/>
          <p:nvPr/>
        </p:nvSpPr>
        <p:spPr>
          <a:xfrm>
            <a:off x="793790" y="616029"/>
            <a:ext cx="6724412" cy="403146"/>
          </a:xfrm>
          <a:prstGeom prst="rect">
            <a:avLst/>
          </a:prstGeom>
          <a:noFill/>
          <a:ln/>
        </p:spPr>
        <p:txBody>
          <a:bodyPr wrap="none" lIns="0" tIns="0" rIns="0" bIns="0" rtlCol="0" anchor="t"/>
          <a:lstStyle/>
          <a:p>
            <a:pPr marL="0" indent="0" algn="l">
              <a:lnSpc>
                <a:spcPts val="3150"/>
              </a:lnSpc>
              <a:buNone/>
            </a:pPr>
            <a:r>
              <a:rPr lang="en-US" sz="2500" dirty="0">
                <a:solidFill>
                  <a:srgbClr val="2C3F42"/>
                </a:solidFill>
                <a:latin typeface="Bitter Medium" pitchFamily="34" charset="0"/>
                <a:ea typeface="Bitter Medium" pitchFamily="34" charset="-122"/>
                <a:cs typeface="Bitter Medium" pitchFamily="34" charset="-120"/>
              </a:rPr>
              <a:t>Problem Statement &amp; Approach</a:t>
            </a:r>
            <a:endParaRPr lang="en-US" sz="2500" dirty="0"/>
          </a:p>
        </p:txBody>
      </p:sp>
      <p:sp>
        <p:nvSpPr>
          <p:cNvPr id="3" name="Text 1">
            <a:extLst>
              <a:ext uri="{FF2B5EF4-FFF2-40B4-BE49-F238E27FC236}">
                <a16:creationId xmlns:a16="http://schemas.microsoft.com/office/drawing/2014/main" id="{F8740405-8385-08ED-7EA4-2EB5CB32BF64}"/>
              </a:ext>
            </a:extLst>
          </p:cNvPr>
          <p:cNvSpPr/>
          <p:nvPr/>
        </p:nvSpPr>
        <p:spPr>
          <a:xfrm>
            <a:off x="987266" y="1470660"/>
            <a:ext cx="2580084" cy="322421"/>
          </a:xfrm>
          <a:prstGeom prst="rect">
            <a:avLst/>
          </a:prstGeom>
          <a:noFill/>
          <a:ln/>
        </p:spPr>
        <p:txBody>
          <a:bodyPr wrap="none" lIns="0" tIns="0" rIns="0" bIns="0" rtlCol="0" anchor="t"/>
          <a:lstStyle/>
          <a:p>
            <a:pPr marL="0" indent="0" algn="l">
              <a:lnSpc>
                <a:spcPts val="2500"/>
              </a:lnSpc>
              <a:buNone/>
            </a:pPr>
            <a:r>
              <a:rPr lang="en-US" sz="2000" dirty="0">
                <a:solidFill>
                  <a:srgbClr val="2C3F42"/>
                </a:solidFill>
                <a:latin typeface="Bitter Medium" pitchFamily="34" charset="0"/>
                <a:ea typeface="Bitter Medium" pitchFamily="34" charset="-122"/>
                <a:cs typeface="Bitter Medium" pitchFamily="34" charset="-120"/>
              </a:rPr>
              <a:t>Problem Statement</a:t>
            </a:r>
            <a:endParaRPr lang="en-US" sz="2000" dirty="0"/>
          </a:p>
        </p:txBody>
      </p:sp>
      <p:sp>
        <p:nvSpPr>
          <p:cNvPr id="4" name="Text 2">
            <a:extLst>
              <a:ext uri="{FF2B5EF4-FFF2-40B4-BE49-F238E27FC236}">
                <a16:creationId xmlns:a16="http://schemas.microsoft.com/office/drawing/2014/main" id="{E44D35CF-C5CA-7B01-EE90-D094DA2A4930}"/>
              </a:ext>
            </a:extLst>
          </p:cNvPr>
          <p:cNvSpPr/>
          <p:nvPr/>
        </p:nvSpPr>
        <p:spPr>
          <a:xfrm>
            <a:off x="1013480" y="1986558"/>
            <a:ext cx="12849344" cy="412909"/>
          </a:xfrm>
          <a:prstGeom prst="rect">
            <a:avLst/>
          </a:prstGeom>
          <a:noFill/>
          <a:ln/>
        </p:spPr>
        <p:txBody>
          <a:bodyPr wrap="square" lIns="0" tIns="0" rIns="0" bIns="0" rtlCol="0" anchor="t"/>
          <a:lstStyle/>
          <a:p>
            <a:pPr marL="0" indent="0" algn="l">
              <a:buNone/>
            </a:pPr>
            <a:r>
              <a:rPr lang="en-US" dirty="0">
                <a:solidFill>
                  <a:srgbClr val="2B2E3C"/>
                </a:solidFill>
                <a:latin typeface="Sitka Banner" pitchFamily="2" charset="0"/>
                <a:ea typeface="Open Sans" pitchFamily="34" charset="-122"/>
                <a:cs typeface="Open Sans" pitchFamily="34" charset="-120"/>
              </a:rPr>
              <a:t>Teachers face significant limitations in understanding real-time student focus during lectures. In the context of large online or hybrid classes, it becomes virtually impossible to manually track the engagement level of each individual student, leading to reduced learning effectiveness and missed opportunities for intervention.</a:t>
            </a:r>
            <a:endParaRPr lang="en-US" dirty="0">
              <a:latin typeface="Sitka Banner" pitchFamily="2" charset="0"/>
            </a:endParaRPr>
          </a:p>
        </p:txBody>
      </p:sp>
      <p:sp>
        <p:nvSpPr>
          <p:cNvPr id="22" name="TextBox 21">
            <a:extLst>
              <a:ext uri="{FF2B5EF4-FFF2-40B4-BE49-F238E27FC236}">
                <a16:creationId xmlns:a16="http://schemas.microsoft.com/office/drawing/2014/main" id="{7CBB2788-99FF-BE5B-206F-C42460193706}"/>
              </a:ext>
            </a:extLst>
          </p:cNvPr>
          <p:cNvSpPr txBox="1"/>
          <p:nvPr/>
        </p:nvSpPr>
        <p:spPr>
          <a:xfrm>
            <a:off x="1013480" y="3135086"/>
            <a:ext cx="13169051" cy="4247317"/>
          </a:xfrm>
          <a:prstGeom prst="rect">
            <a:avLst/>
          </a:prstGeom>
          <a:noFill/>
        </p:spPr>
        <p:txBody>
          <a:bodyPr wrap="square" rtlCol="0">
            <a:spAutoFit/>
          </a:bodyPr>
          <a:lstStyle/>
          <a:p>
            <a:r>
              <a:rPr lang="en-IN" dirty="0">
                <a:latin typeface="Sitka Banner" pitchFamily="2" charset="0"/>
                <a:ea typeface="Open Sans" panose="020B0606030504020204" pitchFamily="34" charset="0"/>
                <a:cs typeface="Open Sans" panose="020B0606030504020204" pitchFamily="34" charset="0"/>
              </a:rPr>
              <a:t>1. NLP Module (/ask endpoint): </a:t>
            </a:r>
          </a:p>
          <a:p>
            <a:r>
              <a:rPr lang="en-IN" dirty="0">
                <a:latin typeface="Sitka Banner" pitchFamily="2" charset="0"/>
                <a:ea typeface="Open Sans" panose="020B0606030504020204" pitchFamily="34" charset="0"/>
                <a:cs typeface="Open Sans" panose="020B0606030504020204" pitchFamily="34" charset="0"/>
              </a:rPr>
              <a:t>▪ Responses are generated from a static educational context about Artificial Intelligence. </a:t>
            </a:r>
          </a:p>
          <a:p>
            <a:endParaRPr lang="en-IN" dirty="0">
              <a:latin typeface="Sitka Banner" pitchFamily="2" charset="0"/>
              <a:ea typeface="Open Sans" panose="020B0606030504020204" pitchFamily="34" charset="0"/>
              <a:cs typeface="Open Sans" panose="020B0606030504020204" pitchFamily="34" charset="0"/>
            </a:endParaRPr>
          </a:p>
          <a:p>
            <a:r>
              <a:rPr lang="en-IN" dirty="0">
                <a:latin typeface="Sitka Banner" pitchFamily="2" charset="0"/>
                <a:ea typeface="Open Sans" panose="020B0606030504020204" pitchFamily="34" charset="0"/>
                <a:cs typeface="Open Sans" panose="020B0606030504020204" pitchFamily="34" charset="0"/>
              </a:rPr>
              <a:t>2. Voice Processing (/voice endpoint): </a:t>
            </a:r>
          </a:p>
          <a:p>
            <a:r>
              <a:rPr lang="en-IN" dirty="0">
                <a:latin typeface="Sitka Banner" pitchFamily="2" charset="0"/>
                <a:ea typeface="Open Sans" panose="020B0606030504020204" pitchFamily="34" charset="0"/>
                <a:cs typeface="Open Sans" panose="020B0606030504020204" pitchFamily="34" charset="0"/>
              </a:rPr>
              <a:t>▪ Captures voice input via microphone using speech recognition. </a:t>
            </a:r>
          </a:p>
          <a:p>
            <a:r>
              <a:rPr lang="en-IN" dirty="0">
                <a:latin typeface="Sitka Banner" pitchFamily="2" charset="0"/>
                <a:ea typeface="Open Sans" panose="020B0606030504020204" pitchFamily="34" charset="0"/>
                <a:cs typeface="Open Sans" panose="020B0606030504020204" pitchFamily="34" charset="0"/>
              </a:rPr>
              <a:t>▪ Converts speech to text using Google Speech API and generates </a:t>
            </a:r>
            <a:r>
              <a:rPr lang="en-IN" dirty="0" err="1">
                <a:latin typeface="Sitka Banner" pitchFamily="2" charset="0"/>
                <a:ea typeface="Open Sans" panose="020B0606030504020204" pitchFamily="34" charset="0"/>
                <a:cs typeface="Open Sans" panose="020B0606030504020204" pitchFamily="34" charset="0"/>
              </a:rPr>
              <a:t>NLPbased</a:t>
            </a:r>
            <a:r>
              <a:rPr lang="en-IN" dirty="0">
                <a:latin typeface="Sitka Banner" pitchFamily="2" charset="0"/>
                <a:ea typeface="Open Sans" panose="020B0606030504020204" pitchFamily="34" charset="0"/>
                <a:cs typeface="Open Sans" panose="020B0606030504020204" pitchFamily="34" charset="0"/>
              </a:rPr>
              <a:t> responses. </a:t>
            </a:r>
          </a:p>
          <a:p>
            <a:endParaRPr lang="en-IN" dirty="0">
              <a:latin typeface="Sitka Banner" pitchFamily="2" charset="0"/>
              <a:ea typeface="Open Sans" panose="020B0606030504020204" pitchFamily="34" charset="0"/>
              <a:cs typeface="Open Sans" panose="020B0606030504020204" pitchFamily="34" charset="0"/>
            </a:endParaRPr>
          </a:p>
          <a:p>
            <a:r>
              <a:rPr lang="en-IN" dirty="0">
                <a:latin typeface="Sitka Banner" pitchFamily="2" charset="0"/>
                <a:ea typeface="Open Sans" panose="020B0606030504020204" pitchFamily="34" charset="0"/>
                <a:cs typeface="Open Sans" panose="020B0606030504020204" pitchFamily="34" charset="0"/>
              </a:rPr>
              <a:t>3.Emotion Detection (/emotion endpoint): </a:t>
            </a:r>
          </a:p>
          <a:p>
            <a:r>
              <a:rPr lang="en-IN" dirty="0">
                <a:latin typeface="Sitka Banner" pitchFamily="2" charset="0"/>
                <a:ea typeface="Open Sans" panose="020B0606030504020204" pitchFamily="34" charset="0"/>
                <a:cs typeface="Open Sans" panose="020B0606030504020204" pitchFamily="34" charset="0"/>
              </a:rPr>
              <a:t>▪ Accept webcam frames sent via POST. </a:t>
            </a:r>
          </a:p>
          <a:p>
            <a:r>
              <a:rPr lang="en-IN" dirty="0">
                <a:latin typeface="Sitka Banner" pitchFamily="2" charset="0"/>
                <a:ea typeface="Open Sans" panose="020B0606030504020204" pitchFamily="34" charset="0"/>
                <a:cs typeface="Open Sans" panose="020B0606030504020204" pitchFamily="34" charset="0"/>
              </a:rPr>
              <a:t>▪ Decodes the image using OpenCV and applies FER () to classify emotional state. </a:t>
            </a:r>
          </a:p>
          <a:p>
            <a:r>
              <a:rPr lang="en-IN" dirty="0">
                <a:latin typeface="Sitka Banner" pitchFamily="2" charset="0"/>
                <a:ea typeface="Open Sans" panose="020B0606030504020204" pitchFamily="34" charset="0"/>
                <a:cs typeface="Open Sans" panose="020B0606030504020204" pitchFamily="34" charset="0"/>
              </a:rPr>
              <a:t>▪ Generates context-sensitive feedback messages based on dominant emotion and confidence levels. </a:t>
            </a:r>
          </a:p>
          <a:p>
            <a:endParaRPr lang="en-IN" dirty="0">
              <a:latin typeface="Sitka Banner" pitchFamily="2" charset="0"/>
              <a:ea typeface="Open Sans" panose="020B0606030504020204" pitchFamily="34" charset="0"/>
              <a:cs typeface="Open Sans" panose="020B0606030504020204" pitchFamily="34" charset="0"/>
            </a:endParaRPr>
          </a:p>
          <a:p>
            <a:r>
              <a:rPr lang="en-IN" dirty="0">
                <a:latin typeface="Sitka Banner" pitchFamily="2" charset="0"/>
                <a:ea typeface="Open Sans" panose="020B0606030504020204" pitchFamily="34" charset="0"/>
                <a:cs typeface="Open Sans" panose="020B0606030504020204" pitchFamily="34" charset="0"/>
              </a:rPr>
              <a:t>4.Image Analysis (/upload-image endpoint): </a:t>
            </a:r>
          </a:p>
          <a:p>
            <a:r>
              <a:rPr lang="en-IN" dirty="0">
                <a:latin typeface="Sitka Banner" pitchFamily="2" charset="0"/>
                <a:ea typeface="Open Sans" panose="020B0606030504020204" pitchFamily="34" charset="0"/>
                <a:cs typeface="Open Sans" panose="020B0606030504020204" pitchFamily="34" charset="0"/>
              </a:rPr>
              <a:t>▪ Processes uploaded image files with Pillow (PIL) and NumPy. </a:t>
            </a:r>
          </a:p>
          <a:p>
            <a:r>
              <a:rPr lang="en-IN" dirty="0">
                <a:latin typeface="Sitka Banner" pitchFamily="2" charset="0"/>
                <a:ea typeface="Open Sans" panose="020B0606030504020204" pitchFamily="34" charset="0"/>
                <a:cs typeface="Open Sans" panose="020B0606030504020204" pitchFamily="34" charset="0"/>
              </a:rPr>
              <a:t>▪ Converts RGB image to grayscale and returns image dimensions for basic visual analysis.</a:t>
            </a:r>
          </a:p>
        </p:txBody>
      </p:sp>
    </p:spTree>
    <p:extLst>
      <p:ext uri="{BB962C8B-B14F-4D97-AF65-F5344CB8AC3E}">
        <p14:creationId xmlns:p14="http://schemas.microsoft.com/office/powerpoint/2010/main" val="519834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DEB9"/>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3B061E65-826E-A5FF-50AE-96E6506AE56C}"/>
              </a:ext>
            </a:extLst>
          </p:cNvPr>
          <p:cNvSpPr/>
          <p:nvPr/>
        </p:nvSpPr>
        <p:spPr>
          <a:xfrm>
            <a:off x="719852" y="754618"/>
            <a:ext cx="4158734" cy="506135"/>
          </a:xfrm>
          <a:prstGeom prst="rect">
            <a:avLst/>
          </a:prstGeom>
          <a:noFill/>
          <a:ln/>
        </p:spPr>
        <p:txBody>
          <a:bodyPr wrap="none" lIns="0" tIns="0" rIns="0" bIns="0" rtlCol="0" anchor="t"/>
          <a:lstStyle/>
          <a:p>
            <a:pPr marL="0" indent="0" algn="l">
              <a:lnSpc>
                <a:spcPts val="3950"/>
              </a:lnSpc>
              <a:buNone/>
            </a:pPr>
            <a:r>
              <a:rPr lang="en-US" sz="3150" dirty="0">
                <a:solidFill>
                  <a:srgbClr val="2C3F42"/>
                </a:solidFill>
                <a:latin typeface="Bitter Medium" pitchFamily="34" charset="0"/>
                <a:ea typeface="Bitter Medium" pitchFamily="34" charset="-122"/>
                <a:cs typeface="Bitter Medium" pitchFamily="34" charset="-120"/>
              </a:rPr>
              <a:t>Results &amp; Deliverables</a:t>
            </a:r>
            <a:endParaRPr lang="en-US" sz="3150" dirty="0"/>
          </a:p>
        </p:txBody>
      </p:sp>
      <p:sp>
        <p:nvSpPr>
          <p:cNvPr id="3" name="Text 1">
            <a:extLst>
              <a:ext uri="{FF2B5EF4-FFF2-40B4-BE49-F238E27FC236}">
                <a16:creationId xmlns:a16="http://schemas.microsoft.com/office/drawing/2014/main" id="{C4DE35F8-2452-6B49-4CFA-8865B41E624B}"/>
              </a:ext>
            </a:extLst>
          </p:cNvPr>
          <p:cNvSpPr/>
          <p:nvPr/>
        </p:nvSpPr>
        <p:spPr>
          <a:xfrm>
            <a:off x="719852" y="1665565"/>
            <a:ext cx="2429589" cy="303728"/>
          </a:xfrm>
          <a:prstGeom prst="rect">
            <a:avLst/>
          </a:prstGeom>
          <a:noFill/>
          <a:ln/>
        </p:spPr>
        <p:txBody>
          <a:bodyPr wrap="none" lIns="0" tIns="0" rIns="0" bIns="0" rtlCol="0" anchor="t"/>
          <a:lstStyle/>
          <a:p>
            <a:pPr marL="0" indent="0" algn="l">
              <a:lnSpc>
                <a:spcPts val="2350"/>
              </a:lnSpc>
              <a:buNone/>
            </a:pPr>
            <a:r>
              <a:rPr lang="en-US" sz="1900" dirty="0">
                <a:solidFill>
                  <a:srgbClr val="2C3F42"/>
                </a:solidFill>
                <a:latin typeface="Bitter Medium" pitchFamily="34" charset="0"/>
                <a:ea typeface="Bitter Medium" pitchFamily="34" charset="-122"/>
                <a:cs typeface="Bitter Medium" pitchFamily="34" charset="-120"/>
              </a:rPr>
              <a:t>Key Deliverables</a:t>
            </a:r>
            <a:endParaRPr lang="en-US" sz="1900" dirty="0"/>
          </a:p>
        </p:txBody>
      </p:sp>
      <p:sp>
        <p:nvSpPr>
          <p:cNvPr id="8" name="Text 6">
            <a:extLst>
              <a:ext uri="{FF2B5EF4-FFF2-40B4-BE49-F238E27FC236}">
                <a16:creationId xmlns:a16="http://schemas.microsoft.com/office/drawing/2014/main" id="{1304E9C2-A320-8FC2-C86C-512D35076353}"/>
              </a:ext>
            </a:extLst>
          </p:cNvPr>
          <p:cNvSpPr/>
          <p:nvPr/>
        </p:nvSpPr>
        <p:spPr>
          <a:xfrm>
            <a:off x="7520345" y="1665565"/>
            <a:ext cx="2429589" cy="303728"/>
          </a:xfrm>
          <a:prstGeom prst="rect">
            <a:avLst/>
          </a:prstGeom>
          <a:noFill/>
          <a:ln/>
        </p:spPr>
        <p:txBody>
          <a:bodyPr wrap="none" lIns="0" tIns="0" rIns="0" bIns="0" rtlCol="0" anchor="t"/>
          <a:lstStyle/>
          <a:p>
            <a:pPr marL="0" indent="0" algn="l">
              <a:lnSpc>
                <a:spcPts val="2350"/>
              </a:lnSpc>
              <a:buNone/>
            </a:pPr>
            <a:r>
              <a:rPr lang="en-US" sz="1900" dirty="0">
                <a:solidFill>
                  <a:srgbClr val="2C3F42"/>
                </a:solidFill>
                <a:latin typeface="Bitter Medium" pitchFamily="34" charset="0"/>
                <a:ea typeface="Bitter Medium" pitchFamily="34" charset="-122"/>
                <a:cs typeface="Bitter Medium" pitchFamily="34" charset="-120"/>
              </a:rPr>
              <a:t>Skills Gained</a:t>
            </a:r>
            <a:endParaRPr lang="en-US" sz="1900" dirty="0"/>
          </a:p>
        </p:txBody>
      </p:sp>
      <p:sp>
        <p:nvSpPr>
          <p:cNvPr id="9" name="Text 7">
            <a:extLst>
              <a:ext uri="{FF2B5EF4-FFF2-40B4-BE49-F238E27FC236}">
                <a16:creationId xmlns:a16="http://schemas.microsoft.com/office/drawing/2014/main" id="{E502D511-5C07-9BA3-C244-D4489B0B03A8}"/>
              </a:ext>
            </a:extLst>
          </p:cNvPr>
          <p:cNvSpPr/>
          <p:nvPr/>
        </p:nvSpPr>
        <p:spPr>
          <a:xfrm>
            <a:off x="7520345" y="2131219"/>
            <a:ext cx="6397823" cy="777240"/>
          </a:xfrm>
          <a:prstGeom prst="rect">
            <a:avLst/>
          </a:prstGeom>
          <a:noFill/>
          <a:ln/>
        </p:spPr>
        <p:txBody>
          <a:bodyPr wrap="square" lIns="0" tIns="0" rIns="0" bIns="0" rtlCol="0" anchor="t"/>
          <a:lstStyle/>
          <a:p>
            <a:pPr marL="285750" indent="-285750" algn="l">
              <a:lnSpc>
                <a:spcPct val="150000"/>
              </a:lnSpc>
              <a:buSzPct val="100000"/>
              <a:buFont typeface="Arial" panose="020B0604020202020204" pitchFamily="34" charset="0"/>
              <a:buChar char="•"/>
            </a:pPr>
            <a:r>
              <a:rPr lang="en-US" dirty="0">
                <a:latin typeface="Sitka Banner" pitchFamily="2" charset="0"/>
                <a:ea typeface="Open Sans" panose="020B0606030504020204" pitchFamily="34" charset="0"/>
                <a:cs typeface="Open Sans" panose="020B0606030504020204" pitchFamily="34" charset="0"/>
              </a:rPr>
              <a:t>Flask framework for web application.</a:t>
            </a:r>
          </a:p>
          <a:p>
            <a:pPr marL="285750" indent="-285750" algn="l">
              <a:lnSpc>
                <a:spcPct val="150000"/>
              </a:lnSpc>
              <a:buSzPct val="100000"/>
              <a:buFont typeface="Arial" panose="020B0604020202020204" pitchFamily="34" charset="0"/>
              <a:buChar char="•"/>
            </a:pPr>
            <a:r>
              <a:rPr lang="en-US" dirty="0">
                <a:latin typeface="Sitka Banner" pitchFamily="2" charset="0"/>
                <a:ea typeface="Open Sans" panose="020B0606030504020204" pitchFamily="34" charset="0"/>
                <a:cs typeface="Open Sans" panose="020B0606030504020204" pitchFamily="34" charset="0"/>
              </a:rPr>
              <a:t>Natural language processing</a:t>
            </a:r>
          </a:p>
          <a:p>
            <a:pPr marL="285750" indent="-285750" algn="l">
              <a:lnSpc>
                <a:spcPct val="150000"/>
              </a:lnSpc>
              <a:buSzPct val="100000"/>
              <a:buFont typeface="Arial" panose="020B0604020202020204" pitchFamily="34" charset="0"/>
              <a:buChar char="•"/>
            </a:pPr>
            <a:r>
              <a:rPr lang="en-US" dirty="0">
                <a:latin typeface="Sitka Banner" pitchFamily="2" charset="0"/>
                <a:ea typeface="Open Sans" panose="020B0606030504020204" pitchFamily="34" charset="0"/>
                <a:cs typeface="Open Sans" panose="020B0606030504020204" pitchFamily="34" charset="0"/>
              </a:rPr>
              <a:t>Speech recognition and voice input using python</a:t>
            </a:r>
          </a:p>
          <a:p>
            <a:pPr marL="285750" indent="-285750" algn="l">
              <a:lnSpc>
                <a:spcPct val="150000"/>
              </a:lnSpc>
              <a:buSzPct val="100000"/>
              <a:buFont typeface="Arial" panose="020B0604020202020204" pitchFamily="34" charset="0"/>
              <a:buChar char="•"/>
            </a:pPr>
            <a:r>
              <a:rPr lang="en-US" dirty="0">
                <a:latin typeface="Sitka Banner" pitchFamily="2" charset="0"/>
                <a:ea typeface="Open Sans" panose="020B0606030504020204" pitchFamily="34" charset="0"/>
                <a:cs typeface="Open Sans" panose="020B0606030504020204" pitchFamily="34" charset="0"/>
              </a:rPr>
              <a:t>Computer vision techniques for web cam-based emotion detection</a:t>
            </a:r>
          </a:p>
        </p:txBody>
      </p:sp>
      <p:sp>
        <p:nvSpPr>
          <p:cNvPr id="11" name="Text 9">
            <a:extLst>
              <a:ext uri="{FF2B5EF4-FFF2-40B4-BE49-F238E27FC236}">
                <a16:creationId xmlns:a16="http://schemas.microsoft.com/office/drawing/2014/main" id="{B16F7732-D416-6227-9198-9FD3B5A7F558}"/>
              </a:ext>
            </a:extLst>
          </p:cNvPr>
          <p:cNvSpPr/>
          <p:nvPr/>
        </p:nvSpPr>
        <p:spPr>
          <a:xfrm>
            <a:off x="7520345" y="4406223"/>
            <a:ext cx="2429589" cy="303728"/>
          </a:xfrm>
          <a:prstGeom prst="rect">
            <a:avLst/>
          </a:prstGeom>
          <a:noFill/>
          <a:ln/>
        </p:spPr>
        <p:txBody>
          <a:bodyPr wrap="none" lIns="0" tIns="0" rIns="0" bIns="0" rtlCol="0" anchor="t"/>
          <a:lstStyle/>
          <a:p>
            <a:pPr marL="0" indent="0" algn="l">
              <a:lnSpc>
                <a:spcPts val="2350"/>
              </a:lnSpc>
              <a:buNone/>
            </a:pPr>
            <a:r>
              <a:rPr lang="en-US" sz="1900" dirty="0">
                <a:solidFill>
                  <a:srgbClr val="2C3F42"/>
                </a:solidFill>
                <a:latin typeface="Bitter Medium" pitchFamily="34" charset="0"/>
                <a:ea typeface="Bitter Medium" pitchFamily="34" charset="-122"/>
                <a:cs typeface="Bitter Medium" pitchFamily="34" charset="-120"/>
              </a:rPr>
              <a:t>Project Contribution</a:t>
            </a:r>
            <a:endParaRPr lang="en-US" sz="1900" dirty="0"/>
          </a:p>
        </p:txBody>
      </p:sp>
      <p:sp>
        <p:nvSpPr>
          <p:cNvPr id="12" name="Text 10">
            <a:extLst>
              <a:ext uri="{FF2B5EF4-FFF2-40B4-BE49-F238E27FC236}">
                <a16:creationId xmlns:a16="http://schemas.microsoft.com/office/drawing/2014/main" id="{7EF2DC03-9CDA-A50F-5A08-22E912561D8A}"/>
              </a:ext>
            </a:extLst>
          </p:cNvPr>
          <p:cNvSpPr/>
          <p:nvPr/>
        </p:nvSpPr>
        <p:spPr>
          <a:xfrm>
            <a:off x="7520343" y="4772791"/>
            <a:ext cx="6397823" cy="634196"/>
          </a:xfrm>
          <a:prstGeom prst="rect">
            <a:avLst/>
          </a:prstGeom>
          <a:noFill/>
          <a:ln/>
        </p:spPr>
        <p:txBody>
          <a:bodyPr wrap="square" lIns="0" tIns="0" rIns="0" bIns="0" rtlCol="0" anchor="t"/>
          <a:lstStyle/>
          <a:p>
            <a:pPr marL="0" indent="0" algn="l">
              <a:lnSpc>
                <a:spcPts val="2000"/>
              </a:lnSpc>
              <a:buNone/>
            </a:pPr>
            <a:r>
              <a:rPr lang="en-US" dirty="0">
                <a:solidFill>
                  <a:srgbClr val="2B2E3C"/>
                </a:solidFill>
                <a:latin typeface="Sitka Banner" pitchFamily="2" charset="0"/>
                <a:ea typeface="Open Sans" pitchFamily="34" charset="-122"/>
                <a:cs typeface="Open Sans" pitchFamily="34" charset="-120"/>
              </a:rPr>
              <a:t>I have worked in developing a successful website that captures my team’s vision and we have reached our goals.</a:t>
            </a:r>
            <a:endParaRPr lang="en-US" dirty="0">
              <a:latin typeface="Sitka Banner" pitchFamily="2" charset="0"/>
            </a:endParaRPr>
          </a:p>
        </p:txBody>
      </p:sp>
      <p:sp>
        <p:nvSpPr>
          <p:cNvPr id="13" name="Text 11">
            <a:extLst>
              <a:ext uri="{FF2B5EF4-FFF2-40B4-BE49-F238E27FC236}">
                <a16:creationId xmlns:a16="http://schemas.microsoft.com/office/drawing/2014/main" id="{AE4818A4-71C2-9497-605D-3A755828461B}"/>
              </a:ext>
            </a:extLst>
          </p:cNvPr>
          <p:cNvSpPr/>
          <p:nvPr/>
        </p:nvSpPr>
        <p:spPr>
          <a:xfrm>
            <a:off x="7520345" y="5560093"/>
            <a:ext cx="2429589" cy="303728"/>
          </a:xfrm>
          <a:prstGeom prst="rect">
            <a:avLst/>
          </a:prstGeom>
          <a:noFill/>
          <a:ln/>
        </p:spPr>
        <p:txBody>
          <a:bodyPr wrap="none" lIns="0" tIns="0" rIns="0" bIns="0" rtlCol="0" anchor="t"/>
          <a:lstStyle/>
          <a:p>
            <a:pPr marL="0" indent="0" algn="l">
              <a:lnSpc>
                <a:spcPts val="2350"/>
              </a:lnSpc>
              <a:buNone/>
            </a:pPr>
            <a:r>
              <a:rPr lang="en-US" sz="1900" dirty="0">
                <a:solidFill>
                  <a:srgbClr val="2C3F42"/>
                </a:solidFill>
                <a:latin typeface="Bitter Medium" pitchFamily="34" charset="0"/>
                <a:ea typeface="Bitter Medium" pitchFamily="34" charset="-122"/>
                <a:cs typeface="Bitter Medium" pitchFamily="34" charset="-120"/>
              </a:rPr>
              <a:t>Recognition</a:t>
            </a:r>
            <a:endParaRPr lang="en-US" sz="1900" dirty="0"/>
          </a:p>
        </p:txBody>
      </p:sp>
      <p:sp>
        <p:nvSpPr>
          <p:cNvPr id="14" name="Text 12">
            <a:extLst>
              <a:ext uri="{FF2B5EF4-FFF2-40B4-BE49-F238E27FC236}">
                <a16:creationId xmlns:a16="http://schemas.microsoft.com/office/drawing/2014/main" id="{19D6E688-E68C-A78B-4D2A-5CD42CBA0C67}"/>
              </a:ext>
            </a:extLst>
          </p:cNvPr>
          <p:cNvSpPr/>
          <p:nvPr/>
        </p:nvSpPr>
        <p:spPr>
          <a:xfrm>
            <a:off x="7520345" y="6016927"/>
            <a:ext cx="6397823" cy="777240"/>
          </a:xfrm>
          <a:prstGeom prst="rect">
            <a:avLst/>
          </a:prstGeom>
          <a:noFill/>
          <a:ln/>
        </p:spPr>
        <p:txBody>
          <a:bodyPr wrap="square" lIns="0" tIns="0" rIns="0" bIns="0" rtlCol="0" anchor="t"/>
          <a:lstStyle/>
          <a:p>
            <a:pPr marL="0" indent="0" algn="l">
              <a:lnSpc>
                <a:spcPts val="2000"/>
              </a:lnSpc>
              <a:buNone/>
            </a:pPr>
            <a:r>
              <a:rPr lang="en-US" dirty="0">
                <a:solidFill>
                  <a:srgbClr val="2B2E3C"/>
                </a:solidFill>
                <a:latin typeface="Sitka Banner" pitchFamily="2" charset="0"/>
                <a:ea typeface="Open Sans" pitchFamily="34" charset="-122"/>
                <a:cs typeface="Open Sans" pitchFamily="34" charset="-120"/>
              </a:rPr>
              <a:t>Upon successful completion of the internship, I will receive a certificate for my work. Which will add more value to my Resume.</a:t>
            </a:r>
            <a:endParaRPr lang="en-US" dirty="0">
              <a:latin typeface="Sitka Banner" pitchFamily="2" charset="0"/>
            </a:endParaRPr>
          </a:p>
        </p:txBody>
      </p:sp>
      <p:pic>
        <p:nvPicPr>
          <p:cNvPr id="15" name="Content Placeholder 6">
            <a:extLst>
              <a:ext uri="{FF2B5EF4-FFF2-40B4-BE49-F238E27FC236}">
                <a16:creationId xmlns:a16="http://schemas.microsoft.com/office/drawing/2014/main" id="{C9DA8B83-AA59-4812-A43A-6FA2C17692B6}"/>
              </a:ext>
            </a:extLst>
          </p:cNvPr>
          <p:cNvPicPr>
            <a:picLocks noChangeAspect="1"/>
          </p:cNvPicPr>
          <p:nvPr/>
        </p:nvPicPr>
        <p:blipFill>
          <a:blip r:embed="rId2"/>
          <a:srcRect t="4146" b="6018"/>
          <a:stretch>
            <a:fillRect/>
          </a:stretch>
        </p:blipFill>
        <p:spPr>
          <a:xfrm>
            <a:off x="712231" y="4800583"/>
            <a:ext cx="6155099" cy="3110331"/>
          </a:xfrm>
          <a:prstGeom prst="rect">
            <a:avLst/>
          </a:prstGeom>
        </p:spPr>
      </p:pic>
      <p:sp>
        <p:nvSpPr>
          <p:cNvPr id="16" name="TextBox 15">
            <a:extLst>
              <a:ext uri="{FF2B5EF4-FFF2-40B4-BE49-F238E27FC236}">
                <a16:creationId xmlns:a16="http://schemas.microsoft.com/office/drawing/2014/main" id="{35A67EC4-4C54-CCE4-841D-A61C012D77A2}"/>
              </a:ext>
            </a:extLst>
          </p:cNvPr>
          <p:cNvSpPr txBox="1"/>
          <p:nvPr/>
        </p:nvSpPr>
        <p:spPr>
          <a:xfrm>
            <a:off x="654924" y="2041172"/>
            <a:ext cx="6568880" cy="2535309"/>
          </a:xfrm>
          <a:prstGeom prst="rect">
            <a:avLst/>
          </a:prstGeom>
          <a:noFill/>
        </p:spPr>
        <p:txBody>
          <a:bodyPr wrap="square" rtlCol="0">
            <a:spAutoFit/>
          </a:bodyPr>
          <a:lstStyle/>
          <a:p>
            <a:pPr>
              <a:lnSpc>
                <a:spcPct val="150000"/>
              </a:lnSpc>
            </a:pPr>
            <a:r>
              <a:rPr lang="en-US" dirty="0">
                <a:latin typeface="Sitka Banner" pitchFamily="2" charset="0"/>
                <a:ea typeface="Open Sans" panose="020B0606030504020204" pitchFamily="34" charset="0"/>
                <a:cs typeface="Open Sans" panose="020B0606030504020204" pitchFamily="34" charset="0"/>
              </a:rPr>
              <a:t>• Text &amp; Voice Q&amp;A: Offers immediate academic assistance via spoken and typed questions. </a:t>
            </a:r>
          </a:p>
          <a:p>
            <a:pPr>
              <a:lnSpc>
                <a:spcPct val="150000"/>
              </a:lnSpc>
            </a:pPr>
            <a:r>
              <a:rPr lang="en-US" dirty="0">
                <a:latin typeface="Sitka Banner" pitchFamily="2" charset="0"/>
                <a:ea typeface="Open Sans" panose="020B0606030504020204" pitchFamily="34" charset="0"/>
                <a:cs typeface="Open Sans" panose="020B0606030504020204" pitchFamily="34" charset="0"/>
              </a:rPr>
              <a:t>• Emotion-Aware Feedback: Based on the mood of the student, it provides prompts that are either supportive or corrective. </a:t>
            </a:r>
          </a:p>
          <a:p>
            <a:pPr>
              <a:lnSpc>
                <a:spcPct val="150000"/>
              </a:lnSpc>
            </a:pPr>
            <a:r>
              <a:rPr lang="en-US" dirty="0">
                <a:latin typeface="Sitka Banner" pitchFamily="2" charset="0"/>
                <a:ea typeface="Open Sans" panose="020B0606030504020204" pitchFamily="34" charset="0"/>
                <a:cs typeface="Open Sans" panose="020B0606030504020204" pitchFamily="34" charset="0"/>
              </a:rPr>
              <a:t>• Image Interpretation: Enables rudimentary examination of submitted images to mimic task submissions or comprehension of context</a:t>
            </a:r>
            <a:endParaRPr lang="en-IN" dirty="0">
              <a:latin typeface="Sitka Banner" pitchFamily="2"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2040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DEB9"/>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7ED55F9-6A53-DCD1-D9C5-9330C20FA600}"/>
              </a:ext>
            </a:extLst>
          </p:cNvPr>
          <p:cNvSpPr/>
          <p:nvPr/>
        </p:nvSpPr>
        <p:spPr>
          <a:xfrm>
            <a:off x="756642" y="647462"/>
            <a:ext cx="5137190" cy="472916"/>
          </a:xfrm>
          <a:prstGeom prst="rect">
            <a:avLst/>
          </a:prstGeom>
          <a:noFill/>
          <a:ln/>
        </p:spPr>
        <p:txBody>
          <a:bodyPr wrap="none" lIns="0" tIns="0" rIns="0" bIns="0" rtlCol="0" anchor="t"/>
          <a:lstStyle/>
          <a:p>
            <a:pPr marL="0" indent="0" algn="l">
              <a:lnSpc>
                <a:spcPts val="3700"/>
              </a:lnSpc>
              <a:buNone/>
            </a:pPr>
            <a:r>
              <a:rPr lang="en-US" sz="2950" dirty="0">
                <a:solidFill>
                  <a:srgbClr val="2C3F42"/>
                </a:solidFill>
                <a:latin typeface="Bitter Medium" pitchFamily="34" charset="0"/>
                <a:ea typeface="Bitter Medium" pitchFamily="34" charset="-122"/>
                <a:cs typeface="Bitter Medium" pitchFamily="34" charset="-120"/>
              </a:rPr>
              <a:t>Challenges Faced &amp; Solutions</a:t>
            </a:r>
            <a:endParaRPr lang="en-US" sz="2950" dirty="0"/>
          </a:p>
        </p:txBody>
      </p:sp>
      <p:sp>
        <p:nvSpPr>
          <p:cNvPr id="28" name="Text 23">
            <a:extLst>
              <a:ext uri="{FF2B5EF4-FFF2-40B4-BE49-F238E27FC236}">
                <a16:creationId xmlns:a16="http://schemas.microsoft.com/office/drawing/2014/main" id="{21785BDB-5979-6DA6-4EA2-122E584967E6}"/>
              </a:ext>
            </a:extLst>
          </p:cNvPr>
          <p:cNvSpPr/>
          <p:nvPr/>
        </p:nvSpPr>
        <p:spPr>
          <a:xfrm>
            <a:off x="983575" y="7045166"/>
            <a:ext cx="12890183" cy="484108"/>
          </a:xfrm>
          <a:prstGeom prst="rect">
            <a:avLst/>
          </a:prstGeom>
          <a:noFill/>
          <a:ln/>
        </p:spPr>
        <p:txBody>
          <a:bodyPr wrap="square" lIns="0" tIns="0" rIns="0" bIns="0" rtlCol="0" anchor="t"/>
          <a:lstStyle/>
          <a:p>
            <a:pPr marL="342900" indent="-342900" algn="l">
              <a:lnSpc>
                <a:spcPts val="1900"/>
              </a:lnSpc>
              <a:buSzPct val="100000"/>
              <a:buChar char="•"/>
            </a:pPr>
            <a:endParaRPr lang="en-US" sz="1150" dirty="0"/>
          </a:p>
        </p:txBody>
      </p:sp>
      <p:sp>
        <p:nvSpPr>
          <p:cNvPr id="30" name="TextBox 29">
            <a:extLst>
              <a:ext uri="{FF2B5EF4-FFF2-40B4-BE49-F238E27FC236}">
                <a16:creationId xmlns:a16="http://schemas.microsoft.com/office/drawing/2014/main" id="{B2124140-700E-B290-3D81-CFC6995049E5}"/>
              </a:ext>
            </a:extLst>
          </p:cNvPr>
          <p:cNvSpPr txBox="1"/>
          <p:nvPr/>
        </p:nvSpPr>
        <p:spPr>
          <a:xfrm>
            <a:off x="382556" y="1275440"/>
            <a:ext cx="10851502" cy="646331"/>
          </a:xfrm>
          <a:prstGeom prst="rect">
            <a:avLst/>
          </a:prstGeom>
          <a:noFill/>
        </p:spPr>
        <p:txBody>
          <a:bodyPr wrap="square" rtlCol="0">
            <a:spAutoFit/>
          </a:bodyPr>
          <a:lstStyle/>
          <a:p>
            <a:endParaRPr lang="en-IN" dirty="0">
              <a:latin typeface="Sitka Banner" pitchFamily="2" charset="0"/>
              <a:cs typeface="Times New Roman" panose="02020603050405020304" pitchFamily="18" charset="0"/>
            </a:endParaRPr>
          </a:p>
          <a:p>
            <a:endParaRPr lang="en-IN" dirty="0"/>
          </a:p>
        </p:txBody>
      </p:sp>
      <p:sp>
        <p:nvSpPr>
          <p:cNvPr id="31" name="TextBox 30">
            <a:extLst>
              <a:ext uri="{FF2B5EF4-FFF2-40B4-BE49-F238E27FC236}">
                <a16:creationId xmlns:a16="http://schemas.microsoft.com/office/drawing/2014/main" id="{CD174A92-7826-FC8F-CD1F-28034616258C}"/>
              </a:ext>
            </a:extLst>
          </p:cNvPr>
          <p:cNvSpPr txBox="1"/>
          <p:nvPr/>
        </p:nvSpPr>
        <p:spPr>
          <a:xfrm>
            <a:off x="522515" y="1120378"/>
            <a:ext cx="13454742" cy="5632311"/>
          </a:xfrm>
          <a:prstGeom prst="rect">
            <a:avLst/>
          </a:prstGeom>
          <a:noFill/>
        </p:spPr>
        <p:txBody>
          <a:bodyPr wrap="square" rtlCol="0">
            <a:spAutoFit/>
          </a:bodyPr>
          <a:lstStyle/>
          <a:p>
            <a:r>
              <a:rPr lang="en-US" dirty="0"/>
              <a:t> </a:t>
            </a:r>
            <a:endParaRPr lang="en-IN" dirty="0"/>
          </a:p>
          <a:p>
            <a:r>
              <a:rPr lang="en-IN" b="1" dirty="0">
                <a:latin typeface="Sitka Banner" pitchFamily="2" charset="0"/>
              </a:rPr>
              <a:t>-&gt; Accuracy</a:t>
            </a:r>
            <a:br>
              <a:rPr lang="en-IN" dirty="0">
                <a:latin typeface="Sitka Banner" pitchFamily="2" charset="0"/>
              </a:rPr>
            </a:br>
            <a:r>
              <a:rPr lang="en-IN" i="1" dirty="0">
                <a:latin typeface="Sitka Banner" pitchFamily="2" charset="0"/>
              </a:rPr>
              <a:t>Challenge:</a:t>
            </a:r>
            <a:r>
              <a:rPr lang="en-IN" dirty="0">
                <a:latin typeface="Sitka Banner" pitchFamily="2" charset="0"/>
              </a:rPr>
              <a:t> Ensuring AI answers were correct and contextually appropriate.</a:t>
            </a:r>
            <a:br>
              <a:rPr lang="en-IN" dirty="0">
                <a:latin typeface="Sitka Banner" pitchFamily="2" charset="0"/>
              </a:rPr>
            </a:br>
            <a:r>
              <a:rPr lang="en-IN" i="1" dirty="0">
                <a:latin typeface="Sitka Banner" pitchFamily="2" charset="0"/>
              </a:rPr>
              <a:t>Solution:</a:t>
            </a:r>
            <a:r>
              <a:rPr lang="en-IN" dirty="0">
                <a:latin typeface="Sitka Banner" pitchFamily="2" charset="0"/>
              </a:rPr>
              <a:t> Used pre-trained NLP models (Hugging Face) and fine-tuned responses for study-related queries to improve reliability.</a:t>
            </a:r>
          </a:p>
          <a:p>
            <a:endParaRPr lang="en-IN" dirty="0">
              <a:latin typeface="Sitka Banner" pitchFamily="2" charset="0"/>
            </a:endParaRPr>
          </a:p>
          <a:p>
            <a:r>
              <a:rPr lang="en-IN" dirty="0">
                <a:latin typeface="Sitka Banner" pitchFamily="2" charset="0"/>
              </a:rPr>
              <a:t>-&gt; </a:t>
            </a:r>
            <a:r>
              <a:rPr lang="en-IN" b="1" dirty="0">
                <a:latin typeface="Sitka Banner" pitchFamily="2" charset="0"/>
              </a:rPr>
              <a:t>Voice Recognition</a:t>
            </a:r>
            <a:br>
              <a:rPr lang="en-IN" dirty="0">
                <a:latin typeface="Sitka Banner" pitchFamily="2" charset="0"/>
              </a:rPr>
            </a:br>
            <a:r>
              <a:rPr lang="en-IN" i="1" dirty="0">
                <a:latin typeface="Sitka Banner" pitchFamily="2" charset="0"/>
              </a:rPr>
              <a:t>Challenge:</a:t>
            </a:r>
            <a:r>
              <a:rPr lang="en-IN" dirty="0">
                <a:latin typeface="Sitka Banner" pitchFamily="2" charset="0"/>
              </a:rPr>
              <a:t> Difficulty understanding accents and handling noisy environments.</a:t>
            </a:r>
            <a:br>
              <a:rPr lang="en-IN" dirty="0">
                <a:latin typeface="Sitka Banner" pitchFamily="2" charset="0"/>
              </a:rPr>
            </a:br>
            <a:r>
              <a:rPr lang="en-IN" i="1" dirty="0">
                <a:latin typeface="Sitka Banner" pitchFamily="2" charset="0"/>
              </a:rPr>
              <a:t>Solution:</a:t>
            </a:r>
            <a:r>
              <a:rPr lang="en-IN" dirty="0">
                <a:latin typeface="Sitka Banner" pitchFamily="2" charset="0"/>
              </a:rPr>
              <a:t> Integrated robust speech recognition libraries and applied noise reduction techniques to enhance clarity.</a:t>
            </a:r>
          </a:p>
          <a:p>
            <a:endParaRPr lang="en-IN" b="1" dirty="0">
              <a:latin typeface="Sitka Banner" pitchFamily="2" charset="0"/>
            </a:endParaRPr>
          </a:p>
          <a:p>
            <a:r>
              <a:rPr lang="en-IN" b="1" dirty="0">
                <a:latin typeface="Sitka Banner" pitchFamily="2" charset="0"/>
              </a:rPr>
              <a:t>-&gt;Hardware Issues</a:t>
            </a:r>
            <a:br>
              <a:rPr lang="en-IN" dirty="0">
                <a:latin typeface="Sitka Banner" pitchFamily="2" charset="0"/>
              </a:rPr>
            </a:br>
            <a:r>
              <a:rPr lang="en-IN" i="1" dirty="0">
                <a:latin typeface="Sitka Banner" pitchFamily="2" charset="0"/>
              </a:rPr>
              <a:t>Challenge:</a:t>
            </a:r>
            <a:r>
              <a:rPr lang="en-IN" dirty="0">
                <a:latin typeface="Sitka Banner" pitchFamily="2" charset="0"/>
              </a:rPr>
              <a:t> Limited device performance affected speed and real-time processing.</a:t>
            </a:r>
            <a:br>
              <a:rPr lang="en-IN" dirty="0">
                <a:latin typeface="Sitka Banner" pitchFamily="2" charset="0"/>
              </a:rPr>
            </a:br>
            <a:r>
              <a:rPr lang="en-IN" i="1" dirty="0">
                <a:latin typeface="Sitka Banner" pitchFamily="2" charset="0"/>
              </a:rPr>
              <a:t>Solution:</a:t>
            </a:r>
            <a:r>
              <a:rPr lang="en-IN" dirty="0">
                <a:latin typeface="Sitka Banner" pitchFamily="2" charset="0"/>
              </a:rPr>
              <a:t> Optimized models with </a:t>
            </a:r>
            <a:r>
              <a:rPr lang="en-IN" dirty="0" err="1">
                <a:latin typeface="Sitka Banner" pitchFamily="2" charset="0"/>
              </a:rPr>
              <a:t>OpenVINO</a:t>
            </a:r>
            <a:r>
              <a:rPr lang="en-IN" dirty="0">
                <a:latin typeface="Sitka Banner" pitchFamily="2" charset="0"/>
              </a:rPr>
              <a:t> for CPU-based inference to reduce computational load.</a:t>
            </a:r>
          </a:p>
          <a:p>
            <a:endParaRPr lang="en-IN" b="1" dirty="0">
              <a:latin typeface="Sitka Banner" pitchFamily="2" charset="0"/>
            </a:endParaRPr>
          </a:p>
          <a:p>
            <a:r>
              <a:rPr lang="en-IN" b="1" dirty="0">
                <a:latin typeface="Sitka Banner" pitchFamily="2" charset="0"/>
              </a:rPr>
              <a:t>-&gt;Server Management Issues</a:t>
            </a:r>
            <a:br>
              <a:rPr lang="en-IN" dirty="0">
                <a:latin typeface="Sitka Banner" pitchFamily="2" charset="0"/>
              </a:rPr>
            </a:br>
            <a:r>
              <a:rPr lang="en-IN" i="1" dirty="0">
                <a:latin typeface="Sitka Banner" pitchFamily="2" charset="0"/>
              </a:rPr>
              <a:t>Challenge:</a:t>
            </a:r>
            <a:r>
              <a:rPr lang="en-IN" dirty="0">
                <a:latin typeface="Sitka Banner" pitchFamily="2" charset="0"/>
              </a:rPr>
              <a:t> Local server sometimes crashed or ran slowly.</a:t>
            </a:r>
            <a:br>
              <a:rPr lang="en-IN" dirty="0">
                <a:latin typeface="Sitka Banner" pitchFamily="2" charset="0"/>
              </a:rPr>
            </a:br>
            <a:r>
              <a:rPr lang="en-IN" i="1" dirty="0">
                <a:latin typeface="Sitka Banner" pitchFamily="2" charset="0"/>
              </a:rPr>
              <a:t>Solution:</a:t>
            </a:r>
            <a:r>
              <a:rPr lang="en-IN" dirty="0">
                <a:latin typeface="Sitka Banner" pitchFamily="2" charset="0"/>
              </a:rPr>
              <a:t> Implemented error handling, used lightweight Flask framework, and structured routes efficiently.</a:t>
            </a:r>
          </a:p>
          <a:p>
            <a:endParaRPr lang="en-IN" dirty="0">
              <a:latin typeface="Sitka Banner" pitchFamily="2" charset="0"/>
            </a:endParaRPr>
          </a:p>
          <a:p>
            <a:r>
              <a:rPr lang="en-IN" dirty="0">
                <a:latin typeface="Sitka Banner" pitchFamily="2" charset="0"/>
              </a:rPr>
              <a:t>-&gt;  </a:t>
            </a:r>
            <a:r>
              <a:rPr lang="en-IN" b="1" dirty="0">
                <a:latin typeface="Sitka Banner" pitchFamily="2" charset="0"/>
              </a:rPr>
              <a:t>Face Recognition</a:t>
            </a:r>
            <a:br>
              <a:rPr lang="en-IN" dirty="0">
                <a:latin typeface="Sitka Banner" pitchFamily="2" charset="0"/>
              </a:rPr>
            </a:br>
            <a:r>
              <a:rPr lang="en-IN" i="1" dirty="0">
                <a:latin typeface="Sitka Banner" pitchFamily="2" charset="0"/>
              </a:rPr>
              <a:t>Challenge:</a:t>
            </a:r>
            <a:r>
              <a:rPr lang="en-IN" dirty="0">
                <a:latin typeface="Sitka Banner" pitchFamily="2" charset="0"/>
              </a:rPr>
              <a:t> Hard to recognize accurately due to poor lighting, environment, or low camera quality.</a:t>
            </a:r>
            <a:br>
              <a:rPr lang="en-IN" dirty="0">
                <a:latin typeface="Sitka Banner" pitchFamily="2" charset="0"/>
              </a:rPr>
            </a:br>
            <a:r>
              <a:rPr lang="en-IN" i="1" dirty="0">
                <a:latin typeface="Sitka Banner" pitchFamily="2" charset="0"/>
              </a:rPr>
              <a:t>Solution:</a:t>
            </a:r>
            <a:r>
              <a:rPr lang="en-IN" dirty="0">
                <a:latin typeface="Sitka Banner" pitchFamily="2" charset="0"/>
              </a:rPr>
              <a:t> Applied preprocessing (grayscale conversion, resizing) and optimized the emotion detection model for better robustness.</a:t>
            </a:r>
          </a:p>
        </p:txBody>
      </p:sp>
    </p:spTree>
    <p:extLst>
      <p:ext uri="{BB962C8B-B14F-4D97-AF65-F5344CB8AC3E}">
        <p14:creationId xmlns:p14="http://schemas.microsoft.com/office/powerpoint/2010/main" val="97635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665B"/>
        </a:solidFill>
        <a:effectLst/>
      </p:bgPr>
    </p:bg>
    <p:spTree>
      <p:nvGrpSpPr>
        <p:cNvPr id="1" name="">
          <a:extLst>
            <a:ext uri="{FF2B5EF4-FFF2-40B4-BE49-F238E27FC236}">
              <a16:creationId xmlns:a16="http://schemas.microsoft.com/office/drawing/2014/main" id="{C8262175-252F-ACB8-2E5A-06B8CB08F96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5F221E2-D1C0-2A60-1E4E-A4043C0C4D1E}"/>
              </a:ext>
            </a:extLst>
          </p:cNvPr>
          <p:cNvSpPr txBox="1"/>
          <p:nvPr/>
        </p:nvSpPr>
        <p:spPr>
          <a:xfrm>
            <a:off x="0" y="-51319"/>
            <a:ext cx="14630400" cy="8332237"/>
          </a:xfrm>
          <a:prstGeom prst="rect">
            <a:avLst/>
          </a:prstGeom>
          <a:solidFill>
            <a:schemeClr val="accent3">
              <a:lumMod val="20000"/>
              <a:lumOff val="80000"/>
            </a:schemeClr>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AA5BA2A8-B1BF-7906-D1DF-C995C7E9765F}"/>
              </a:ext>
            </a:extLst>
          </p:cNvPr>
          <p:cNvSpPr txBox="1"/>
          <p:nvPr/>
        </p:nvSpPr>
        <p:spPr>
          <a:xfrm>
            <a:off x="5938934" y="429208"/>
            <a:ext cx="8500188" cy="646331"/>
          </a:xfrm>
          <a:prstGeom prst="rect">
            <a:avLst/>
          </a:prstGeom>
          <a:noFill/>
        </p:spPr>
        <p:txBody>
          <a:bodyPr wrap="square" rtlCol="0">
            <a:spAutoFit/>
          </a:bodyPr>
          <a:lstStyle/>
          <a:p>
            <a:r>
              <a:rPr lang="en-US" sz="3600" dirty="0">
                <a:latin typeface="Bitter Medium" panose="020B0604020202020204" charset="0"/>
                <a:ea typeface="Open Sans" panose="020B0606030504020204" pitchFamily="34" charset="0"/>
                <a:cs typeface="Open Sans" panose="020B0606030504020204" pitchFamily="34" charset="0"/>
              </a:rPr>
              <a:t>Conclusion</a:t>
            </a:r>
            <a:endParaRPr lang="en-IN" sz="3600" dirty="0">
              <a:latin typeface="Bitter Medium" panose="020B060402020202020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B726295E-38AF-208F-20CA-C2858155345E}"/>
              </a:ext>
            </a:extLst>
          </p:cNvPr>
          <p:cNvSpPr txBox="1"/>
          <p:nvPr/>
        </p:nvSpPr>
        <p:spPr>
          <a:xfrm>
            <a:off x="1978090" y="1791478"/>
            <a:ext cx="10580914" cy="4062651"/>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a:latin typeface="Sitka Banner" pitchFamily="2" charset="0"/>
                <a:ea typeface="Open Sans" panose="020B0606030504020204" pitchFamily="34" charset="0"/>
                <a:cs typeface="Open Sans" panose="020B0606030504020204" pitchFamily="34" charset="0"/>
              </a:rPr>
              <a:t>We have built an intelligent classroom assistant capable of understanding and responding through text, voice, and visual inputs.</a:t>
            </a:r>
          </a:p>
          <a:p>
            <a:pPr>
              <a:lnSpc>
                <a:spcPct val="150000"/>
              </a:lnSpc>
              <a:buFont typeface="Arial" panose="020B0604020202020204" pitchFamily="34" charset="0"/>
              <a:buChar char="•"/>
            </a:pPr>
            <a:r>
              <a:rPr lang="en-US" sz="2000" dirty="0">
                <a:latin typeface="Sitka Banner" pitchFamily="2" charset="0"/>
                <a:ea typeface="Open Sans" panose="020B0606030504020204" pitchFamily="34" charset="0"/>
                <a:cs typeface="Open Sans" panose="020B0606030504020204" pitchFamily="34" charset="0"/>
              </a:rPr>
              <a:t>It offers personalized, support to students if enhanced, enriching the learning experience and promoting active engagement.</a:t>
            </a:r>
          </a:p>
          <a:p>
            <a:pPr>
              <a:lnSpc>
                <a:spcPct val="150000"/>
              </a:lnSpc>
              <a:buFont typeface="Arial" panose="020B0604020202020204" pitchFamily="34" charset="0"/>
              <a:buChar char="•"/>
            </a:pPr>
            <a:r>
              <a:rPr lang="en-US" sz="2000" dirty="0">
                <a:latin typeface="Sitka Banner" pitchFamily="2" charset="0"/>
                <a:ea typeface="Open Sans" panose="020B0606030504020204" pitchFamily="34" charset="0"/>
                <a:cs typeface="Open Sans" panose="020B0606030504020204" pitchFamily="34" charset="0"/>
              </a:rPr>
              <a:t>Key modules—such as question answering, speech interaction, and basic visual processing—are already operational.</a:t>
            </a:r>
          </a:p>
          <a:p>
            <a:pPr>
              <a:lnSpc>
                <a:spcPct val="150000"/>
              </a:lnSpc>
              <a:buFont typeface="Arial" panose="020B0604020202020204" pitchFamily="34" charset="0"/>
              <a:buChar char="•"/>
            </a:pPr>
            <a:r>
              <a:rPr lang="en-US" sz="2000" dirty="0">
                <a:latin typeface="Sitka Banner" pitchFamily="2" charset="0"/>
                <a:ea typeface="Open Sans" panose="020B0606030504020204" pitchFamily="34" charset="0"/>
                <a:cs typeface="Open Sans" panose="020B0606030504020204" pitchFamily="34" charset="0"/>
              </a:rPr>
              <a:t>Our next steps involve introducing engagement detection, refining the user interface, and optimizing performance using model acceleration techniques.</a:t>
            </a:r>
          </a:p>
          <a:p>
            <a:endParaRPr lang="en-IN" dirty="0"/>
          </a:p>
        </p:txBody>
      </p:sp>
    </p:spTree>
    <p:extLst>
      <p:ext uri="{BB962C8B-B14F-4D97-AF65-F5344CB8AC3E}">
        <p14:creationId xmlns:p14="http://schemas.microsoft.com/office/powerpoint/2010/main" val="2366861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DEB9"/>
        </a:solidFill>
        <a:effectLst/>
      </p:bgPr>
    </p:bg>
    <p:spTree>
      <p:nvGrpSpPr>
        <p:cNvPr id="1" name="">
          <a:extLst>
            <a:ext uri="{FF2B5EF4-FFF2-40B4-BE49-F238E27FC236}">
              <a16:creationId xmlns:a16="http://schemas.microsoft.com/office/drawing/2014/main" id="{68471278-46AB-3E6E-E25F-1BFAF9F66195}"/>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664F6674-17BA-77F1-1F7D-F4EA5C004D58}"/>
              </a:ext>
            </a:extLst>
          </p:cNvPr>
          <p:cNvSpPr/>
          <p:nvPr/>
        </p:nvSpPr>
        <p:spPr>
          <a:xfrm>
            <a:off x="793790" y="551378"/>
            <a:ext cx="6343055" cy="527090"/>
          </a:xfrm>
          <a:prstGeom prst="rect">
            <a:avLst/>
          </a:prstGeom>
          <a:noFill/>
          <a:ln/>
        </p:spPr>
        <p:txBody>
          <a:bodyPr wrap="none" lIns="0" tIns="0" rIns="0" bIns="0" rtlCol="0" anchor="t"/>
          <a:lstStyle/>
          <a:p>
            <a:pPr marL="0" indent="0" algn="l">
              <a:lnSpc>
                <a:spcPts val="4150"/>
              </a:lnSpc>
              <a:buNone/>
            </a:pPr>
            <a:r>
              <a:rPr lang="en-US" sz="3300" dirty="0">
                <a:solidFill>
                  <a:srgbClr val="2C3F42"/>
                </a:solidFill>
                <a:latin typeface="Bitter Medium" pitchFamily="34" charset="0"/>
                <a:ea typeface="Bitter Medium" pitchFamily="34" charset="-122"/>
                <a:cs typeface="Bitter Medium" pitchFamily="34" charset="-120"/>
              </a:rPr>
              <a:t>Future Work &amp; Career Relevance</a:t>
            </a:r>
            <a:endParaRPr lang="en-US" sz="3300" dirty="0"/>
          </a:p>
        </p:txBody>
      </p:sp>
      <p:sp>
        <p:nvSpPr>
          <p:cNvPr id="12" name="TextBox 11">
            <a:extLst>
              <a:ext uri="{FF2B5EF4-FFF2-40B4-BE49-F238E27FC236}">
                <a16:creationId xmlns:a16="http://schemas.microsoft.com/office/drawing/2014/main" id="{F4F4E623-6338-D295-4D03-374FB9269694}"/>
              </a:ext>
            </a:extLst>
          </p:cNvPr>
          <p:cNvSpPr txBox="1"/>
          <p:nvPr/>
        </p:nvSpPr>
        <p:spPr>
          <a:xfrm>
            <a:off x="793790" y="1296956"/>
            <a:ext cx="7025952" cy="3139321"/>
          </a:xfrm>
          <a:prstGeom prst="rect">
            <a:avLst/>
          </a:prstGeom>
          <a:noFill/>
        </p:spPr>
        <p:txBody>
          <a:bodyPr wrap="square" rtlCol="0">
            <a:spAutoFit/>
          </a:bodyPr>
          <a:lstStyle/>
          <a:p>
            <a:r>
              <a:rPr lang="en-US" sz="2000" u="sng" dirty="0">
                <a:latin typeface="Sitka Banner" pitchFamily="2" charset="0"/>
                <a:cs typeface="Times New Roman" panose="02020603050405020304" pitchFamily="18" charset="0"/>
              </a:rPr>
              <a:t>Immediate Vision </a:t>
            </a:r>
            <a:r>
              <a:rPr lang="en-US" sz="2000" dirty="0">
                <a:latin typeface="Sitka Banner" pitchFamily="2" charset="0"/>
                <a:cs typeface="Times New Roman" panose="02020603050405020304" pitchFamily="18" charset="0"/>
              </a:rPr>
              <a:t>: Visuals Aids for better understanding</a:t>
            </a:r>
          </a:p>
          <a:p>
            <a:r>
              <a:rPr lang="en-IN" sz="2000" u="sng" dirty="0">
                <a:latin typeface="Sitka Banner" pitchFamily="2" charset="0"/>
                <a:cs typeface="Times New Roman" panose="02020603050405020304" pitchFamily="18" charset="0"/>
              </a:rPr>
              <a:t>Long-Term Vision </a:t>
            </a:r>
          </a:p>
          <a:p>
            <a:r>
              <a:rPr lang="en-US" sz="2000" dirty="0">
                <a:latin typeface="Sitka Banner" pitchFamily="2" charset="0"/>
                <a:cs typeface="Times New Roman" panose="02020603050405020304" pitchFamily="18" charset="0"/>
              </a:rPr>
              <a:t>Introduce Visual Question Answering (VQA): Enable the system to answer questions about images (e.g., diagrams, graphs, science visuals).</a:t>
            </a:r>
          </a:p>
          <a:p>
            <a:r>
              <a:rPr lang="en-US" sz="2000" dirty="0">
                <a:latin typeface="Sitka Banner" pitchFamily="2" charset="0"/>
                <a:cs typeface="Times New Roman" panose="02020603050405020304" pitchFamily="18" charset="0"/>
              </a:rPr>
              <a:t>LMS Integration: Seamlessly connect with platforms like Moodle, Google Classroom, or Canvas for full academic workflow support.</a:t>
            </a:r>
          </a:p>
          <a:p>
            <a:r>
              <a:rPr lang="en-US" sz="2000" dirty="0">
                <a:latin typeface="Sitka Banner" pitchFamily="2" charset="0"/>
                <a:cs typeface="Times New Roman" panose="02020603050405020304" pitchFamily="18" charset="0"/>
              </a:rPr>
              <a:t>Personalized AI Learning: Incorporate memory so the assistant remembers user behavior, topics of interest, and learning history.</a:t>
            </a:r>
            <a:endParaRPr lang="en-IN" sz="2000" dirty="0">
              <a:latin typeface="Sitka Banner" pitchFamily="2" charset="0"/>
              <a:cs typeface="Times New Roman" panose="02020603050405020304" pitchFamily="18" charset="0"/>
            </a:endParaRPr>
          </a:p>
          <a:p>
            <a:endParaRPr lang="en-IN" dirty="0"/>
          </a:p>
        </p:txBody>
      </p:sp>
      <p:cxnSp>
        <p:nvCxnSpPr>
          <p:cNvPr id="16" name="Straight Connector 15">
            <a:extLst>
              <a:ext uri="{FF2B5EF4-FFF2-40B4-BE49-F238E27FC236}">
                <a16:creationId xmlns:a16="http://schemas.microsoft.com/office/drawing/2014/main" id="{AD4369E4-B714-FAF4-5D66-B9940CA2E15B}"/>
              </a:ext>
            </a:extLst>
          </p:cNvPr>
          <p:cNvCxnSpPr/>
          <p:nvPr/>
        </p:nvCxnSpPr>
        <p:spPr>
          <a:xfrm>
            <a:off x="662473" y="4637314"/>
            <a:ext cx="7315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3F61EE-5D7D-A35B-2284-196E18E829DF}"/>
              </a:ext>
            </a:extLst>
          </p:cNvPr>
          <p:cNvSpPr txBox="1"/>
          <p:nvPr/>
        </p:nvSpPr>
        <p:spPr>
          <a:xfrm>
            <a:off x="662472" y="4898571"/>
            <a:ext cx="7511143" cy="1477328"/>
          </a:xfrm>
          <a:prstGeom prst="rect">
            <a:avLst/>
          </a:prstGeom>
          <a:noFill/>
        </p:spPr>
        <p:txBody>
          <a:bodyPr wrap="square" rtlCol="0">
            <a:spAutoFit/>
          </a:bodyPr>
          <a:lstStyle/>
          <a:p>
            <a:r>
              <a:rPr lang="en-IN" dirty="0">
                <a:latin typeface="Sitka Banner" pitchFamily="2" charset="0"/>
              </a:rPr>
              <a:t>Code Used (app.py) https://drive.google.com/file/d/1ecl1UiOTfq6cqBFVoss2ZEkGjswf2lAK/view</a:t>
            </a:r>
          </a:p>
          <a:p>
            <a:endParaRPr lang="en-IN" dirty="0">
              <a:latin typeface="Sitka Banner" pitchFamily="2" charset="0"/>
            </a:endParaRPr>
          </a:p>
          <a:p>
            <a:r>
              <a:rPr lang="en-IN" dirty="0">
                <a:latin typeface="Sitka Banner" pitchFamily="2" charset="0"/>
              </a:rPr>
              <a:t>Code Used (index.html)</a:t>
            </a:r>
          </a:p>
          <a:p>
            <a:r>
              <a:rPr lang="en-IN" dirty="0">
                <a:latin typeface="Sitka Banner" pitchFamily="2" charset="0"/>
              </a:rPr>
              <a:t>https://drive.google.com/file/d/122mEBqEtoAF4FND6RqTGuk3-vvnfmeAA/view</a:t>
            </a:r>
          </a:p>
        </p:txBody>
      </p:sp>
      <p:cxnSp>
        <p:nvCxnSpPr>
          <p:cNvPr id="19" name="Straight Connector 18">
            <a:extLst>
              <a:ext uri="{FF2B5EF4-FFF2-40B4-BE49-F238E27FC236}">
                <a16:creationId xmlns:a16="http://schemas.microsoft.com/office/drawing/2014/main" id="{5D669B0A-A046-564A-376B-03CA4B88CC8F}"/>
              </a:ext>
            </a:extLst>
          </p:cNvPr>
          <p:cNvCxnSpPr>
            <a:cxnSpLocks/>
          </p:cNvCxnSpPr>
          <p:nvPr/>
        </p:nvCxnSpPr>
        <p:spPr>
          <a:xfrm>
            <a:off x="8247572" y="317241"/>
            <a:ext cx="28681" cy="7688424"/>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FD86603-3B1B-3D98-4FC3-56FEDB073E49}"/>
              </a:ext>
            </a:extLst>
          </p:cNvPr>
          <p:cNvSpPr txBox="1"/>
          <p:nvPr/>
        </p:nvSpPr>
        <p:spPr>
          <a:xfrm>
            <a:off x="8705461" y="1078468"/>
            <a:ext cx="4422710" cy="1200329"/>
          </a:xfrm>
          <a:prstGeom prst="rect">
            <a:avLst/>
          </a:prstGeom>
          <a:noFill/>
        </p:spPr>
        <p:txBody>
          <a:bodyPr wrap="square" rtlCol="0">
            <a:spAutoFit/>
          </a:bodyPr>
          <a:lstStyle/>
          <a:p>
            <a:r>
              <a:rPr lang="en-US" dirty="0" err="1">
                <a:latin typeface="Sitka Banner" pitchFamily="2" charset="0"/>
              </a:rPr>
              <a:t>Github</a:t>
            </a:r>
            <a:r>
              <a:rPr lang="en-US" dirty="0">
                <a:latin typeface="Sitka Banner" pitchFamily="2" charset="0"/>
              </a:rPr>
              <a:t> link </a:t>
            </a:r>
          </a:p>
          <a:p>
            <a:endParaRPr lang="en-IN" dirty="0">
              <a:latin typeface="Sitka Banner" pitchFamily="2" charset="0"/>
            </a:endParaRPr>
          </a:p>
          <a:p>
            <a:r>
              <a:rPr lang="en-IN" dirty="0">
                <a:latin typeface="Sitka Banner" pitchFamily="2" charset="0"/>
              </a:rPr>
              <a:t>https://github.com/navyashree1710/OpenVino_Assistant</a:t>
            </a:r>
          </a:p>
        </p:txBody>
      </p:sp>
    </p:spTree>
    <p:extLst>
      <p:ext uri="{BB962C8B-B14F-4D97-AF65-F5344CB8AC3E}">
        <p14:creationId xmlns:p14="http://schemas.microsoft.com/office/powerpoint/2010/main" val="2166061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1060</Words>
  <Application>Microsoft Office PowerPoint</Application>
  <PresentationFormat>Custom</PresentationFormat>
  <Paragraphs>107</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Open Sans</vt:lpstr>
      <vt:lpstr>Arial</vt:lpstr>
      <vt:lpstr>Sitka Banner</vt:lpstr>
      <vt:lpstr>Bitter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Rohan Netrakar</dc:creator>
  <cp:lastModifiedBy>Navyashree .</cp:lastModifiedBy>
  <cp:revision>4</cp:revision>
  <cp:lastPrinted>2025-09-15T09:31:53Z</cp:lastPrinted>
  <dcterms:created xsi:type="dcterms:W3CDTF">2025-09-01T06:22:16Z</dcterms:created>
  <dcterms:modified xsi:type="dcterms:W3CDTF">2025-09-15T09:36:45Z</dcterms:modified>
</cp:coreProperties>
</file>