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47673" y="258823"/>
            <a:ext cx="1819275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7E7E7E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DFC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23520" y="258823"/>
            <a:ext cx="3868420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04008" y="2139424"/>
            <a:ext cx="11163300" cy="3317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513135" y="6234096"/>
            <a:ext cx="2818765" cy="3371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7E7E7E"/>
                </a:solidFill>
                <a:latin typeface="Lucida Sans"/>
                <a:cs typeface="Lucida Sans"/>
              </a:defRPr>
            </a:lvl1pPr>
          </a:lstStyle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933758" y="6599643"/>
            <a:ext cx="218211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78787"/>
                </a:solidFill>
                <a:latin typeface="Calibri"/>
                <a:cs typeface="Calibri"/>
              </a:defRPr>
            </a:lvl1pPr>
          </a:lstStyle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hyperlink" Target="http://www.gitam.edu/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25835" y="6246796"/>
            <a:ext cx="11575415" cy="3117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0"/>
              </a:spcBef>
              <a:tabLst>
                <a:tab pos="11475720" algn="l"/>
              </a:tabLst>
            </a:pPr>
            <a:r>
              <a:rPr dirty="0" sz="1800" spc="-30">
                <a:solidFill>
                  <a:srgbClr val="7E7E7E"/>
                </a:solidFill>
                <a:latin typeface="Lucida Sans"/>
                <a:cs typeface="Lucida Sans"/>
              </a:rPr>
              <a:t>Dept</a:t>
            </a:r>
            <a:r>
              <a:rPr dirty="0" sz="1800" spc="-90">
                <a:solidFill>
                  <a:srgbClr val="7E7E7E"/>
                </a:solidFill>
                <a:latin typeface="Lucida Sans"/>
                <a:cs typeface="Lucida Sans"/>
              </a:rPr>
              <a:t> </a:t>
            </a:r>
            <a:r>
              <a:rPr dirty="0" sz="1800" spc="-45">
                <a:solidFill>
                  <a:srgbClr val="7E7E7E"/>
                </a:solidFill>
                <a:latin typeface="Lucida Sans"/>
                <a:cs typeface="Lucida Sans"/>
              </a:rPr>
              <a:t>EECE,</a:t>
            </a:r>
            <a:r>
              <a:rPr dirty="0" sz="1800" spc="-85">
                <a:solidFill>
                  <a:srgbClr val="7E7E7E"/>
                </a:solidFill>
                <a:latin typeface="Lucida Sans"/>
                <a:cs typeface="Lucida Sans"/>
              </a:rPr>
              <a:t> </a:t>
            </a:r>
            <a:r>
              <a:rPr dirty="0" sz="1800" spc="-50">
                <a:solidFill>
                  <a:srgbClr val="7E7E7E"/>
                </a:solidFill>
                <a:latin typeface="Lucida Sans"/>
                <a:cs typeface="Lucida Sans"/>
              </a:rPr>
              <a:t>GST</a:t>
            </a:r>
            <a:r>
              <a:rPr dirty="0" sz="1800" spc="-85">
                <a:solidFill>
                  <a:srgbClr val="7E7E7E"/>
                </a:solidFill>
                <a:latin typeface="Lucida Sans"/>
                <a:cs typeface="Lucida San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Lucida Sans"/>
                <a:cs typeface="Lucida Sans"/>
              </a:rPr>
              <a:t>Bengaluru</a:t>
            </a:r>
            <a:r>
              <a:rPr dirty="0" sz="1800">
                <a:solidFill>
                  <a:srgbClr val="7E7E7E"/>
                </a:solidFill>
                <a:latin typeface="Lucida Sans"/>
                <a:cs typeface="Lucida Sans"/>
              </a:rPr>
              <a:t>	</a:t>
            </a:r>
            <a:r>
              <a:rPr dirty="0" baseline="15873" sz="2100" spc="-75">
                <a:latin typeface="Arial"/>
                <a:cs typeface="Arial"/>
              </a:rPr>
              <a:t>1</a:t>
            </a:r>
            <a:endParaRPr baseline="15873" sz="2100">
              <a:latin typeface="Arial"/>
              <a:cs typeface="Arial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15356" cy="6691413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5575287" y="6178689"/>
            <a:ext cx="106743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10">
                <a:solidFill>
                  <a:srgbClr val="7E7E7E"/>
                </a:solidFill>
                <a:latin typeface="Arial"/>
                <a:cs typeface="Arial"/>
                <a:hlinkClick r:id="rId3"/>
              </a:rPr>
              <a:t>www.gitam.edu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38670" y="5215826"/>
            <a:ext cx="323126" cy="162264"/>
          </a:xfrm>
          <a:prstGeom prst="rect">
            <a:avLst/>
          </a:prstGeom>
        </p:spPr>
      </p:pic>
      <p:sp>
        <p:nvSpPr>
          <p:cNvPr id="6" name="object 6" descr=""/>
          <p:cNvSpPr txBox="1"/>
          <p:nvPr/>
        </p:nvSpPr>
        <p:spPr>
          <a:xfrm>
            <a:off x="2982798" y="3170072"/>
            <a:ext cx="5942330" cy="12884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dirty="0" sz="2800" spc="-235">
                <a:solidFill>
                  <a:srgbClr val="006F69"/>
                </a:solidFill>
                <a:latin typeface="Arial Black"/>
                <a:cs typeface="Arial Black"/>
              </a:rPr>
              <a:t>GITAM</a:t>
            </a:r>
            <a:r>
              <a:rPr dirty="0" sz="2800" spc="-150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2800" spc="-145">
                <a:solidFill>
                  <a:srgbClr val="006F69"/>
                </a:solidFill>
                <a:latin typeface="Arial Black"/>
                <a:cs typeface="Arial Black"/>
              </a:rPr>
              <a:t>(Deemed-</a:t>
            </a:r>
            <a:r>
              <a:rPr dirty="0" sz="2800" spc="-80">
                <a:solidFill>
                  <a:srgbClr val="006F69"/>
                </a:solidFill>
                <a:latin typeface="Arial Black"/>
                <a:cs typeface="Arial Black"/>
              </a:rPr>
              <a:t>to-</a:t>
            </a:r>
            <a:r>
              <a:rPr dirty="0" sz="2800" spc="-160">
                <a:solidFill>
                  <a:srgbClr val="006F69"/>
                </a:solidFill>
                <a:latin typeface="Arial Black"/>
                <a:cs typeface="Arial Black"/>
              </a:rPr>
              <a:t>be)</a:t>
            </a:r>
            <a:r>
              <a:rPr dirty="0" sz="2800" spc="-150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2800" spc="-95">
                <a:solidFill>
                  <a:srgbClr val="006F69"/>
                </a:solidFill>
                <a:latin typeface="Arial Black"/>
                <a:cs typeface="Arial Black"/>
              </a:rPr>
              <a:t>University</a:t>
            </a:r>
            <a:endParaRPr sz="2800">
              <a:latin typeface="Arial Black"/>
              <a:cs typeface="Arial Black"/>
            </a:endParaRPr>
          </a:p>
          <a:p>
            <a:pPr algn="ctr" marL="771525" marR="770255">
              <a:lnSpc>
                <a:spcPct val="100000"/>
              </a:lnSpc>
              <a:spcBef>
                <a:spcPts val="2265"/>
              </a:spcBef>
            </a:pP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Department</a:t>
            </a:r>
            <a:r>
              <a:rPr dirty="0" sz="1800" spc="-3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of</a:t>
            </a:r>
            <a:r>
              <a:rPr dirty="0" sz="1800" spc="-3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Electrical</a:t>
            </a:r>
            <a:r>
              <a:rPr dirty="0" sz="1800" spc="-3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Electronics</a:t>
            </a:r>
            <a:r>
              <a:rPr dirty="0" sz="1800" spc="-3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282828"/>
                </a:solidFill>
                <a:latin typeface="Arial"/>
                <a:cs typeface="Arial"/>
              </a:rPr>
              <a:t>and </a:t>
            </a:r>
            <a:r>
              <a:rPr dirty="0" sz="1800" b="1">
                <a:solidFill>
                  <a:srgbClr val="282828"/>
                </a:solidFill>
                <a:latin typeface="Arial"/>
                <a:cs typeface="Arial"/>
              </a:rPr>
              <a:t>Communication</a:t>
            </a:r>
            <a:r>
              <a:rPr dirty="0" sz="1800" spc="-9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282828"/>
                </a:solidFill>
                <a:latin typeface="Arial"/>
                <a:cs typeface="Arial"/>
              </a:rPr>
              <a:t>Engineering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205487" y="5224094"/>
            <a:ext cx="120142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282828"/>
                </a:solidFill>
                <a:latin typeface="Arial"/>
                <a:cs typeface="Arial"/>
              </a:rPr>
              <a:t>Project</a:t>
            </a:r>
            <a:r>
              <a:rPr dirty="0" sz="1400" spc="-1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82828"/>
                </a:solidFill>
                <a:latin typeface="Arial"/>
                <a:cs typeface="Arial"/>
              </a:rPr>
              <a:t>Team:</a:t>
            </a:r>
            <a:endParaRPr sz="1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205487" y="5437454"/>
            <a:ext cx="3233420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Navyashree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J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Arial"/>
                <a:cs typeface="Arial"/>
              </a:rPr>
              <a:t>BU22EECE0100455</a:t>
            </a:r>
            <a:endParaRPr sz="1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K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Sanjana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Arial"/>
                <a:cs typeface="Arial"/>
              </a:rPr>
              <a:t>BU22EECE0100457</a:t>
            </a:r>
            <a:endParaRPr sz="1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buClr>
                <a:srgbClr val="000000"/>
              </a:buClr>
              <a:buAutoNum type="arabicPeriod"/>
              <a:tabLst>
                <a:tab pos="354965" algn="l"/>
              </a:tabLst>
            </a:pP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Shreya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H</a:t>
            </a:r>
            <a:r>
              <a:rPr dirty="0" sz="14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B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-</a:t>
            </a:r>
            <a:r>
              <a:rPr dirty="0" sz="1400" spc="-10">
                <a:solidFill>
                  <a:srgbClr val="282828"/>
                </a:solidFill>
                <a:latin typeface="Arial"/>
                <a:cs typeface="Arial"/>
              </a:rPr>
              <a:t> BU22EECE0100463</a:t>
            </a:r>
            <a:endParaRPr sz="14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9883114" y="5192610"/>
            <a:ext cx="132905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282828"/>
                </a:solidFill>
                <a:latin typeface="Arial"/>
                <a:cs typeface="Arial"/>
              </a:rPr>
              <a:t>Project</a:t>
            </a:r>
            <a:r>
              <a:rPr dirty="0" sz="1400" spc="-15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82828"/>
                </a:solidFill>
                <a:latin typeface="Arial"/>
                <a:cs typeface="Arial"/>
              </a:rPr>
              <a:t>Mentor: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78288" y="5405970"/>
            <a:ext cx="117094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Dr.</a:t>
            </a:r>
            <a:r>
              <a:rPr dirty="0" sz="14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Ramesh</a:t>
            </a:r>
            <a:r>
              <a:rPr dirty="0" sz="14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50">
                <a:solidFill>
                  <a:srgbClr val="282828"/>
                </a:solidFill>
                <a:latin typeface="Arial"/>
                <a:cs typeface="Arial"/>
              </a:rPr>
              <a:t>M</a:t>
            </a:r>
            <a:endParaRPr sz="14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9883114" y="5619331"/>
            <a:ext cx="153670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 b="1">
                <a:solidFill>
                  <a:srgbClr val="282828"/>
                </a:solidFill>
                <a:latin typeface="Arial"/>
                <a:cs typeface="Arial"/>
              </a:rPr>
              <a:t>Project</a:t>
            </a:r>
            <a:r>
              <a:rPr dirty="0" sz="1400" spc="10" b="1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10" b="1">
                <a:solidFill>
                  <a:srgbClr val="282828"/>
                </a:solidFill>
                <a:latin typeface="Arial"/>
                <a:cs typeface="Arial"/>
              </a:rPr>
              <a:t>In-charge:</a:t>
            </a:r>
            <a:endParaRPr sz="14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0278288" y="5832690"/>
            <a:ext cx="1636395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Jaya</a:t>
            </a:r>
            <a:r>
              <a:rPr dirty="0" sz="14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>
                <a:solidFill>
                  <a:srgbClr val="282828"/>
                </a:solidFill>
                <a:latin typeface="Arial"/>
                <a:cs typeface="Arial"/>
              </a:rPr>
              <a:t>Prakash</a:t>
            </a:r>
            <a:r>
              <a:rPr dirty="0" sz="14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400" spc="-10">
                <a:solidFill>
                  <a:srgbClr val="282828"/>
                </a:solidFill>
                <a:latin typeface="Arial"/>
                <a:cs typeface="Arial"/>
              </a:rPr>
              <a:t>sahoo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121052" y="1778685"/>
            <a:ext cx="7155180" cy="2018664"/>
            <a:chOff x="121052" y="1778685"/>
            <a:chExt cx="7155180" cy="2018664"/>
          </a:xfrm>
        </p:grpSpPr>
        <p:pic>
          <p:nvPicPr>
            <p:cNvPr id="14" name="object 14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01349" y="1778685"/>
              <a:ext cx="2674632" cy="1245666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133752" y="2965411"/>
              <a:ext cx="2432050" cy="819150"/>
            </a:xfrm>
            <a:custGeom>
              <a:avLst/>
              <a:gdLst/>
              <a:ahLst/>
              <a:cxnLst/>
              <a:rect l="l" t="t" r="r" b="b"/>
              <a:pathLst>
                <a:path w="2432050" h="819150">
                  <a:moveTo>
                    <a:pt x="2295563" y="0"/>
                  </a:moveTo>
                  <a:lnTo>
                    <a:pt x="136486" y="0"/>
                  </a:lnTo>
                  <a:lnTo>
                    <a:pt x="93540" y="7006"/>
                  </a:lnTo>
                  <a:lnTo>
                    <a:pt x="56097" y="26478"/>
                  </a:lnTo>
                  <a:lnTo>
                    <a:pt x="26479" y="56095"/>
                  </a:lnTo>
                  <a:lnTo>
                    <a:pt x="7006" y="93538"/>
                  </a:lnTo>
                  <a:lnTo>
                    <a:pt x="0" y="136486"/>
                  </a:lnTo>
                  <a:lnTo>
                    <a:pt x="0" y="682421"/>
                  </a:lnTo>
                  <a:lnTo>
                    <a:pt x="7006" y="725365"/>
                  </a:lnTo>
                  <a:lnTo>
                    <a:pt x="26479" y="762807"/>
                  </a:lnTo>
                  <a:lnTo>
                    <a:pt x="56097" y="792426"/>
                  </a:lnTo>
                  <a:lnTo>
                    <a:pt x="93540" y="811901"/>
                  </a:lnTo>
                  <a:lnTo>
                    <a:pt x="136486" y="818908"/>
                  </a:lnTo>
                  <a:lnTo>
                    <a:pt x="2295563" y="818908"/>
                  </a:lnTo>
                  <a:lnTo>
                    <a:pt x="2338511" y="811901"/>
                  </a:lnTo>
                  <a:lnTo>
                    <a:pt x="2375954" y="792426"/>
                  </a:lnTo>
                  <a:lnTo>
                    <a:pt x="2405571" y="762807"/>
                  </a:lnTo>
                  <a:lnTo>
                    <a:pt x="2425043" y="725365"/>
                  </a:lnTo>
                  <a:lnTo>
                    <a:pt x="2432050" y="682421"/>
                  </a:lnTo>
                  <a:lnTo>
                    <a:pt x="2432050" y="136486"/>
                  </a:lnTo>
                  <a:lnTo>
                    <a:pt x="2425043" y="93538"/>
                  </a:lnTo>
                  <a:lnTo>
                    <a:pt x="2405571" y="56095"/>
                  </a:lnTo>
                  <a:lnTo>
                    <a:pt x="2375954" y="26478"/>
                  </a:lnTo>
                  <a:lnTo>
                    <a:pt x="2338511" y="7006"/>
                  </a:lnTo>
                  <a:lnTo>
                    <a:pt x="2295563" y="0"/>
                  </a:lnTo>
                  <a:close/>
                </a:path>
              </a:pathLst>
            </a:custGeom>
            <a:solidFill>
              <a:srgbClr val="FFC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133752" y="2965411"/>
              <a:ext cx="2432050" cy="819150"/>
            </a:xfrm>
            <a:custGeom>
              <a:avLst/>
              <a:gdLst/>
              <a:ahLst/>
              <a:cxnLst/>
              <a:rect l="l" t="t" r="r" b="b"/>
              <a:pathLst>
                <a:path w="2432050" h="819150">
                  <a:moveTo>
                    <a:pt x="0" y="136486"/>
                  </a:moveTo>
                  <a:lnTo>
                    <a:pt x="7006" y="93538"/>
                  </a:lnTo>
                  <a:lnTo>
                    <a:pt x="26479" y="56095"/>
                  </a:lnTo>
                  <a:lnTo>
                    <a:pt x="56097" y="26478"/>
                  </a:lnTo>
                  <a:lnTo>
                    <a:pt x="93540" y="7006"/>
                  </a:lnTo>
                  <a:lnTo>
                    <a:pt x="136486" y="0"/>
                  </a:lnTo>
                  <a:lnTo>
                    <a:pt x="2295563" y="0"/>
                  </a:lnTo>
                  <a:lnTo>
                    <a:pt x="2338511" y="7006"/>
                  </a:lnTo>
                  <a:lnTo>
                    <a:pt x="2375954" y="26478"/>
                  </a:lnTo>
                  <a:lnTo>
                    <a:pt x="2405571" y="56095"/>
                  </a:lnTo>
                  <a:lnTo>
                    <a:pt x="2425043" y="93538"/>
                  </a:lnTo>
                  <a:lnTo>
                    <a:pt x="2432050" y="136486"/>
                  </a:lnTo>
                  <a:lnTo>
                    <a:pt x="2432050" y="682421"/>
                  </a:lnTo>
                  <a:lnTo>
                    <a:pt x="2425043" y="725365"/>
                  </a:lnTo>
                  <a:lnTo>
                    <a:pt x="2405571" y="762807"/>
                  </a:lnTo>
                  <a:lnTo>
                    <a:pt x="2375954" y="792426"/>
                  </a:lnTo>
                  <a:lnTo>
                    <a:pt x="2338511" y="811901"/>
                  </a:lnTo>
                  <a:lnTo>
                    <a:pt x="2295563" y="818908"/>
                  </a:lnTo>
                  <a:lnTo>
                    <a:pt x="136486" y="818908"/>
                  </a:lnTo>
                  <a:lnTo>
                    <a:pt x="93540" y="811901"/>
                  </a:lnTo>
                  <a:lnTo>
                    <a:pt x="56097" y="792426"/>
                  </a:lnTo>
                  <a:lnTo>
                    <a:pt x="26479" y="762807"/>
                  </a:lnTo>
                  <a:lnTo>
                    <a:pt x="7006" y="725365"/>
                  </a:lnTo>
                  <a:lnTo>
                    <a:pt x="0" y="682421"/>
                  </a:lnTo>
                  <a:lnTo>
                    <a:pt x="0" y="136486"/>
                  </a:lnTo>
                  <a:close/>
                </a:path>
              </a:pathLst>
            </a:custGeom>
            <a:ln w="25399">
              <a:solidFill>
                <a:srgbClr val="9F42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2841739" y="178910"/>
            <a:ext cx="585470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65">
                <a:solidFill>
                  <a:srgbClr val="006F69"/>
                </a:solidFill>
                <a:latin typeface="Arial Black"/>
                <a:cs typeface="Arial Black"/>
              </a:rPr>
              <a:t>Exploring</a:t>
            </a:r>
            <a:r>
              <a:rPr dirty="0" sz="2800" spc="-190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2800" spc="-160">
                <a:solidFill>
                  <a:srgbClr val="006F69"/>
                </a:solidFill>
                <a:latin typeface="Arial Black"/>
                <a:cs typeface="Arial Black"/>
              </a:rPr>
              <a:t>OFDM</a:t>
            </a:r>
            <a:r>
              <a:rPr dirty="0" sz="2800" spc="-185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2800" spc="-155">
                <a:solidFill>
                  <a:srgbClr val="006F69"/>
                </a:solidFill>
                <a:latin typeface="Arial Black"/>
                <a:cs typeface="Arial Black"/>
              </a:rPr>
              <a:t>using</a:t>
            </a:r>
            <a:r>
              <a:rPr dirty="0" sz="2800" spc="-185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2800" spc="-340">
                <a:solidFill>
                  <a:srgbClr val="006F69"/>
                </a:solidFill>
                <a:latin typeface="Arial Black"/>
                <a:cs typeface="Arial Black"/>
              </a:rPr>
              <a:t>USRP</a:t>
            </a:r>
            <a:r>
              <a:rPr dirty="0" sz="2800" spc="-190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2800" spc="-310">
                <a:solidFill>
                  <a:srgbClr val="006F69"/>
                </a:solidFill>
                <a:latin typeface="Arial Black"/>
                <a:cs typeface="Arial Black"/>
              </a:rPr>
              <a:t>B210</a:t>
            </a:r>
            <a:endParaRPr sz="28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0386525" y="159504"/>
            <a:ext cx="1098550" cy="330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40" b="0">
                <a:solidFill>
                  <a:srgbClr val="006F69"/>
                </a:solidFill>
                <a:latin typeface="Arial Black"/>
                <a:cs typeface="Arial Black"/>
              </a:rPr>
              <a:t>Review-</a:t>
            </a:r>
            <a:r>
              <a:rPr dirty="0" sz="2000" spc="-50" b="0">
                <a:solidFill>
                  <a:srgbClr val="006F69"/>
                </a:solidFill>
                <a:latin typeface="Arial Black"/>
                <a:cs typeface="Arial Black"/>
              </a:rPr>
              <a:t>I</a:t>
            </a:r>
            <a:endParaRPr sz="2000">
              <a:latin typeface="Arial Black"/>
              <a:cs typeface="Arial Black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582815" y="3223323"/>
            <a:ext cx="153416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AY</a:t>
            </a:r>
            <a:r>
              <a:rPr dirty="0" sz="1800" spc="-3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2025-</a:t>
            </a:r>
            <a:r>
              <a:rPr dirty="0" sz="1800" spc="-25" b="1">
                <a:solidFill>
                  <a:srgbClr val="FFFFFF"/>
                </a:solidFill>
                <a:latin typeface="Verdana"/>
                <a:cs typeface="Verdana"/>
              </a:rPr>
              <a:t>26</a:t>
            </a:r>
            <a:endParaRPr sz="1800">
              <a:latin typeface="Verdana"/>
              <a:cs typeface="Verdan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9275229" y="2952711"/>
            <a:ext cx="2795905" cy="844550"/>
            <a:chOff x="9275229" y="2952711"/>
            <a:chExt cx="2795905" cy="844550"/>
          </a:xfrm>
        </p:grpSpPr>
        <p:sp>
          <p:nvSpPr>
            <p:cNvPr id="21" name="object 21" descr=""/>
            <p:cNvSpPr/>
            <p:nvPr/>
          </p:nvSpPr>
          <p:spPr>
            <a:xfrm>
              <a:off x="9287929" y="2965411"/>
              <a:ext cx="2770505" cy="819150"/>
            </a:xfrm>
            <a:custGeom>
              <a:avLst/>
              <a:gdLst/>
              <a:ahLst/>
              <a:cxnLst/>
              <a:rect l="l" t="t" r="r" b="b"/>
              <a:pathLst>
                <a:path w="2770504" h="819150">
                  <a:moveTo>
                    <a:pt x="2633827" y="0"/>
                  </a:moveTo>
                  <a:lnTo>
                    <a:pt x="136486" y="0"/>
                  </a:lnTo>
                  <a:lnTo>
                    <a:pt x="93540" y="7006"/>
                  </a:lnTo>
                  <a:lnTo>
                    <a:pt x="56097" y="26478"/>
                  </a:lnTo>
                  <a:lnTo>
                    <a:pt x="26479" y="56095"/>
                  </a:lnTo>
                  <a:lnTo>
                    <a:pt x="7006" y="93538"/>
                  </a:lnTo>
                  <a:lnTo>
                    <a:pt x="0" y="136486"/>
                  </a:lnTo>
                  <a:lnTo>
                    <a:pt x="0" y="682421"/>
                  </a:lnTo>
                  <a:lnTo>
                    <a:pt x="7006" y="725365"/>
                  </a:lnTo>
                  <a:lnTo>
                    <a:pt x="26479" y="762807"/>
                  </a:lnTo>
                  <a:lnTo>
                    <a:pt x="56097" y="792426"/>
                  </a:lnTo>
                  <a:lnTo>
                    <a:pt x="93540" y="811901"/>
                  </a:lnTo>
                  <a:lnTo>
                    <a:pt x="136486" y="818908"/>
                  </a:lnTo>
                  <a:lnTo>
                    <a:pt x="2633827" y="818908"/>
                  </a:lnTo>
                  <a:lnTo>
                    <a:pt x="2676775" y="811901"/>
                  </a:lnTo>
                  <a:lnTo>
                    <a:pt x="2714218" y="792426"/>
                  </a:lnTo>
                  <a:lnTo>
                    <a:pt x="2743836" y="762807"/>
                  </a:lnTo>
                  <a:lnTo>
                    <a:pt x="2763308" y="725365"/>
                  </a:lnTo>
                  <a:lnTo>
                    <a:pt x="2770314" y="682421"/>
                  </a:lnTo>
                  <a:lnTo>
                    <a:pt x="2770314" y="136486"/>
                  </a:lnTo>
                  <a:lnTo>
                    <a:pt x="2763308" y="93538"/>
                  </a:lnTo>
                  <a:lnTo>
                    <a:pt x="2743836" y="56095"/>
                  </a:lnTo>
                  <a:lnTo>
                    <a:pt x="2714218" y="26478"/>
                  </a:lnTo>
                  <a:lnTo>
                    <a:pt x="2676775" y="7006"/>
                  </a:lnTo>
                  <a:lnTo>
                    <a:pt x="2633827" y="0"/>
                  </a:lnTo>
                  <a:close/>
                </a:path>
              </a:pathLst>
            </a:custGeom>
            <a:solidFill>
              <a:srgbClr val="EAA7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9287929" y="2965411"/>
              <a:ext cx="2770505" cy="819150"/>
            </a:xfrm>
            <a:custGeom>
              <a:avLst/>
              <a:gdLst/>
              <a:ahLst/>
              <a:cxnLst/>
              <a:rect l="l" t="t" r="r" b="b"/>
              <a:pathLst>
                <a:path w="2770504" h="819150">
                  <a:moveTo>
                    <a:pt x="0" y="136486"/>
                  </a:moveTo>
                  <a:lnTo>
                    <a:pt x="7006" y="93538"/>
                  </a:lnTo>
                  <a:lnTo>
                    <a:pt x="26479" y="56095"/>
                  </a:lnTo>
                  <a:lnTo>
                    <a:pt x="56097" y="26478"/>
                  </a:lnTo>
                  <a:lnTo>
                    <a:pt x="93540" y="7006"/>
                  </a:lnTo>
                  <a:lnTo>
                    <a:pt x="136486" y="0"/>
                  </a:lnTo>
                  <a:lnTo>
                    <a:pt x="2633827" y="0"/>
                  </a:lnTo>
                  <a:lnTo>
                    <a:pt x="2676775" y="7006"/>
                  </a:lnTo>
                  <a:lnTo>
                    <a:pt x="2714218" y="26478"/>
                  </a:lnTo>
                  <a:lnTo>
                    <a:pt x="2743836" y="56095"/>
                  </a:lnTo>
                  <a:lnTo>
                    <a:pt x="2763308" y="93538"/>
                  </a:lnTo>
                  <a:lnTo>
                    <a:pt x="2770314" y="136486"/>
                  </a:lnTo>
                  <a:lnTo>
                    <a:pt x="2770314" y="682421"/>
                  </a:lnTo>
                  <a:lnTo>
                    <a:pt x="2763308" y="725365"/>
                  </a:lnTo>
                  <a:lnTo>
                    <a:pt x="2743836" y="762807"/>
                  </a:lnTo>
                  <a:lnTo>
                    <a:pt x="2714218" y="792426"/>
                  </a:lnTo>
                  <a:lnTo>
                    <a:pt x="2676775" y="811901"/>
                  </a:lnTo>
                  <a:lnTo>
                    <a:pt x="2633827" y="818908"/>
                  </a:lnTo>
                  <a:lnTo>
                    <a:pt x="136486" y="818908"/>
                  </a:lnTo>
                  <a:lnTo>
                    <a:pt x="93540" y="811901"/>
                  </a:lnTo>
                  <a:lnTo>
                    <a:pt x="56097" y="792426"/>
                  </a:lnTo>
                  <a:lnTo>
                    <a:pt x="26479" y="762807"/>
                  </a:lnTo>
                  <a:lnTo>
                    <a:pt x="7006" y="725365"/>
                  </a:lnTo>
                  <a:lnTo>
                    <a:pt x="0" y="682421"/>
                  </a:lnTo>
                  <a:lnTo>
                    <a:pt x="0" y="136486"/>
                  </a:lnTo>
                  <a:close/>
                </a:path>
              </a:pathLst>
            </a:custGeom>
            <a:ln w="25399">
              <a:solidFill>
                <a:srgbClr val="9F420E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9446202" y="2949003"/>
            <a:ext cx="2453640" cy="84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065" marR="508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Capstone</a:t>
            </a:r>
            <a:r>
              <a:rPr dirty="0" sz="1800" spc="-95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b="1">
                <a:solidFill>
                  <a:srgbClr val="FFFFFF"/>
                </a:solidFill>
                <a:latin typeface="Verdana"/>
                <a:cs typeface="Verdana"/>
              </a:rPr>
              <a:t>Project</a:t>
            </a:r>
            <a:r>
              <a:rPr dirty="0" sz="1800" spc="-90" b="1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z="1800" spc="-50" b="1">
                <a:solidFill>
                  <a:srgbClr val="FFFFFF"/>
                </a:solidFill>
                <a:latin typeface="Verdana"/>
                <a:cs typeface="Verdana"/>
              </a:rPr>
              <a:t>– </a:t>
            </a:r>
            <a:r>
              <a:rPr dirty="0" sz="1800" spc="-10" b="1">
                <a:solidFill>
                  <a:srgbClr val="FFFFFF"/>
                </a:solidFill>
                <a:latin typeface="Verdana"/>
                <a:cs typeface="Verdana"/>
              </a:rPr>
              <a:t>Introduction (PROJ2999)</a:t>
            </a:r>
            <a:endParaRPr sz="1800">
              <a:latin typeface="Verdana"/>
              <a:cs typeface="Verdana"/>
            </a:endParaRPr>
          </a:p>
        </p:txBody>
      </p:sp>
      <p:pic>
        <p:nvPicPr>
          <p:cNvPr id="24" name="object 24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26720">
              <a:lnSpc>
                <a:spcPct val="100000"/>
              </a:lnSpc>
              <a:spcBef>
                <a:spcPts val="100"/>
              </a:spcBef>
            </a:pPr>
            <a:r>
              <a:rPr dirty="0"/>
              <a:t>Use</a:t>
            </a:r>
            <a:r>
              <a:rPr dirty="0" spc="-55"/>
              <a:t> </a:t>
            </a:r>
            <a:r>
              <a:rPr dirty="0"/>
              <a:t>Cases</a:t>
            </a:r>
            <a:r>
              <a:rPr dirty="0" spc="-55"/>
              <a:t> </a:t>
            </a:r>
            <a:r>
              <a:rPr dirty="0"/>
              <a:t>&amp;</a:t>
            </a:r>
            <a:r>
              <a:rPr dirty="0" spc="-55"/>
              <a:t> </a:t>
            </a:r>
            <a:r>
              <a:rPr dirty="0" spc="-10"/>
              <a:t>Testing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1008" y="819609"/>
            <a:ext cx="5276215" cy="4381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Use</a:t>
            </a:r>
            <a:r>
              <a:rPr dirty="0" sz="1600" spc="-45" b="1">
                <a:latin typeface="Verdana"/>
                <a:cs typeface="Verdana"/>
              </a:rPr>
              <a:t> </a:t>
            </a:r>
            <a:r>
              <a:rPr dirty="0" sz="1600" spc="-10" b="1">
                <a:latin typeface="Verdana"/>
                <a:cs typeface="Verdana"/>
              </a:rPr>
              <a:t>Cases</a:t>
            </a:r>
            <a:endParaRPr sz="16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1655"/>
              </a:spcBef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Wireless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communication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experiments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labs.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Prototype</a:t>
            </a:r>
            <a:r>
              <a:rPr dirty="0" sz="1600" spc="-5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testing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4G/5G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physical</a:t>
            </a:r>
            <a:r>
              <a:rPr dirty="0" sz="1600" spc="-4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layer.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Research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on</a:t>
            </a:r>
            <a:r>
              <a:rPr dirty="0" sz="1600" spc="-10">
                <a:latin typeface="Arial"/>
                <a:cs typeface="Arial"/>
              </a:rPr>
              <a:t> SDR-</a:t>
            </a:r>
            <a:r>
              <a:rPr dirty="0" sz="1600">
                <a:latin typeface="Arial"/>
                <a:cs typeface="Arial"/>
              </a:rPr>
              <a:t>based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wireless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systems.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Educational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projects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for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learning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digital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communication.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Testing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interference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handling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in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wireless</a:t>
            </a:r>
            <a:r>
              <a:rPr dirty="0" sz="1600" spc="-3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channels.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8450" marR="522605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600">
                <a:latin typeface="Arial"/>
                <a:cs typeface="Arial"/>
              </a:rPr>
              <a:t>Validating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performance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of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new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modulation/coding techniques.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Studying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multipath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fading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effects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40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mitigation.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latin typeface="Arial"/>
                <a:cs typeface="Arial"/>
              </a:rPr>
              <a:t>Spectrum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analysis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and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efficient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bandwidth</a:t>
            </a:r>
            <a:r>
              <a:rPr dirty="0" sz="1600" spc="-3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usage.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6292710" y="819609"/>
            <a:ext cx="12401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b="1">
                <a:latin typeface="Verdana"/>
                <a:cs typeface="Verdana"/>
              </a:rPr>
              <a:t>Test</a:t>
            </a:r>
            <a:r>
              <a:rPr dirty="0" sz="1600" spc="-10" b="1">
                <a:latin typeface="Verdana"/>
                <a:cs typeface="Verdana"/>
              </a:rPr>
              <a:t> Cases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6056757" y="1307007"/>
            <a:ext cx="4859655" cy="4658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Measure</a:t>
            </a:r>
            <a:r>
              <a:rPr dirty="0" sz="16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BER</a:t>
            </a:r>
            <a:r>
              <a:rPr dirty="0" sz="16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SNR</a:t>
            </a:r>
            <a:r>
              <a:rPr dirty="0" sz="16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simulation</a:t>
            </a:r>
            <a:r>
              <a:rPr dirty="0" sz="16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 hardware.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8450" marR="73787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Check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synchronization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accuracy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(time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and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frequency).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Spectrum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analysis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with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GNU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Radio.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8450" marR="15113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Test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under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different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modulation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schemes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(BPSK, QPSK)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8450" marR="34163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Performance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check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under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multipath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fading conditions.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8450" marR="87376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Test</a:t>
            </a:r>
            <a:r>
              <a:rPr dirty="0" sz="16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channel</a:t>
            </a:r>
            <a:r>
              <a:rPr dirty="0" sz="16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estimation</a:t>
            </a:r>
            <a:r>
              <a:rPr dirty="0" sz="16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600" spc="-4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equalization methods.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Real-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time</a:t>
            </a:r>
            <a:r>
              <a:rPr dirty="0" sz="16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streaming</a:t>
            </a:r>
            <a:r>
              <a:rPr dirty="0" sz="16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with</a:t>
            </a:r>
            <a:r>
              <a:rPr dirty="0" sz="16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varying</a:t>
            </a:r>
            <a:r>
              <a:rPr dirty="0" sz="16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packet</a:t>
            </a:r>
            <a:r>
              <a:rPr dirty="0" sz="16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sizes.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0"/>
              </a:spcBef>
              <a:buClr>
                <a:srgbClr val="282828"/>
              </a:buClr>
              <a:buFont typeface="Arial"/>
              <a:buChar char="•"/>
            </a:pPr>
            <a:endParaRPr sz="16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Compare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power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efficiency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6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>
                <a:solidFill>
                  <a:srgbClr val="282828"/>
                </a:solidFill>
                <a:latin typeface="Arial"/>
                <a:cs typeface="Arial"/>
              </a:rPr>
              <a:t>spectral</a:t>
            </a:r>
            <a:r>
              <a:rPr dirty="0" sz="16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600" spc="-10">
                <a:solidFill>
                  <a:srgbClr val="282828"/>
                </a:solidFill>
                <a:latin typeface="Arial"/>
                <a:cs typeface="Arial"/>
              </a:rPr>
              <a:t>efficiency.</a:t>
            </a:r>
            <a:endParaRPr sz="1600">
              <a:latin typeface="Arial"/>
              <a:cs typeface="Arial"/>
            </a:endParaRPr>
          </a:p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Conclusion</a:t>
            </a:r>
            <a:r>
              <a:rPr dirty="0" spc="-35"/>
              <a:t> </a:t>
            </a:r>
            <a:r>
              <a:rPr dirty="0"/>
              <a:t>&amp;</a:t>
            </a:r>
            <a:r>
              <a:rPr dirty="0" spc="-30"/>
              <a:t> </a:t>
            </a:r>
            <a:r>
              <a:rPr dirty="0"/>
              <a:t>Future</a:t>
            </a:r>
            <a:r>
              <a:rPr dirty="0" spc="-35"/>
              <a:t> </a:t>
            </a:r>
            <a:r>
              <a:rPr dirty="0" spc="-20"/>
              <a:t>Work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5427" y="772946"/>
            <a:ext cx="9618345" cy="52050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b="1">
                <a:latin typeface="Verdana"/>
                <a:cs typeface="Verdana"/>
              </a:rPr>
              <a:t>Summary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b="1">
                <a:latin typeface="Verdana"/>
                <a:cs typeface="Verdana"/>
              </a:rPr>
              <a:t>and</a:t>
            </a:r>
            <a:r>
              <a:rPr dirty="0" sz="1800" spc="-40" b="1">
                <a:latin typeface="Verdana"/>
                <a:cs typeface="Verdana"/>
              </a:rPr>
              <a:t> </a:t>
            </a:r>
            <a:r>
              <a:rPr dirty="0" sz="1800" spc="-10" b="1">
                <a:latin typeface="Verdana"/>
                <a:cs typeface="Verdana"/>
              </a:rPr>
              <a:t>Conclusion</a:t>
            </a:r>
            <a:endParaRPr sz="1800">
              <a:latin typeface="Verdana"/>
              <a:cs typeface="Verdana"/>
            </a:endParaRPr>
          </a:p>
          <a:p>
            <a:pPr marL="297815" indent="-285115">
              <a:lnSpc>
                <a:spcPct val="100000"/>
              </a:lnSpc>
              <a:spcBef>
                <a:spcPts val="1655"/>
              </a:spcBef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Understood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basics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OFDM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its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importance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modern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systems.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Completed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project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planning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literature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survey.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Successfully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set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GNU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Radio</a:t>
            </a:r>
            <a:r>
              <a:rPr dirty="0" sz="1800" spc="-10">
                <a:latin typeface="Arial"/>
                <a:cs typeface="Arial"/>
              </a:rPr>
              <a:t> environment.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Started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testing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OFDM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blocks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simulation.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Established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initial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communication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with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USRP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B210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hardware.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Identified</a:t>
            </a:r>
            <a:r>
              <a:rPr dirty="0" sz="1800" spc="-4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challenges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such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synchronization,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channel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estimation,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hardware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calibration.</a:t>
            </a:r>
            <a:endParaRPr sz="18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1800">
                <a:latin typeface="Arial"/>
                <a:cs typeface="Arial"/>
              </a:rPr>
              <a:t>Current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results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show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progress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towards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working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OFDM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testbed.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Verdana"/>
                <a:cs typeface="Verdana"/>
              </a:rPr>
              <a:t>Future</a:t>
            </a:r>
            <a:r>
              <a:rPr dirty="0" sz="1800" spc="-90" b="1">
                <a:latin typeface="Verdana"/>
                <a:cs typeface="Verdana"/>
              </a:rPr>
              <a:t> </a:t>
            </a:r>
            <a:r>
              <a:rPr dirty="0" sz="1800" spc="-20" b="1">
                <a:latin typeface="Verdana"/>
                <a:cs typeface="Verdana"/>
              </a:rPr>
              <a:t>Work</a:t>
            </a:r>
            <a:endParaRPr sz="18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660"/>
              </a:spcBef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•Complete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full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OFDM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transmitter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receiver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implementation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on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USRP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B210.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•Perform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real-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time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transmission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reception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experiments.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•Analyze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BER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vs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SNR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performance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in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hardware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tests.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•Add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pilot-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based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channel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estimation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 equalization.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•Explore</a:t>
            </a:r>
            <a:r>
              <a:rPr dirty="0" sz="1800" spc="-3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higher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modulation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schemes</a:t>
            </a:r>
            <a:r>
              <a:rPr dirty="0" sz="1800" spc="-1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(QPSK).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•Document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results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and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prepare</a:t>
            </a:r>
            <a:r>
              <a:rPr dirty="0" sz="1800" spc="-25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for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next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282828"/>
                </a:solidFill>
                <a:latin typeface="Arial"/>
                <a:cs typeface="Arial"/>
              </a:rPr>
              <a:t>project</a:t>
            </a:r>
            <a:r>
              <a:rPr dirty="0" sz="1800" spc="-2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282828"/>
                </a:solidFill>
                <a:latin typeface="Arial"/>
                <a:cs typeface="Arial"/>
              </a:rPr>
              <a:t>review.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513135" y="6249835"/>
            <a:ext cx="28187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30">
                <a:solidFill>
                  <a:srgbClr val="7E7E7E"/>
                </a:solidFill>
                <a:latin typeface="Lucida Sans"/>
                <a:cs typeface="Lucida Sans"/>
              </a:rPr>
              <a:t>Dept</a:t>
            </a:r>
            <a:r>
              <a:rPr dirty="0" sz="1800" spc="-90">
                <a:solidFill>
                  <a:srgbClr val="7E7E7E"/>
                </a:solidFill>
                <a:latin typeface="Lucida Sans"/>
                <a:cs typeface="Lucida Sans"/>
              </a:rPr>
              <a:t> </a:t>
            </a:r>
            <a:r>
              <a:rPr dirty="0" sz="1800" spc="-45">
                <a:solidFill>
                  <a:srgbClr val="7E7E7E"/>
                </a:solidFill>
                <a:latin typeface="Lucida Sans"/>
                <a:cs typeface="Lucida Sans"/>
              </a:rPr>
              <a:t>EECE,</a:t>
            </a:r>
            <a:r>
              <a:rPr dirty="0" sz="1800" spc="-85">
                <a:solidFill>
                  <a:srgbClr val="7E7E7E"/>
                </a:solidFill>
                <a:latin typeface="Lucida Sans"/>
                <a:cs typeface="Lucida Sans"/>
              </a:rPr>
              <a:t> </a:t>
            </a:r>
            <a:r>
              <a:rPr dirty="0" sz="1800" spc="-50">
                <a:solidFill>
                  <a:srgbClr val="7E7E7E"/>
                </a:solidFill>
                <a:latin typeface="Lucida Sans"/>
                <a:cs typeface="Lucida Sans"/>
              </a:rPr>
              <a:t>GST</a:t>
            </a:r>
            <a:r>
              <a:rPr dirty="0" sz="1800" spc="-85">
                <a:solidFill>
                  <a:srgbClr val="7E7E7E"/>
                </a:solidFill>
                <a:latin typeface="Lucida Sans"/>
                <a:cs typeface="Lucida Sans"/>
              </a:rPr>
              <a:t> </a:t>
            </a:r>
            <a:r>
              <a:rPr dirty="0" sz="1800" spc="-10">
                <a:solidFill>
                  <a:srgbClr val="7E7E7E"/>
                </a:solidFill>
                <a:latin typeface="Lucida Sans"/>
                <a:cs typeface="Lucida Sans"/>
              </a:rPr>
              <a:t>Bengaluru</a:t>
            </a:r>
            <a:endParaRPr sz="1800">
              <a:latin typeface="Lucida Sans"/>
              <a:cs typeface="Lucida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740820" y="1544304"/>
            <a:ext cx="8709660" cy="3270250"/>
          </a:xfrm>
          <a:prstGeom prst="rect">
            <a:avLst/>
          </a:prstGeom>
        </p:spPr>
        <p:txBody>
          <a:bodyPr wrap="square" lIns="0" tIns="1024254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8064"/>
              </a:spcBef>
            </a:pPr>
            <a:r>
              <a:rPr dirty="0" sz="11500" spc="-1180">
                <a:solidFill>
                  <a:srgbClr val="006F69"/>
                </a:solidFill>
                <a:latin typeface="Arial Black"/>
                <a:cs typeface="Arial Black"/>
              </a:rPr>
              <a:t>THANK</a:t>
            </a:r>
            <a:r>
              <a:rPr dirty="0" sz="11500" spc="-844">
                <a:solidFill>
                  <a:srgbClr val="006F69"/>
                </a:solidFill>
                <a:latin typeface="Arial Black"/>
                <a:cs typeface="Arial Black"/>
              </a:rPr>
              <a:t> </a:t>
            </a:r>
            <a:r>
              <a:rPr dirty="0" sz="11500" spc="-1095">
                <a:solidFill>
                  <a:srgbClr val="A4A4A4"/>
                </a:solidFill>
                <a:latin typeface="Arial Black"/>
                <a:cs typeface="Arial Black"/>
              </a:rPr>
              <a:t>YOU</a:t>
            </a:r>
            <a:endParaRPr sz="11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dirty="0" sz="2000" spc="-140">
                <a:solidFill>
                  <a:srgbClr val="7E7E7E"/>
                </a:solidFill>
                <a:latin typeface="Arial Black"/>
                <a:cs typeface="Arial Black"/>
              </a:rPr>
              <a:t>Have a </a:t>
            </a:r>
            <a:r>
              <a:rPr dirty="0" sz="2000" spc="-110">
                <a:solidFill>
                  <a:srgbClr val="7E7E7E"/>
                </a:solidFill>
                <a:latin typeface="Arial Black"/>
                <a:cs typeface="Arial Black"/>
              </a:rPr>
              <a:t>Great</a:t>
            </a:r>
            <a:r>
              <a:rPr dirty="0" sz="2000" spc="-135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dirty="0" sz="2000" spc="-100">
                <a:solidFill>
                  <a:srgbClr val="7E7E7E"/>
                </a:solidFill>
                <a:latin typeface="Arial Black"/>
                <a:cs typeface="Arial Black"/>
              </a:rPr>
              <a:t>Day</a:t>
            </a:r>
            <a:r>
              <a:rPr dirty="0" sz="2000" spc="-140">
                <a:solidFill>
                  <a:srgbClr val="7E7E7E"/>
                </a:solidFill>
                <a:latin typeface="Arial Black"/>
                <a:cs typeface="Arial Black"/>
              </a:rPr>
              <a:t> </a:t>
            </a:r>
            <a:r>
              <a:rPr dirty="0" sz="2000" spc="-50">
                <a:solidFill>
                  <a:srgbClr val="7E7E7E"/>
                </a:solidFill>
                <a:latin typeface="Arial Black"/>
                <a:cs typeface="Arial Black"/>
              </a:rPr>
              <a:t>!</a:t>
            </a:r>
            <a:endParaRPr sz="2000">
              <a:latin typeface="Arial Black"/>
              <a:cs typeface="Arial Black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0200" y="258823"/>
            <a:ext cx="2954655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Objective</a:t>
            </a:r>
            <a:r>
              <a:rPr dirty="0" spc="-50"/>
              <a:t> </a:t>
            </a:r>
            <a:r>
              <a:rPr dirty="0"/>
              <a:t>and</a:t>
            </a:r>
            <a:r>
              <a:rPr dirty="0" spc="-45"/>
              <a:t> </a:t>
            </a:r>
            <a:r>
              <a:rPr dirty="0" spc="-10"/>
              <a:t>Goals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382345" y="753205"/>
            <a:ext cx="2139950" cy="327660"/>
            <a:chOff x="382345" y="753205"/>
            <a:chExt cx="2139950" cy="327660"/>
          </a:xfrm>
        </p:grpSpPr>
        <p:sp>
          <p:nvSpPr>
            <p:cNvPr id="4" name="object 4" descr=""/>
            <p:cNvSpPr/>
            <p:nvPr/>
          </p:nvSpPr>
          <p:spPr>
            <a:xfrm>
              <a:off x="395044" y="765905"/>
              <a:ext cx="2114550" cy="302260"/>
            </a:xfrm>
            <a:custGeom>
              <a:avLst/>
              <a:gdLst/>
              <a:ahLst/>
              <a:cxnLst/>
              <a:rect l="l" t="t" r="r" b="b"/>
              <a:pathLst>
                <a:path w="2114550" h="302259">
                  <a:moveTo>
                    <a:pt x="2063978" y="0"/>
                  </a:moveTo>
                  <a:lnTo>
                    <a:pt x="50364" y="0"/>
                  </a:lnTo>
                  <a:lnTo>
                    <a:pt x="30839" y="3983"/>
                  </a:lnTo>
                  <a:lnTo>
                    <a:pt x="14821" y="14820"/>
                  </a:lnTo>
                  <a:lnTo>
                    <a:pt x="3984" y="30839"/>
                  </a:lnTo>
                  <a:lnTo>
                    <a:pt x="0" y="50368"/>
                  </a:lnTo>
                  <a:lnTo>
                    <a:pt x="0" y="251815"/>
                  </a:lnTo>
                  <a:lnTo>
                    <a:pt x="3984" y="271344"/>
                  </a:lnTo>
                  <a:lnTo>
                    <a:pt x="14821" y="287362"/>
                  </a:lnTo>
                  <a:lnTo>
                    <a:pt x="30839" y="298199"/>
                  </a:lnTo>
                  <a:lnTo>
                    <a:pt x="50364" y="302183"/>
                  </a:lnTo>
                  <a:lnTo>
                    <a:pt x="2063978" y="302183"/>
                  </a:lnTo>
                  <a:lnTo>
                    <a:pt x="2083499" y="298199"/>
                  </a:lnTo>
                  <a:lnTo>
                    <a:pt x="2099514" y="287362"/>
                  </a:lnTo>
                  <a:lnTo>
                    <a:pt x="2110350" y="271344"/>
                  </a:lnTo>
                  <a:lnTo>
                    <a:pt x="2114334" y="251815"/>
                  </a:lnTo>
                  <a:lnTo>
                    <a:pt x="2114334" y="50368"/>
                  </a:lnTo>
                  <a:lnTo>
                    <a:pt x="2110350" y="30839"/>
                  </a:lnTo>
                  <a:lnTo>
                    <a:pt x="2099514" y="14820"/>
                  </a:lnTo>
                  <a:lnTo>
                    <a:pt x="2083499" y="3983"/>
                  </a:lnTo>
                  <a:lnTo>
                    <a:pt x="2063978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395044" y="765905"/>
              <a:ext cx="2114550" cy="302260"/>
            </a:xfrm>
            <a:custGeom>
              <a:avLst/>
              <a:gdLst/>
              <a:ahLst/>
              <a:cxnLst/>
              <a:rect l="l" t="t" r="r" b="b"/>
              <a:pathLst>
                <a:path w="2114550" h="302259">
                  <a:moveTo>
                    <a:pt x="0" y="50368"/>
                  </a:moveTo>
                  <a:lnTo>
                    <a:pt x="3984" y="30839"/>
                  </a:lnTo>
                  <a:lnTo>
                    <a:pt x="14821" y="14820"/>
                  </a:lnTo>
                  <a:lnTo>
                    <a:pt x="30839" y="3983"/>
                  </a:lnTo>
                  <a:lnTo>
                    <a:pt x="50364" y="0"/>
                  </a:lnTo>
                  <a:lnTo>
                    <a:pt x="2063978" y="0"/>
                  </a:lnTo>
                  <a:lnTo>
                    <a:pt x="2083499" y="3983"/>
                  </a:lnTo>
                  <a:lnTo>
                    <a:pt x="2099514" y="14820"/>
                  </a:lnTo>
                  <a:lnTo>
                    <a:pt x="2110350" y="30839"/>
                  </a:lnTo>
                  <a:lnTo>
                    <a:pt x="2114334" y="50368"/>
                  </a:lnTo>
                  <a:lnTo>
                    <a:pt x="2114334" y="251815"/>
                  </a:lnTo>
                  <a:lnTo>
                    <a:pt x="2110350" y="271344"/>
                  </a:lnTo>
                  <a:lnTo>
                    <a:pt x="2099514" y="287362"/>
                  </a:lnTo>
                  <a:lnTo>
                    <a:pt x="2083499" y="298199"/>
                  </a:lnTo>
                  <a:lnTo>
                    <a:pt x="2063978" y="302183"/>
                  </a:lnTo>
                  <a:lnTo>
                    <a:pt x="50364" y="302183"/>
                  </a:lnTo>
                  <a:lnTo>
                    <a:pt x="30839" y="298199"/>
                  </a:lnTo>
                  <a:lnTo>
                    <a:pt x="14821" y="287362"/>
                  </a:lnTo>
                  <a:lnTo>
                    <a:pt x="3984" y="271344"/>
                  </a:lnTo>
                  <a:lnTo>
                    <a:pt x="0" y="251815"/>
                  </a:lnTo>
                  <a:lnTo>
                    <a:pt x="0" y="50368"/>
                  </a:lnTo>
                  <a:close/>
                </a:path>
              </a:pathLst>
            </a:custGeom>
            <a:ln w="25399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363734" y="2457488"/>
            <a:ext cx="2139950" cy="327660"/>
            <a:chOff x="363734" y="2457488"/>
            <a:chExt cx="2139950" cy="327660"/>
          </a:xfrm>
        </p:grpSpPr>
        <p:sp>
          <p:nvSpPr>
            <p:cNvPr id="7" name="object 7" descr=""/>
            <p:cNvSpPr/>
            <p:nvPr/>
          </p:nvSpPr>
          <p:spPr>
            <a:xfrm>
              <a:off x="376434" y="2470188"/>
              <a:ext cx="2114550" cy="302260"/>
            </a:xfrm>
            <a:custGeom>
              <a:avLst/>
              <a:gdLst/>
              <a:ahLst/>
              <a:cxnLst/>
              <a:rect l="l" t="t" r="r" b="b"/>
              <a:pathLst>
                <a:path w="2114550" h="302260">
                  <a:moveTo>
                    <a:pt x="2063978" y="0"/>
                  </a:moveTo>
                  <a:lnTo>
                    <a:pt x="50364" y="0"/>
                  </a:lnTo>
                  <a:lnTo>
                    <a:pt x="30839" y="3983"/>
                  </a:lnTo>
                  <a:lnTo>
                    <a:pt x="14821" y="14820"/>
                  </a:lnTo>
                  <a:lnTo>
                    <a:pt x="3984" y="30839"/>
                  </a:lnTo>
                  <a:lnTo>
                    <a:pt x="0" y="50368"/>
                  </a:lnTo>
                  <a:lnTo>
                    <a:pt x="0" y="251815"/>
                  </a:lnTo>
                  <a:lnTo>
                    <a:pt x="3984" y="271344"/>
                  </a:lnTo>
                  <a:lnTo>
                    <a:pt x="14821" y="287362"/>
                  </a:lnTo>
                  <a:lnTo>
                    <a:pt x="30839" y="298199"/>
                  </a:lnTo>
                  <a:lnTo>
                    <a:pt x="50364" y="302183"/>
                  </a:lnTo>
                  <a:lnTo>
                    <a:pt x="2063978" y="302183"/>
                  </a:lnTo>
                  <a:lnTo>
                    <a:pt x="2083499" y="298199"/>
                  </a:lnTo>
                  <a:lnTo>
                    <a:pt x="2099514" y="287362"/>
                  </a:lnTo>
                  <a:lnTo>
                    <a:pt x="2110350" y="271344"/>
                  </a:lnTo>
                  <a:lnTo>
                    <a:pt x="2114334" y="251815"/>
                  </a:lnTo>
                  <a:lnTo>
                    <a:pt x="2114334" y="50368"/>
                  </a:lnTo>
                  <a:lnTo>
                    <a:pt x="2110350" y="30839"/>
                  </a:lnTo>
                  <a:lnTo>
                    <a:pt x="2099514" y="14820"/>
                  </a:lnTo>
                  <a:lnTo>
                    <a:pt x="2083499" y="3983"/>
                  </a:lnTo>
                  <a:lnTo>
                    <a:pt x="2063978" y="0"/>
                  </a:lnTo>
                  <a:close/>
                </a:path>
              </a:pathLst>
            </a:custGeom>
            <a:solidFill>
              <a:srgbClr val="18181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376434" y="2470188"/>
              <a:ext cx="2114550" cy="302260"/>
            </a:xfrm>
            <a:custGeom>
              <a:avLst/>
              <a:gdLst/>
              <a:ahLst/>
              <a:cxnLst/>
              <a:rect l="l" t="t" r="r" b="b"/>
              <a:pathLst>
                <a:path w="2114550" h="302260">
                  <a:moveTo>
                    <a:pt x="0" y="50368"/>
                  </a:moveTo>
                  <a:lnTo>
                    <a:pt x="3984" y="30839"/>
                  </a:lnTo>
                  <a:lnTo>
                    <a:pt x="14821" y="14820"/>
                  </a:lnTo>
                  <a:lnTo>
                    <a:pt x="30839" y="3983"/>
                  </a:lnTo>
                  <a:lnTo>
                    <a:pt x="50364" y="0"/>
                  </a:lnTo>
                  <a:lnTo>
                    <a:pt x="2063978" y="0"/>
                  </a:lnTo>
                  <a:lnTo>
                    <a:pt x="2083499" y="3983"/>
                  </a:lnTo>
                  <a:lnTo>
                    <a:pt x="2099514" y="14820"/>
                  </a:lnTo>
                  <a:lnTo>
                    <a:pt x="2110350" y="30839"/>
                  </a:lnTo>
                  <a:lnTo>
                    <a:pt x="2114334" y="50368"/>
                  </a:lnTo>
                  <a:lnTo>
                    <a:pt x="2114334" y="251815"/>
                  </a:lnTo>
                  <a:lnTo>
                    <a:pt x="2110350" y="271344"/>
                  </a:lnTo>
                  <a:lnTo>
                    <a:pt x="2099514" y="287362"/>
                  </a:lnTo>
                  <a:lnTo>
                    <a:pt x="2083499" y="298199"/>
                  </a:lnTo>
                  <a:lnTo>
                    <a:pt x="2063978" y="302183"/>
                  </a:lnTo>
                  <a:lnTo>
                    <a:pt x="50364" y="302183"/>
                  </a:lnTo>
                  <a:lnTo>
                    <a:pt x="30839" y="298199"/>
                  </a:lnTo>
                  <a:lnTo>
                    <a:pt x="14821" y="287362"/>
                  </a:lnTo>
                  <a:lnTo>
                    <a:pt x="3984" y="271344"/>
                  </a:lnTo>
                  <a:lnTo>
                    <a:pt x="0" y="251815"/>
                  </a:lnTo>
                  <a:lnTo>
                    <a:pt x="0" y="50368"/>
                  </a:lnTo>
                  <a:close/>
                </a:path>
              </a:pathLst>
            </a:custGeom>
            <a:ln w="25399">
              <a:solidFill>
                <a:srgbClr val="282828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473784" y="4706036"/>
            <a:ext cx="2085339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Verdana"/>
                <a:cs typeface="Verdana"/>
              </a:rPr>
              <a:t>Additional</a:t>
            </a:r>
            <a:r>
              <a:rPr dirty="0" sz="2000" spc="-90">
                <a:latin typeface="Verdana"/>
                <a:cs typeface="Verdana"/>
              </a:rPr>
              <a:t> </a:t>
            </a:r>
            <a:r>
              <a:rPr dirty="0" sz="2000" spc="-20">
                <a:latin typeface="Verdana"/>
                <a:cs typeface="Verdana"/>
              </a:rPr>
              <a:t>Goals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473784" y="5312121"/>
            <a:ext cx="74358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Extend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implementation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estimation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equalization.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Explore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scalability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towards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MIMO-OFDM.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73784" y="614050"/>
            <a:ext cx="11395075" cy="3907154"/>
          </a:xfrm>
          <a:prstGeom prst="rect">
            <a:avLst/>
          </a:prstGeom>
        </p:spPr>
        <p:txBody>
          <a:bodyPr wrap="square" lIns="0" tIns="148590" rIns="0" bIns="0" rtlCol="0" vert="horz">
            <a:spAutoFit/>
          </a:bodyPr>
          <a:lstStyle/>
          <a:p>
            <a:pPr algn="ctr" marR="9430385">
              <a:lnSpc>
                <a:spcPct val="100000"/>
              </a:lnSpc>
              <a:spcBef>
                <a:spcPts val="1170"/>
              </a:spcBef>
            </a:pP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Objective</a:t>
            </a:r>
            <a:endParaRPr sz="20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070"/>
              </a:spcBef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main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objective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project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study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understand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Orthogonal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Frequency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Division </a:t>
            </a:r>
            <a:r>
              <a:rPr dirty="0" sz="2000">
                <a:latin typeface="Arial"/>
                <a:cs typeface="Arial"/>
              </a:rPr>
              <a:t>Multiplexing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(OFDM)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implement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USRP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B210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hardware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GNU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Radio.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aim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is</a:t>
            </a:r>
            <a:r>
              <a:rPr dirty="0" sz="2000" spc="500">
                <a:latin typeface="Arial"/>
                <a:cs typeface="Arial"/>
              </a:rPr>
              <a:t> 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works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real-</a:t>
            </a:r>
            <a:r>
              <a:rPr dirty="0" sz="2000">
                <a:latin typeface="Arial"/>
                <a:cs typeface="Arial"/>
              </a:rPr>
              <a:t>time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communication,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test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learn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importance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systems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like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4G,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Wi-</a:t>
            </a:r>
            <a:r>
              <a:rPr dirty="0" sz="2000">
                <a:latin typeface="Arial"/>
                <a:cs typeface="Arial"/>
              </a:rPr>
              <a:t>Fi,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5G.</a:t>
            </a:r>
            <a:endParaRPr sz="2000">
              <a:latin typeface="Arial"/>
              <a:cs typeface="Arial"/>
            </a:endParaRPr>
          </a:p>
          <a:p>
            <a:pPr algn="ctr" marR="9467215">
              <a:lnSpc>
                <a:spcPts val="2035"/>
              </a:lnSpc>
              <a:spcBef>
                <a:spcPts val="350"/>
              </a:spcBef>
            </a:pPr>
            <a:r>
              <a:rPr dirty="0" sz="2000" spc="-10" b="1">
                <a:solidFill>
                  <a:srgbClr val="FFFFFF"/>
                </a:solidFill>
                <a:latin typeface="Verdana"/>
                <a:cs typeface="Verdana"/>
              </a:rPr>
              <a:t>Goals</a:t>
            </a:r>
            <a:endParaRPr sz="2000">
              <a:latin typeface="Verdana"/>
              <a:cs typeface="Verdana"/>
            </a:endParaRPr>
          </a:p>
          <a:p>
            <a:pPr marL="13970">
              <a:lnSpc>
                <a:spcPts val="2035"/>
              </a:lnSpc>
            </a:pPr>
            <a:r>
              <a:rPr dirty="0" sz="2000">
                <a:solidFill>
                  <a:srgbClr val="282828"/>
                </a:solidFill>
                <a:latin typeface="Arial"/>
                <a:cs typeface="Arial"/>
              </a:rPr>
              <a:t>Main</a:t>
            </a:r>
            <a:r>
              <a:rPr dirty="0" sz="2000" spc="-60">
                <a:solidFill>
                  <a:srgbClr val="282828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282828"/>
                </a:solidFill>
                <a:latin typeface="Arial"/>
                <a:cs typeface="Arial"/>
              </a:rPr>
              <a:t>Goals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</a:pPr>
            <a:endParaRPr sz="2000">
              <a:latin typeface="Arial"/>
              <a:cs typeface="Arial"/>
            </a:endParaRPr>
          </a:p>
          <a:p>
            <a:pPr marL="299720" indent="-28575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Design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transmitter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receiver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chain.</a:t>
            </a:r>
            <a:endParaRPr sz="2000">
              <a:latin typeface="Arial"/>
              <a:cs typeface="Arial"/>
            </a:endParaRPr>
          </a:p>
          <a:p>
            <a:pPr marL="299720" indent="-28575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Implement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blocks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GNU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Radio.</a:t>
            </a:r>
            <a:endParaRPr sz="2000">
              <a:latin typeface="Arial"/>
              <a:cs typeface="Arial"/>
            </a:endParaRPr>
          </a:p>
          <a:p>
            <a:pPr marL="299720" indent="-28575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Integrate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design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with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USRP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B210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hardware.</a:t>
            </a:r>
            <a:endParaRPr sz="2000">
              <a:latin typeface="Arial"/>
              <a:cs typeface="Arial"/>
            </a:endParaRPr>
          </a:p>
          <a:p>
            <a:pPr marL="299720" indent="-285750">
              <a:lnSpc>
                <a:spcPct val="100000"/>
              </a:lnSpc>
              <a:buChar char="•"/>
              <a:tabLst>
                <a:tab pos="299720" algn="l"/>
              </a:tabLst>
            </a:pPr>
            <a:r>
              <a:rPr dirty="0" sz="2000">
                <a:latin typeface="Arial"/>
                <a:cs typeface="Arial"/>
              </a:rPr>
              <a:t>Perform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real-</a:t>
            </a:r>
            <a:r>
              <a:rPr dirty="0" sz="2000">
                <a:latin typeface="Arial"/>
                <a:cs typeface="Arial"/>
              </a:rPr>
              <a:t>time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transmission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reception.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75363" y="4495482"/>
            <a:ext cx="66167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Char char="•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Validate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(Bit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Error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Rate)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spectral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performance.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3" name="object 1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14" name="object 1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15" name="object 15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4382193" y="903236"/>
            <a:ext cx="3464560" cy="2387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400">
                <a:latin typeface="Verdana"/>
                <a:cs typeface="Verdana"/>
              </a:rPr>
              <a:t>Gant</a:t>
            </a:r>
            <a:r>
              <a:rPr dirty="0" sz="1400" spc="-2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Chart</a:t>
            </a:r>
            <a:r>
              <a:rPr dirty="0" sz="1400" spc="445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-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Milestones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>
                <a:latin typeface="Verdana"/>
                <a:cs typeface="Verdana"/>
              </a:rPr>
              <a:t>and</a:t>
            </a:r>
            <a:r>
              <a:rPr dirty="0" sz="1400" spc="-20">
                <a:latin typeface="Verdana"/>
                <a:cs typeface="Verdana"/>
              </a:rPr>
              <a:t> </a:t>
            </a:r>
            <a:r>
              <a:rPr dirty="0" sz="1400" spc="-10">
                <a:latin typeface="Verdana"/>
                <a:cs typeface="Verdana"/>
              </a:rPr>
              <a:t>Activities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485827" y="258823"/>
            <a:ext cx="9538970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61790" marR="5080" indent="-4149725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60"/>
              <a:t> </a:t>
            </a:r>
            <a:r>
              <a:rPr dirty="0"/>
              <a:t>Plan</a:t>
            </a:r>
            <a:r>
              <a:rPr dirty="0" spc="-55"/>
              <a:t> </a:t>
            </a:r>
            <a:r>
              <a:rPr dirty="0"/>
              <a:t>(Clearly</a:t>
            </a:r>
            <a:r>
              <a:rPr dirty="0" spc="-60"/>
              <a:t> </a:t>
            </a:r>
            <a:r>
              <a:rPr dirty="0"/>
              <a:t>mention</a:t>
            </a:r>
            <a:r>
              <a:rPr dirty="0" spc="-55"/>
              <a:t> </a:t>
            </a:r>
            <a:r>
              <a:rPr dirty="0"/>
              <a:t>milestone</a:t>
            </a:r>
            <a:r>
              <a:rPr dirty="0" spc="-55"/>
              <a:t> </a:t>
            </a:r>
            <a:r>
              <a:rPr dirty="0"/>
              <a:t>for</a:t>
            </a:r>
            <a:r>
              <a:rPr dirty="0" spc="-60"/>
              <a:t> </a:t>
            </a:r>
            <a:r>
              <a:rPr dirty="0"/>
              <a:t>objectives</a:t>
            </a:r>
            <a:r>
              <a:rPr dirty="0" spc="-55"/>
              <a:t> </a:t>
            </a:r>
            <a:r>
              <a:rPr dirty="0"/>
              <a:t>under</a:t>
            </a:r>
            <a:r>
              <a:rPr dirty="0" spc="-55"/>
              <a:t> </a:t>
            </a:r>
            <a:r>
              <a:rPr dirty="0" spc="-20"/>
              <a:t>each </a:t>
            </a:r>
            <a:r>
              <a:rPr dirty="0" spc="-10"/>
              <a:t>reviews)</a:t>
            </a: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9348" y="1371600"/>
            <a:ext cx="11002651" cy="54864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1832" y="153516"/>
            <a:ext cx="2531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120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4008" y="405041"/>
            <a:ext cx="2387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Key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Publications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04008" y="984346"/>
            <a:ext cx="11136630" cy="46888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77190" indent="-364490">
              <a:lnSpc>
                <a:spcPct val="100000"/>
              </a:lnSpc>
              <a:spcBef>
                <a:spcPts val="100"/>
              </a:spcBef>
              <a:buFont typeface="Verdana"/>
              <a:buAutoNum type="arabicParenR"/>
              <a:tabLst>
                <a:tab pos="377190" algn="l"/>
              </a:tabLst>
            </a:pPr>
            <a:r>
              <a:rPr dirty="0" sz="1800" b="1">
                <a:latin typeface="Arial"/>
                <a:cs typeface="Arial"/>
              </a:rPr>
              <a:t>P.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Sure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et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al.,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“A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survey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on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OFDM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channel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estimation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techniques,”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Elsevier,</a:t>
            </a:r>
            <a:r>
              <a:rPr dirty="0" sz="1800" spc="-20" b="1">
                <a:latin typeface="Arial"/>
                <a:cs typeface="Arial"/>
              </a:rPr>
              <a:t> 2017</a:t>
            </a:r>
            <a:endParaRPr sz="1800">
              <a:latin typeface="Arial"/>
              <a:cs typeface="Arial"/>
            </a:endParaRPr>
          </a:p>
          <a:p>
            <a:pPr marL="12700" marR="562610">
              <a:lnSpc>
                <a:spcPct val="100000"/>
              </a:lnSpc>
            </a:pPr>
            <a:r>
              <a:rPr dirty="0" sz="1800">
                <a:latin typeface="Arial"/>
                <a:cs typeface="Arial"/>
              </a:rPr>
              <a:t>Survey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10">
                <a:latin typeface="Arial"/>
                <a:cs typeface="Arial"/>
              </a:rPr>
              <a:t> pilot-</a:t>
            </a:r>
            <a:r>
              <a:rPr dirty="0" sz="1800">
                <a:latin typeface="Arial"/>
                <a:cs typeface="Arial"/>
              </a:rPr>
              <a:t>aided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10">
                <a:latin typeface="Arial"/>
                <a:cs typeface="Arial"/>
              </a:rPr>
              <a:t> frequency-</a:t>
            </a:r>
            <a:r>
              <a:rPr dirty="0" sz="1800">
                <a:latin typeface="Arial"/>
                <a:cs typeface="Arial"/>
              </a:rPr>
              <a:t>domain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channel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estimation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methods,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useful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implementing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OFDM </a:t>
            </a:r>
            <a:r>
              <a:rPr dirty="0" sz="1800">
                <a:latin typeface="Arial"/>
                <a:cs typeface="Arial"/>
              </a:rPr>
              <a:t>channel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estimation.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1800">
              <a:latin typeface="Arial"/>
              <a:cs typeface="Arial"/>
            </a:endParaRPr>
          </a:p>
          <a:p>
            <a:pPr marL="12700" marR="502920" indent="266700">
              <a:lnSpc>
                <a:spcPct val="100000"/>
              </a:lnSpc>
              <a:buAutoNum type="arabicParenR" startAt="2"/>
              <a:tabLst>
                <a:tab pos="279400" algn="l"/>
              </a:tabLst>
            </a:pPr>
            <a:r>
              <a:rPr dirty="0" sz="1800" b="1">
                <a:latin typeface="Arial"/>
                <a:cs typeface="Arial"/>
              </a:rPr>
              <a:t>“USRP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Based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Digital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Audio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Broadcasting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Using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OFDM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Virtual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Remote</a:t>
            </a:r>
            <a:r>
              <a:rPr dirty="0" sz="1800" spc="-3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Laboratory,”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2019 </a:t>
            </a:r>
            <a:r>
              <a:rPr dirty="0" sz="1800" b="1">
                <a:latin typeface="Arial"/>
                <a:cs typeface="Arial"/>
              </a:rPr>
              <a:t>Journal/Source:</a:t>
            </a:r>
            <a:r>
              <a:rPr dirty="0" sz="1800" spc="-2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IEEE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/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LabVIEW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&amp;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SDR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educational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setup</a:t>
            </a:r>
            <a:endParaRPr sz="1800">
              <a:latin typeface="Arial"/>
              <a:cs typeface="Arial"/>
            </a:endParaRPr>
          </a:p>
          <a:p>
            <a:pPr marL="12700" marR="33401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Key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Insight: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OFDM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audio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transmission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Digital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Audio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Broadcasting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(DAB)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USRP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2901. </a:t>
            </a:r>
            <a:r>
              <a:rPr dirty="0" sz="1800">
                <a:latin typeface="Arial"/>
                <a:cs typeface="Arial"/>
              </a:rPr>
              <a:t>Demonstrated</a:t>
            </a:r>
            <a:r>
              <a:rPr dirty="0" sz="1800" spc="-3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flexibility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multimedia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applications.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Provides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insight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into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system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parameter </a:t>
            </a:r>
            <a:r>
              <a:rPr dirty="0" sz="1800">
                <a:latin typeface="Arial"/>
                <a:cs typeface="Arial"/>
              </a:rPr>
              <a:t>optimization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</a:t>
            </a:r>
            <a:r>
              <a:rPr dirty="0" sz="1800" spc="-10">
                <a:latin typeface="Arial"/>
                <a:cs typeface="Arial"/>
              </a:rPr>
              <a:t> non-</a:t>
            </a:r>
            <a:r>
              <a:rPr dirty="0" sz="1800">
                <a:latin typeface="Arial"/>
                <a:cs typeface="Arial"/>
              </a:rPr>
              <a:t>data</a:t>
            </a:r>
            <a:r>
              <a:rPr dirty="0" sz="1800" spc="-10">
                <a:latin typeface="Arial"/>
                <a:cs typeface="Arial"/>
              </a:rPr>
              <a:t> applications.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 marR="729615" indent="266700">
              <a:lnSpc>
                <a:spcPct val="100000"/>
              </a:lnSpc>
              <a:buAutoNum type="arabicParenR" startAt="3"/>
              <a:tabLst>
                <a:tab pos="279400" algn="l"/>
              </a:tabLst>
            </a:pPr>
            <a:r>
              <a:rPr dirty="0" sz="1800" b="1">
                <a:latin typeface="Arial"/>
                <a:cs typeface="Arial"/>
              </a:rPr>
              <a:t>“Performance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Analysis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OFDM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PHY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Scheme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with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Zero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Forcing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Equalizer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Using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10" b="1">
                <a:latin typeface="Arial"/>
                <a:cs typeface="Arial"/>
              </a:rPr>
              <a:t>Software </a:t>
            </a:r>
            <a:r>
              <a:rPr dirty="0" sz="1800" b="1">
                <a:latin typeface="Arial"/>
                <a:cs typeface="Arial"/>
              </a:rPr>
              <a:t>Defined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Radio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Platform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and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USRP,”</a:t>
            </a:r>
            <a:r>
              <a:rPr dirty="0" sz="1800" spc="-30" b="1">
                <a:latin typeface="Arial"/>
                <a:cs typeface="Arial"/>
              </a:rPr>
              <a:t> </a:t>
            </a:r>
            <a:r>
              <a:rPr dirty="0" sz="1800" spc="-20" b="1">
                <a:latin typeface="Arial"/>
                <a:cs typeface="Arial"/>
              </a:rPr>
              <a:t>2022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Journal/Source: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IEEE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Access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or</a:t>
            </a:r>
            <a:r>
              <a:rPr dirty="0" sz="1800" spc="-10">
                <a:latin typeface="Arial"/>
                <a:cs typeface="Arial"/>
              </a:rPr>
              <a:t> SDR-</a:t>
            </a:r>
            <a:r>
              <a:rPr dirty="0" sz="1800">
                <a:latin typeface="Arial"/>
                <a:cs typeface="Arial"/>
              </a:rPr>
              <a:t>related</a:t>
            </a:r>
            <a:r>
              <a:rPr dirty="0" sz="1800" spc="-10">
                <a:latin typeface="Arial"/>
                <a:cs typeface="Arial"/>
              </a:rPr>
              <a:t> journals</a:t>
            </a:r>
            <a:endParaRPr sz="1800">
              <a:latin typeface="Arial"/>
              <a:cs typeface="Arial"/>
            </a:endParaRPr>
          </a:p>
          <a:p>
            <a:pPr marL="12700" marR="5080">
              <a:lnSpc>
                <a:spcPct val="100000"/>
              </a:lnSpc>
            </a:pPr>
            <a:r>
              <a:rPr dirty="0" sz="1800" b="1">
                <a:latin typeface="Arial"/>
                <a:cs typeface="Arial"/>
              </a:rPr>
              <a:t>Key</a:t>
            </a:r>
            <a:r>
              <a:rPr dirty="0" sz="1800" spc="-4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Insight:</a:t>
            </a:r>
            <a:r>
              <a:rPr dirty="0" sz="1800" spc="-2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Explored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the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impact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Zero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Forcing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(ZF)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equalizers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OFDM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performance.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Implemented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with </a:t>
            </a:r>
            <a:r>
              <a:rPr dirty="0" sz="1800">
                <a:latin typeface="Arial"/>
                <a:cs typeface="Arial"/>
              </a:rPr>
              <a:t>USRP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2920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tested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M-</a:t>
            </a:r>
            <a:r>
              <a:rPr dirty="0" sz="1800">
                <a:latin typeface="Arial"/>
                <a:cs typeface="Arial"/>
              </a:rPr>
              <a:t>PSK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M-</a:t>
            </a:r>
            <a:r>
              <a:rPr dirty="0" sz="1800">
                <a:latin typeface="Arial"/>
                <a:cs typeface="Arial"/>
              </a:rPr>
              <a:t>QAM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modulations.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Demonstrated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how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equalization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influences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BER</a:t>
            </a:r>
            <a:r>
              <a:rPr dirty="0" sz="1800" spc="-25">
                <a:latin typeface="Arial"/>
                <a:cs typeface="Arial"/>
              </a:rPr>
              <a:t> and </a:t>
            </a:r>
            <a:r>
              <a:rPr dirty="0" sz="1800">
                <a:latin typeface="Arial"/>
                <a:cs typeface="Arial"/>
              </a:rPr>
              <a:t>signal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quality,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guiding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selection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of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modulation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and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equalization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techniques.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91832" y="153516"/>
            <a:ext cx="2531110" cy="391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120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404008" y="1014641"/>
            <a:ext cx="238760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Key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Publications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756285" indent="266700">
              <a:lnSpc>
                <a:spcPct val="100000"/>
              </a:lnSpc>
              <a:spcBef>
                <a:spcPts val="100"/>
              </a:spcBef>
              <a:buAutoNum type="arabicParenR" startAt="4"/>
              <a:tabLst>
                <a:tab pos="279400" algn="l"/>
              </a:tabLst>
            </a:pPr>
            <a:r>
              <a:rPr dirty="0"/>
              <a:t>“Performance</a:t>
            </a:r>
            <a:r>
              <a:rPr dirty="0" spc="-30"/>
              <a:t> </a:t>
            </a:r>
            <a:r>
              <a:rPr dirty="0"/>
              <a:t>Analysis</a:t>
            </a:r>
            <a:r>
              <a:rPr dirty="0" spc="-30"/>
              <a:t> </a:t>
            </a:r>
            <a:r>
              <a:rPr dirty="0"/>
              <a:t>of</a:t>
            </a:r>
            <a:r>
              <a:rPr dirty="0" spc="-25"/>
              <a:t> </a:t>
            </a:r>
            <a:r>
              <a:rPr dirty="0"/>
              <a:t>an</a:t>
            </a:r>
            <a:r>
              <a:rPr dirty="0" spc="-30"/>
              <a:t> </a:t>
            </a:r>
            <a:r>
              <a:rPr dirty="0"/>
              <a:t>OFDM</a:t>
            </a:r>
            <a:r>
              <a:rPr dirty="0" spc="-25"/>
              <a:t> </a:t>
            </a:r>
            <a:r>
              <a:rPr dirty="0"/>
              <a:t>PHY</a:t>
            </a:r>
            <a:r>
              <a:rPr dirty="0" spc="-30"/>
              <a:t> </a:t>
            </a:r>
            <a:r>
              <a:rPr dirty="0"/>
              <a:t>Scheme</a:t>
            </a:r>
            <a:r>
              <a:rPr dirty="0" spc="-25"/>
              <a:t> </a:t>
            </a:r>
            <a:r>
              <a:rPr dirty="0"/>
              <a:t>with</a:t>
            </a:r>
            <a:r>
              <a:rPr dirty="0" spc="-30"/>
              <a:t> </a:t>
            </a:r>
            <a:r>
              <a:rPr dirty="0"/>
              <a:t>Zero</a:t>
            </a:r>
            <a:r>
              <a:rPr dirty="0" spc="-25"/>
              <a:t> </a:t>
            </a:r>
            <a:r>
              <a:rPr dirty="0"/>
              <a:t>Forcing</a:t>
            </a:r>
            <a:r>
              <a:rPr dirty="0" spc="-30"/>
              <a:t> </a:t>
            </a:r>
            <a:r>
              <a:rPr dirty="0"/>
              <a:t>Equalizer</a:t>
            </a:r>
            <a:r>
              <a:rPr dirty="0" spc="-25"/>
              <a:t> </a:t>
            </a:r>
            <a:r>
              <a:rPr dirty="0"/>
              <a:t>Using</a:t>
            </a:r>
            <a:r>
              <a:rPr dirty="0" spc="-30"/>
              <a:t> </a:t>
            </a:r>
            <a:r>
              <a:rPr dirty="0" spc="-10"/>
              <a:t>Software </a:t>
            </a:r>
            <a:r>
              <a:rPr dirty="0"/>
              <a:t>Defined</a:t>
            </a:r>
            <a:r>
              <a:rPr dirty="0" spc="-30"/>
              <a:t> </a:t>
            </a:r>
            <a:r>
              <a:rPr dirty="0"/>
              <a:t>Radio</a:t>
            </a:r>
            <a:r>
              <a:rPr dirty="0" spc="-25"/>
              <a:t> </a:t>
            </a:r>
            <a:r>
              <a:rPr dirty="0"/>
              <a:t>Platform</a:t>
            </a:r>
            <a:r>
              <a:rPr dirty="0" spc="-25"/>
              <a:t> </a:t>
            </a:r>
            <a:r>
              <a:rPr dirty="0"/>
              <a:t>and</a:t>
            </a:r>
            <a:r>
              <a:rPr dirty="0" spc="-25"/>
              <a:t> </a:t>
            </a:r>
            <a:r>
              <a:rPr dirty="0"/>
              <a:t>USRP,”</a:t>
            </a:r>
            <a:r>
              <a:rPr dirty="0" spc="-30"/>
              <a:t> </a:t>
            </a:r>
            <a:r>
              <a:rPr dirty="0" spc="-20"/>
              <a:t>2022</a:t>
            </a:r>
          </a:p>
          <a:p>
            <a:pPr marL="12700">
              <a:lnSpc>
                <a:spcPct val="100000"/>
              </a:lnSpc>
            </a:pPr>
            <a:r>
              <a:rPr dirty="0"/>
              <a:t>Journal/Source:</a:t>
            </a:r>
            <a:r>
              <a:rPr dirty="0" spc="-10"/>
              <a:t> </a:t>
            </a:r>
            <a:r>
              <a:rPr dirty="0" b="0">
                <a:latin typeface="Arial"/>
                <a:cs typeface="Arial"/>
              </a:rPr>
              <a:t>IEEE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Access</a:t>
            </a:r>
            <a:r>
              <a:rPr dirty="0" spc="-1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or</a:t>
            </a:r>
            <a:r>
              <a:rPr dirty="0" spc="-10" b="0">
                <a:latin typeface="Arial"/>
                <a:cs typeface="Arial"/>
              </a:rPr>
              <a:t> SDR-</a:t>
            </a:r>
            <a:r>
              <a:rPr dirty="0" b="0">
                <a:latin typeface="Arial"/>
                <a:cs typeface="Arial"/>
              </a:rPr>
              <a:t>related</a:t>
            </a:r>
            <a:r>
              <a:rPr dirty="0" spc="-10" b="0">
                <a:latin typeface="Arial"/>
                <a:cs typeface="Arial"/>
              </a:rPr>
              <a:t> journals</a:t>
            </a:r>
          </a:p>
          <a:p>
            <a:pPr marL="12700" marR="31115">
              <a:lnSpc>
                <a:spcPct val="100000"/>
              </a:lnSpc>
            </a:pPr>
            <a:r>
              <a:rPr dirty="0"/>
              <a:t>Key</a:t>
            </a:r>
            <a:r>
              <a:rPr dirty="0" spc="-40"/>
              <a:t> </a:t>
            </a:r>
            <a:r>
              <a:rPr dirty="0"/>
              <a:t>Insight:</a:t>
            </a:r>
            <a:r>
              <a:rPr dirty="0" spc="-25"/>
              <a:t> </a:t>
            </a:r>
            <a:r>
              <a:rPr dirty="0" b="0">
                <a:latin typeface="Arial"/>
                <a:cs typeface="Arial"/>
              </a:rPr>
              <a:t>Explored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the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impact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of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Zero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Forcing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(ZF)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equalizers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on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OFDM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performance.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Implemented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with </a:t>
            </a:r>
            <a:r>
              <a:rPr dirty="0" b="0">
                <a:latin typeface="Arial"/>
                <a:cs typeface="Arial"/>
              </a:rPr>
              <a:t>USRP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2920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tested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25" b="0">
                <a:latin typeface="Arial"/>
                <a:cs typeface="Arial"/>
              </a:rPr>
              <a:t>M-</a:t>
            </a:r>
            <a:r>
              <a:rPr dirty="0" b="0">
                <a:latin typeface="Arial"/>
                <a:cs typeface="Arial"/>
              </a:rPr>
              <a:t>PSK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spc="-25" b="0">
                <a:latin typeface="Arial"/>
                <a:cs typeface="Arial"/>
              </a:rPr>
              <a:t>M-</a:t>
            </a:r>
            <a:r>
              <a:rPr dirty="0" b="0">
                <a:latin typeface="Arial"/>
                <a:cs typeface="Arial"/>
              </a:rPr>
              <a:t>QAM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modulations.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Demonstrated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how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equalization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influences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BER</a:t>
            </a:r>
            <a:r>
              <a:rPr dirty="0" spc="-25" b="0">
                <a:latin typeface="Arial"/>
                <a:cs typeface="Arial"/>
              </a:rPr>
              <a:t> and </a:t>
            </a:r>
            <a:r>
              <a:rPr dirty="0" b="0">
                <a:latin typeface="Arial"/>
                <a:cs typeface="Arial"/>
              </a:rPr>
              <a:t>signal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quality,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guiding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selection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of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modulation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3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equalization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techniques.</a:t>
            </a:r>
          </a:p>
          <a:p>
            <a:pPr>
              <a:lnSpc>
                <a:spcPct val="100000"/>
              </a:lnSpc>
              <a:spcBef>
                <a:spcPts val="90"/>
              </a:spcBef>
            </a:pPr>
          </a:p>
          <a:p>
            <a:pPr algn="just" marL="12700" marR="495934" indent="266700">
              <a:lnSpc>
                <a:spcPct val="100000"/>
              </a:lnSpc>
              <a:buAutoNum type="arabicParenR" startAt="5"/>
              <a:tabLst>
                <a:tab pos="279400" algn="l"/>
              </a:tabLst>
            </a:pPr>
            <a:r>
              <a:rPr dirty="0"/>
              <a:t>“Implementation</a:t>
            </a:r>
            <a:r>
              <a:rPr dirty="0" spc="-40"/>
              <a:t> </a:t>
            </a:r>
            <a:r>
              <a:rPr dirty="0"/>
              <a:t>of</a:t>
            </a:r>
            <a:r>
              <a:rPr dirty="0" spc="-40"/>
              <a:t> </a:t>
            </a:r>
            <a:r>
              <a:rPr dirty="0"/>
              <a:t>2×2</a:t>
            </a:r>
            <a:r>
              <a:rPr dirty="0" spc="-40"/>
              <a:t> </a:t>
            </a:r>
            <a:r>
              <a:rPr dirty="0"/>
              <a:t>MIMO</a:t>
            </a:r>
            <a:r>
              <a:rPr dirty="0" spc="-35"/>
              <a:t> </a:t>
            </a:r>
            <a:r>
              <a:rPr dirty="0"/>
              <a:t>OFDM</a:t>
            </a:r>
            <a:r>
              <a:rPr dirty="0" spc="-40"/>
              <a:t> </a:t>
            </a:r>
            <a:r>
              <a:rPr dirty="0"/>
              <a:t>System</a:t>
            </a:r>
            <a:r>
              <a:rPr dirty="0" spc="-40"/>
              <a:t> </a:t>
            </a:r>
            <a:r>
              <a:rPr dirty="0"/>
              <a:t>using</a:t>
            </a:r>
            <a:r>
              <a:rPr dirty="0" spc="-35"/>
              <a:t> </a:t>
            </a:r>
            <a:r>
              <a:rPr dirty="0"/>
              <a:t>Universal</a:t>
            </a:r>
            <a:r>
              <a:rPr dirty="0" spc="-40"/>
              <a:t> </a:t>
            </a:r>
            <a:r>
              <a:rPr dirty="0"/>
              <a:t>Software</a:t>
            </a:r>
            <a:r>
              <a:rPr dirty="0" spc="-40"/>
              <a:t> </a:t>
            </a:r>
            <a:r>
              <a:rPr dirty="0"/>
              <a:t>Radio</a:t>
            </a:r>
            <a:r>
              <a:rPr dirty="0" spc="-40"/>
              <a:t> </a:t>
            </a:r>
            <a:r>
              <a:rPr dirty="0"/>
              <a:t>Peripherals,”</a:t>
            </a:r>
            <a:r>
              <a:rPr dirty="0" spc="-35"/>
              <a:t> </a:t>
            </a:r>
            <a:r>
              <a:rPr dirty="0" spc="-20"/>
              <a:t>2020 </a:t>
            </a:r>
            <a:r>
              <a:rPr dirty="0"/>
              <a:t>Journal/Source:</a:t>
            </a:r>
            <a:r>
              <a:rPr dirty="0" spc="-25"/>
              <a:t> </a:t>
            </a:r>
            <a:r>
              <a:rPr dirty="0" b="0">
                <a:latin typeface="Arial"/>
                <a:cs typeface="Arial"/>
              </a:rPr>
              <a:t>IEEE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or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conference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proceedings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(USRP</a:t>
            </a:r>
            <a:r>
              <a:rPr dirty="0" spc="-2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implementation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studies)</a:t>
            </a:r>
          </a:p>
          <a:p>
            <a:pPr algn="just" marL="12700" marR="5080">
              <a:lnSpc>
                <a:spcPct val="100000"/>
              </a:lnSpc>
            </a:pPr>
            <a:r>
              <a:rPr dirty="0"/>
              <a:t>Key</a:t>
            </a:r>
            <a:r>
              <a:rPr dirty="0" spc="-20"/>
              <a:t> </a:t>
            </a:r>
            <a:r>
              <a:rPr dirty="0"/>
              <a:t>Insight:</a:t>
            </a:r>
            <a:r>
              <a:rPr dirty="0" spc="-15"/>
              <a:t> </a:t>
            </a:r>
            <a:r>
              <a:rPr dirty="0" b="0">
                <a:latin typeface="Arial"/>
                <a:cs typeface="Arial"/>
              </a:rPr>
              <a:t>Demonstrated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hardware-</a:t>
            </a:r>
            <a:r>
              <a:rPr dirty="0" b="0">
                <a:latin typeface="Arial"/>
                <a:cs typeface="Arial"/>
              </a:rPr>
              <a:t>based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2×2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2×1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MIMO-</a:t>
            </a:r>
            <a:r>
              <a:rPr dirty="0" b="0">
                <a:latin typeface="Arial"/>
                <a:cs typeface="Arial"/>
              </a:rPr>
              <a:t>OFDM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systems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using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USRP.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Tested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various </a:t>
            </a:r>
            <a:r>
              <a:rPr dirty="0" b="0">
                <a:latin typeface="Arial"/>
                <a:cs typeface="Arial"/>
              </a:rPr>
              <a:t>IFFT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sizes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(32,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64)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modulation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schemes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(4-</a:t>
            </a:r>
            <a:r>
              <a:rPr dirty="0" b="0">
                <a:latin typeface="Arial"/>
                <a:cs typeface="Arial"/>
              </a:rPr>
              <a:t>QAM,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16-</a:t>
            </a:r>
            <a:r>
              <a:rPr dirty="0" b="0">
                <a:latin typeface="Arial"/>
                <a:cs typeface="Arial"/>
              </a:rPr>
              <a:t>QAM)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Provides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baseline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understanding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of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how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20" b="0">
                <a:latin typeface="Arial"/>
                <a:cs typeface="Arial"/>
              </a:rPr>
              <a:t>IFFT </a:t>
            </a:r>
            <a:r>
              <a:rPr dirty="0" b="0">
                <a:latin typeface="Arial"/>
                <a:cs typeface="Arial"/>
              </a:rPr>
              <a:t>size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modulation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order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affect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BER</a:t>
            </a:r>
            <a:r>
              <a:rPr dirty="0" spc="-20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and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b="0">
                <a:latin typeface="Arial"/>
                <a:cs typeface="Arial"/>
              </a:rPr>
              <a:t>system</a:t>
            </a:r>
            <a:r>
              <a:rPr dirty="0" spc="-15" b="0">
                <a:latin typeface="Arial"/>
                <a:cs typeface="Arial"/>
              </a:rPr>
              <a:t> </a:t>
            </a:r>
            <a:r>
              <a:rPr dirty="0" spc="-10" b="0">
                <a:latin typeface="Arial"/>
                <a:cs typeface="Arial"/>
              </a:rPr>
              <a:t>performance.</a:t>
            </a:r>
          </a:p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120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1007" y="902677"/>
            <a:ext cx="11134090" cy="52038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Key</a:t>
            </a:r>
            <a:r>
              <a:rPr dirty="0" sz="2000" spc="-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Resources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370"/>
              </a:spcBef>
            </a:pPr>
            <a:r>
              <a:rPr dirty="0" sz="2000" spc="-10" b="1">
                <a:latin typeface="Arial"/>
                <a:cs typeface="Arial"/>
              </a:rPr>
              <a:t>Whitepapers</a:t>
            </a:r>
            <a:endParaRPr sz="2000">
              <a:latin typeface="Arial"/>
              <a:cs typeface="Arial"/>
            </a:endParaRPr>
          </a:p>
          <a:p>
            <a:pPr marL="298450" marR="36957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2000" i="1">
                <a:latin typeface="Arial"/>
                <a:cs typeface="Arial"/>
              </a:rPr>
              <a:t>Design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Guidelines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OFDM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Systems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using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USRP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B210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Covers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implementation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strategies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optimization.</a:t>
            </a:r>
            <a:endParaRPr sz="2000">
              <a:latin typeface="Arial"/>
              <a:cs typeface="Arial"/>
            </a:endParaRPr>
          </a:p>
          <a:p>
            <a:pPr marL="298450" marR="14224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2000" i="1">
                <a:latin typeface="Arial"/>
                <a:cs typeface="Arial"/>
              </a:rPr>
              <a:t>Advanced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Techniques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for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SDR-</a:t>
            </a:r>
            <a:r>
              <a:rPr dirty="0" sz="2000" i="1">
                <a:latin typeface="Arial"/>
                <a:cs typeface="Arial"/>
              </a:rPr>
              <a:t>based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Wireless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Communication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Focuses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software-defined </a:t>
            </a:r>
            <a:r>
              <a:rPr dirty="0" sz="2000">
                <a:latin typeface="Arial"/>
                <a:cs typeface="Arial"/>
              </a:rPr>
              <a:t>radio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approaches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enhancements.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b="1">
                <a:latin typeface="Arial"/>
                <a:cs typeface="Arial"/>
              </a:rPr>
              <a:t>Application</a:t>
            </a:r>
            <a:r>
              <a:rPr dirty="0" sz="2000" spc="-7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Notes</a:t>
            </a:r>
            <a:endParaRPr sz="2000">
              <a:latin typeface="Arial"/>
              <a:cs typeface="Arial"/>
            </a:endParaRPr>
          </a:p>
          <a:p>
            <a:pPr marL="298450" marR="69469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2000" i="1">
                <a:latin typeface="Arial"/>
                <a:cs typeface="Arial"/>
              </a:rPr>
              <a:t>Implementing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OFDM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on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USRP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using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GNU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Radio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Step-by-</a:t>
            </a:r>
            <a:r>
              <a:rPr dirty="0" sz="2000">
                <a:latin typeface="Arial"/>
                <a:cs typeface="Arial"/>
              </a:rPr>
              <a:t>step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instructions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setting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up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transmission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reception.</a:t>
            </a:r>
            <a:endParaRPr sz="2000">
              <a:latin typeface="Arial"/>
              <a:cs typeface="Arial"/>
            </a:endParaRPr>
          </a:p>
          <a:p>
            <a:pPr marL="298450" marR="493395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2000" i="1">
                <a:latin typeface="Arial"/>
                <a:cs typeface="Arial"/>
              </a:rPr>
              <a:t>Signal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Processing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and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Channel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Estimation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Techniques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in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OFDM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Guidelines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optimizing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practical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scenarios.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Datasheets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Font typeface="Arial"/>
              <a:buChar char="•"/>
              <a:tabLst>
                <a:tab pos="298450" algn="l"/>
              </a:tabLst>
            </a:pPr>
            <a:r>
              <a:rPr dirty="0" sz="2000" i="1">
                <a:latin typeface="Arial"/>
                <a:cs typeface="Arial"/>
              </a:rPr>
              <a:t>USRP</a:t>
            </a:r>
            <a:r>
              <a:rPr dirty="0" sz="2000" spc="-6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B210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Hardware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Datasheet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Provides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specifications,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interfaces,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performance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metrics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USRP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B210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device.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89535">
              <a:lnSpc>
                <a:spcPts val="1240"/>
              </a:lnSpc>
            </a:pPr>
            <a:fld id="{81D60167-4931-47E6-BA6A-407CBD079E47}" type="slidenum">
              <a:rPr dirty="0" spc="-50"/>
              <a:t>2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80720">
              <a:lnSpc>
                <a:spcPct val="100000"/>
              </a:lnSpc>
              <a:spcBef>
                <a:spcPts val="100"/>
              </a:spcBef>
            </a:pPr>
            <a:r>
              <a:rPr dirty="0"/>
              <a:t>Literature</a:t>
            </a:r>
            <a:r>
              <a:rPr dirty="0" spc="-120"/>
              <a:t> </a:t>
            </a:r>
            <a:r>
              <a:rPr dirty="0" spc="-10"/>
              <a:t>Survey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31007" y="1116038"/>
            <a:ext cx="11149330" cy="428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2385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Existing</a:t>
            </a:r>
            <a:r>
              <a:rPr dirty="0" sz="2000" spc="-80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Implementations</a:t>
            </a:r>
            <a:endParaRPr sz="2000">
              <a:latin typeface="Verdana"/>
              <a:cs typeface="Verdana"/>
            </a:endParaRPr>
          </a:p>
          <a:p>
            <a:pPr marL="12700">
              <a:lnSpc>
                <a:spcPts val="2385"/>
              </a:lnSpc>
            </a:pPr>
            <a:r>
              <a:rPr dirty="0" sz="2000" spc="-10" b="1">
                <a:latin typeface="Arial"/>
                <a:cs typeface="Arial"/>
              </a:rPr>
              <a:t>Products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2000" spc="-10">
                <a:latin typeface="Arial"/>
                <a:cs typeface="Arial"/>
              </a:rPr>
              <a:t>Commercial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USRP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B210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SDR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kits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wireless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communication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experimentation.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RF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transceiver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modules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supporting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MIMO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practical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lab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implementations.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Projects</a:t>
            </a:r>
            <a:endParaRPr sz="2000">
              <a:latin typeface="Arial"/>
              <a:cs typeface="Arial"/>
            </a:endParaRPr>
          </a:p>
          <a:p>
            <a:pPr marL="298450" marR="508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GitHub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repository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containing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GNU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Radio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flowgraphs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transmission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reception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using </a:t>
            </a:r>
            <a:r>
              <a:rPr dirty="0" sz="2000">
                <a:latin typeface="Arial"/>
                <a:cs typeface="Arial"/>
              </a:rPr>
              <a:t>USRP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B210.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2000">
                <a:latin typeface="Arial"/>
                <a:cs typeface="Arial"/>
              </a:rPr>
              <a:t>Simulation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scripts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modeling,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modulation,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demodulation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signals.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Arial"/>
              <a:buChar char="•"/>
            </a:pP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000" spc="-10" b="1">
                <a:latin typeface="Arial"/>
                <a:cs typeface="Arial"/>
              </a:rPr>
              <a:t>Resources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buChar char="•"/>
              <a:tabLst>
                <a:tab pos="297815" algn="l"/>
              </a:tabLst>
            </a:pPr>
            <a:r>
              <a:rPr dirty="0" sz="2000" spc="-10">
                <a:latin typeface="Arial"/>
                <a:cs typeface="Arial"/>
              </a:rPr>
              <a:t>Open-</a:t>
            </a:r>
            <a:r>
              <a:rPr dirty="0" sz="2000">
                <a:latin typeface="Arial"/>
                <a:cs typeface="Arial"/>
              </a:rPr>
              <a:t>source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GNU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Radio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Python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scripts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setup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analysis.</a:t>
            </a:r>
            <a:endParaRPr sz="2000">
              <a:latin typeface="Arial"/>
              <a:cs typeface="Arial"/>
            </a:endParaRPr>
          </a:p>
          <a:p>
            <a:pPr marL="298450" marR="853440" indent="-285750">
              <a:lnSpc>
                <a:spcPct val="100000"/>
              </a:lnSpc>
              <a:buChar char="•"/>
              <a:tabLst>
                <a:tab pos="298450" algn="l"/>
              </a:tabLst>
            </a:pPr>
            <a:r>
              <a:rPr dirty="0" sz="2000">
                <a:latin typeface="Arial"/>
                <a:cs typeface="Arial"/>
              </a:rPr>
              <a:t>Experimental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datasets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signal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transmission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reception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over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different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wireless channels.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531007" y="5379723"/>
            <a:ext cx="11493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50">
                <a:latin typeface="Arial"/>
                <a:cs typeface="Arial"/>
              </a:rPr>
              <a:t>•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16757" y="5379723"/>
            <a:ext cx="942149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Tutorials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sample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projects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demonstrating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BER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analysis,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channel</a:t>
            </a:r>
            <a:r>
              <a:rPr dirty="0" sz="2000" spc="-7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estimation,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and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16757" y="5684523"/>
            <a:ext cx="392874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synchronization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OFDM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systems</a:t>
            </a:r>
            <a:r>
              <a:rPr dirty="0" sz="1400" spc="-10">
                <a:latin typeface="Arial"/>
                <a:cs typeface="Arial"/>
              </a:rPr>
              <a:t>.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Architecture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1851926" y="1704314"/>
            <a:ext cx="10340340" cy="5154295"/>
            <a:chOff x="1851926" y="1704314"/>
            <a:chExt cx="10340340" cy="5154295"/>
          </a:xfrm>
        </p:grpSpPr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51926" y="1704314"/>
              <a:ext cx="8010525" cy="4219575"/>
            </a:xfrm>
            <a:prstGeom prst="rect">
              <a:avLst/>
            </a:prstGeom>
          </p:spPr>
        </p:pic>
        <p:pic>
          <p:nvPicPr>
            <p:cNvPr id="5" name="object 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906000" y="5143500"/>
              <a:ext cx="2286000" cy="1714500"/>
            </a:xfrm>
            <a:prstGeom prst="rect">
              <a:avLst/>
            </a:prstGeom>
          </p:spPr>
        </p:pic>
      </p:grpSp>
      <p:sp>
        <p:nvSpPr>
          <p:cNvPr id="6" name="object 6" descr=""/>
          <p:cNvSpPr txBox="1"/>
          <p:nvPr/>
        </p:nvSpPr>
        <p:spPr>
          <a:xfrm>
            <a:off x="568596" y="691682"/>
            <a:ext cx="2752725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Structural</a:t>
            </a:r>
            <a:r>
              <a:rPr dirty="0" sz="2000" spc="-145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Diagram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Architecture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568596" y="691682"/>
            <a:ext cx="27673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b="1">
                <a:latin typeface="Verdana"/>
                <a:cs typeface="Verdana"/>
              </a:rPr>
              <a:t>Behaviour</a:t>
            </a:r>
            <a:r>
              <a:rPr dirty="0" sz="2000" spc="-90" b="1">
                <a:latin typeface="Verdana"/>
                <a:cs typeface="Verdana"/>
              </a:rPr>
              <a:t> </a:t>
            </a:r>
            <a:r>
              <a:rPr dirty="0" sz="2000" spc="-10" b="1">
                <a:latin typeface="Verdana"/>
                <a:cs typeface="Verdana"/>
              </a:rPr>
              <a:t>Diagram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03167" y="1184047"/>
            <a:ext cx="6019799" cy="5491391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906000" y="5143500"/>
            <a:ext cx="2286000" cy="1714500"/>
          </a:xfrm>
          <a:prstGeom prst="rect">
            <a:avLst/>
          </a:prstGeom>
        </p:spPr>
      </p:pic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279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20"/>
              </a:spcBef>
            </a:pPr>
            <a:r>
              <a:rPr dirty="0" spc="-30"/>
              <a:t>Dept</a:t>
            </a:r>
            <a:r>
              <a:rPr dirty="0" spc="-90"/>
              <a:t> </a:t>
            </a:r>
            <a:r>
              <a:rPr dirty="0" spc="-45"/>
              <a:t>EECE,</a:t>
            </a:r>
            <a:r>
              <a:rPr dirty="0" spc="-85"/>
              <a:t> </a:t>
            </a:r>
            <a:r>
              <a:rPr dirty="0" spc="-50"/>
              <a:t>GST</a:t>
            </a:r>
            <a:r>
              <a:rPr dirty="0" spc="-85"/>
              <a:t> </a:t>
            </a:r>
            <a:r>
              <a:rPr dirty="0" spc="-10"/>
              <a:t>Bengaluru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40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E7E7E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2025-09-26T03:09:10Z</dcterms:created>
  <dcterms:modified xsi:type="dcterms:W3CDTF">2025-09-26T03:09:10Z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2025-09-26T00:00:00Z</vt:filetime>
  </property>
  <property fmtid="{D5CDD505-2E9C-101B-9397-08002B2CF9AE}" pid="3" name="LastSaved">
    <vt:filetime>2025-09-26T00:00:00Z</vt:filetime>
  </property>
  <property fmtid="{D5CDD505-2E9C-101B-9397-08002B2CF9AE}" pid="4" name="Producer">
    <vt:lpwstr>3-Heights(TM) PDF Security Shell 4.8.25.2 (http://www.pdf-tools.com)</vt:lpwstr>
  </property>
</Properties>
</file>