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58" r:id="rId4"/>
    <p:sldId id="259" r:id="rId5"/>
    <p:sldId id="262" r:id="rId6"/>
    <p:sldId id="263" r:id="rId7"/>
    <p:sldId id="267" r:id="rId8"/>
    <p:sldId id="268"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7/11/2025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9175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1414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9130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52303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7/11/2025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048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87627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625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192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608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7/11/2025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103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7/11/2025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273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7/11/2025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3450577"/>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8367" y="1838291"/>
            <a:ext cx="6815669" cy="1884435"/>
          </a:xfrm>
        </p:spPr>
        <p:txBody>
          <a:bodyPr>
            <a:normAutofit/>
          </a:bodyPr>
          <a:lstStyle/>
          <a:p>
            <a:r>
              <a:rPr lang="en-US" sz="4000" dirty="0">
                <a:latin typeface="Times New Roman" panose="02020603050405020304" pitchFamily="18" charset="0"/>
                <a:cs typeface="Times New Roman" panose="02020603050405020304" pitchFamily="18" charset="0"/>
              </a:rPr>
              <a:t>AI-Powered Interactive Learning Assistant for Classrooms</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92398" y="3657596"/>
            <a:ext cx="6815669" cy="1645923"/>
          </a:xfrm>
        </p:spPr>
        <p:txBody>
          <a:bodyPr>
            <a:normAutofit/>
          </a:bodyPr>
          <a:lstStyle/>
          <a:p>
            <a:r>
              <a:rPr lang="en-US" b="1" dirty="0">
                <a:latin typeface="Times New Roman" panose="02020603050405020304" pitchFamily="18" charset="0"/>
                <a:cs typeface="Times New Roman" panose="02020603050405020304" pitchFamily="18" charset="0"/>
              </a:rPr>
              <a:t>Team Name :</a:t>
            </a:r>
            <a:r>
              <a:rPr lang="en-US" dirty="0">
                <a:latin typeface="Times New Roman" panose="02020603050405020304" pitchFamily="18" charset="0"/>
                <a:cs typeface="Times New Roman" panose="02020603050405020304" pitchFamily="18" charset="0"/>
              </a:rPr>
              <a:t> Pinnacle</a:t>
            </a:r>
          </a:p>
          <a:p>
            <a:r>
              <a:rPr lang="en-US" b="1"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Navyashree J</a:t>
            </a:r>
          </a:p>
          <a:p>
            <a:r>
              <a:rPr lang="en-US" dirty="0">
                <a:latin typeface="Times New Roman" panose="02020603050405020304" pitchFamily="18" charset="0"/>
                <a:cs typeface="Times New Roman" panose="02020603050405020304" pitchFamily="18" charset="0"/>
              </a:rPr>
              <a:t>                    A Swathi</a:t>
            </a:r>
          </a:p>
          <a:p>
            <a:r>
              <a:rPr lang="en-US" dirty="0">
                <a:latin typeface="Times New Roman" panose="02020603050405020304" pitchFamily="18" charset="0"/>
                <a:cs typeface="Times New Roman" panose="02020603050405020304" pitchFamily="18" charset="0"/>
              </a:rPr>
              <a:t>                    H Sahana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84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36469"/>
            <a:ext cx="9601196" cy="757646"/>
          </a:xfrm>
        </p:spPr>
        <p:txBody>
          <a:bodyPr>
            <a:normAutofit fontScale="90000"/>
          </a:bodyPr>
          <a:lstStyle/>
          <a:p>
            <a:br>
              <a:rPr lang="en-US" b="1" dirty="0"/>
            </a:br>
            <a:r>
              <a:rPr lang="en-US" dirty="0">
                <a:latin typeface="Sitka Banner" pitchFamily="2" charset="0"/>
                <a:cs typeface="Times New Roman" panose="02020603050405020304" pitchFamily="18" charset="0"/>
              </a:rPr>
              <a:t>CHALLENGES FACED</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403567"/>
            <a:ext cx="9601196" cy="3422468"/>
          </a:xfrm>
        </p:spPr>
        <p:txBody>
          <a:bodyPr>
            <a:normAutofit/>
          </a:bodyPr>
          <a:lstStyle/>
          <a:p>
            <a:r>
              <a:rPr lang="en-IN" b="1" dirty="0">
                <a:latin typeface="Sitka Banner" pitchFamily="2" charset="0"/>
                <a:cs typeface="Times New Roman" panose="02020603050405020304" pitchFamily="18" charset="0"/>
              </a:rPr>
              <a:t>Accuracy: </a:t>
            </a:r>
            <a:r>
              <a:rPr lang="en-IN" dirty="0">
                <a:latin typeface="Sitka Banner" pitchFamily="2" charset="0"/>
                <a:cs typeface="Times New Roman" panose="02020603050405020304" pitchFamily="18" charset="0"/>
              </a:rPr>
              <a:t>Ensuring AI answers are correct and contextually appropriate.</a:t>
            </a:r>
          </a:p>
          <a:p>
            <a:r>
              <a:rPr lang="en-IN" b="1" dirty="0">
                <a:latin typeface="Sitka Banner" pitchFamily="2" charset="0"/>
                <a:cs typeface="Times New Roman" panose="02020603050405020304" pitchFamily="18" charset="0"/>
              </a:rPr>
              <a:t>Voice Recognition: </a:t>
            </a:r>
            <a:r>
              <a:rPr lang="en-IN" dirty="0">
                <a:latin typeface="Sitka Banner" pitchFamily="2" charset="0"/>
                <a:cs typeface="Times New Roman" panose="02020603050405020304" pitchFamily="18" charset="0"/>
              </a:rPr>
              <a:t>Difficulty understanding accents and noisy environments.</a:t>
            </a:r>
          </a:p>
          <a:p>
            <a:r>
              <a:rPr lang="en-IN" b="1" dirty="0">
                <a:latin typeface="Sitka Banner" pitchFamily="2" charset="0"/>
                <a:cs typeface="Times New Roman" panose="02020603050405020304" pitchFamily="18" charset="0"/>
              </a:rPr>
              <a:t>Hardware issues</a:t>
            </a:r>
          </a:p>
          <a:p>
            <a:r>
              <a:rPr lang="en-IN" b="1" dirty="0">
                <a:latin typeface="Sitka Banner" pitchFamily="2" charset="0"/>
                <a:cs typeface="Times New Roman" panose="02020603050405020304" pitchFamily="18" charset="0"/>
              </a:rPr>
              <a:t>Server management issues</a:t>
            </a:r>
          </a:p>
          <a:p>
            <a:r>
              <a:rPr lang="en-IN" b="1" dirty="0">
                <a:latin typeface="Sitka Banner" pitchFamily="2" charset="0"/>
                <a:cs typeface="Times New Roman" panose="02020603050405020304" pitchFamily="18" charset="0"/>
              </a:rPr>
              <a:t>Face recognition : </a:t>
            </a:r>
            <a:r>
              <a:rPr lang="en-IN" dirty="0">
                <a:latin typeface="Sitka Banner" pitchFamily="2" charset="0"/>
                <a:cs typeface="Times New Roman" panose="02020603050405020304" pitchFamily="18" charset="0"/>
              </a:rPr>
              <a:t>Hard to recognize accurately due to environment or camera quality</a:t>
            </a:r>
          </a:p>
        </p:txBody>
      </p:sp>
    </p:spTree>
    <p:extLst>
      <p:ext uri="{BB962C8B-B14F-4D97-AF65-F5344CB8AC3E}">
        <p14:creationId xmlns:p14="http://schemas.microsoft.com/office/powerpoint/2010/main" val="392141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94417"/>
          </a:xfrm>
        </p:spPr>
        <p:txBody>
          <a:bodyPr>
            <a:normAutofit/>
          </a:bodyPr>
          <a:lstStyle/>
          <a:p>
            <a:r>
              <a:rPr lang="en-IN" dirty="0">
                <a:latin typeface="Sitka Banner" pitchFamily="2" charset="0"/>
                <a:cs typeface="Times New Roman" panose="02020603050405020304" pitchFamily="18" charset="0"/>
              </a:rPr>
              <a:t>Conclusion</a:t>
            </a:r>
          </a:p>
        </p:txBody>
      </p:sp>
      <p:sp>
        <p:nvSpPr>
          <p:cNvPr id="3" name="Content Placeholder 2"/>
          <p:cNvSpPr>
            <a:spLocks noGrp="1"/>
          </p:cNvSpPr>
          <p:nvPr>
            <p:ph idx="1"/>
          </p:nvPr>
        </p:nvSpPr>
        <p:spPr>
          <a:xfrm>
            <a:off x="1295401" y="2403566"/>
            <a:ext cx="9601196" cy="3879668"/>
          </a:xfrm>
        </p:spPr>
        <p:txBody>
          <a:bodyPr>
            <a:normAutofit/>
          </a:bodyPr>
          <a:lstStyle/>
          <a:p>
            <a:pPr>
              <a:buFont typeface="Arial" panose="020B0604020202020204" pitchFamily="34" charset="0"/>
              <a:buChar char="•"/>
            </a:pPr>
            <a:r>
              <a:rPr lang="en-US" dirty="0">
                <a:latin typeface="Sitka Banner" pitchFamily="2" charset="0"/>
                <a:cs typeface="Times New Roman" panose="02020603050405020304" pitchFamily="18" charset="0"/>
              </a:rPr>
              <a:t>We have built an intelligent classroom assistant capable of understanding and responding through text, voice, and visual inputs.</a:t>
            </a:r>
          </a:p>
          <a:p>
            <a:pPr>
              <a:buFont typeface="Arial" panose="020B0604020202020204" pitchFamily="34" charset="0"/>
              <a:buChar char="•"/>
            </a:pPr>
            <a:r>
              <a:rPr lang="en-US" dirty="0">
                <a:latin typeface="Sitka Banner" pitchFamily="2" charset="0"/>
                <a:cs typeface="Times New Roman" panose="02020603050405020304" pitchFamily="18" charset="0"/>
              </a:rPr>
              <a:t>It offers personalized, support to students if enhanced, enriching the learning experience and promoting active engagement.</a:t>
            </a:r>
          </a:p>
          <a:p>
            <a:pPr>
              <a:buFont typeface="Arial" panose="020B0604020202020204" pitchFamily="34" charset="0"/>
              <a:buChar char="•"/>
            </a:pPr>
            <a:r>
              <a:rPr lang="en-US" dirty="0">
                <a:latin typeface="Sitka Banner" pitchFamily="2" charset="0"/>
                <a:cs typeface="Times New Roman" panose="02020603050405020304" pitchFamily="18" charset="0"/>
              </a:rPr>
              <a:t>Key modules—such as question answering, speech interaction, and basic visual processing—are already operational.</a:t>
            </a:r>
          </a:p>
          <a:p>
            <a:pPr>
              <a:buFont typeface="Arial" panose="020B0604020202020204" pitchFamily="34" charset="0"/>
              <a:buChar char="•"/>
            </a:pPr>
            <a:r>
              <a:rPr lang="en-US" dirty="0">
                <a:latin typeface="Sitka Banner" pitchFamily="2" charset="0"/>
                <a:cs typeface="Times New Roman" panose="02020603050405020304" pitchFamily="18" charset="0"/>
              </a:rPr>
              <a:t>Our next steps involve introducing engagement detection, refining the user interface, and optimizing performance using model acceleration techniques.</a:t>
            </a:r>
          </a:p>
        </p:txBody>
      </p:sp>
    </p:spTree>
    <p:extLst>
      <p:ext uri="{BB962C8B-B14F-4D97-AF65-F5344CB8AC3E}">
        <p14:creationId xmlns:p14="http://schemas.microsoft.com/office/powerpoint/2010/main" val="378240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432" y="498215"/>
            <a:ext cx="10058400" cy="1371600"/>
          </a:xfrm>
        </p:spPr>
        <p:txBody>
          <a:bodyPr/>
          <a:lstStyle/>
          <a:p>
            <a:r>
              <a:rPr lang="en-IN" dirty="0">
                <a:latin typeface="Sitka Banner" pitchFamily="2" charset="0"/>
                <a:cs typeface="Times New Roman" panose="02020603050405020304" pitchFamily="18" charset="0"/>
              </a:rPr>
              <a:t>Project Vision and Objectives</a:t>
            </a:r>
          </a:p>
        </p:txBody>
      </p:sp>
      <p:sp>
        <p:nvSpPr>
          <p:cNvPr id="3" name="Content Placeholder 2"/>
          <p:cNvSpPr>
            <a:spLocks noGrp="1"/>
          </p:cNvSpPr>
          <p:nvPr>
            <p:ph idx="1"/>
          </p:nvPr>
        </p:nvSpPr>
        <p:spPr>
          <a:xfrm>
            <a:off x="1295401" y="2429691"/>
            <a:ext cx="9601196" cy="3657600"/>
          </a:xfrm>
        </p:spPr>
        <p:txBody>
          <a:bodyPr>
            <a:normAutofit/>
          </a:bodyPr>
          <a:lstStyle/>
          <a:p>
            <a:r>
              <a:rPr lang="en-US" b="1" dirty="0">
                <a:latin typeface="Sitka Banner" pitchFamily="2" charset="0"/>
                <a:cs typeface="Times New Roman" panose="02020603050405020304" pitchFamily="18" charset="0"/>
              </a:rPr>
              <a:t>Vision:</a:t>
            </a:r>
            <a:r>
              <a:rPr lang="en-US" dirty="0">
                <a:latin typeface="Sitka Banner" pitchFamily="2" charset="0"/>
                <a:cs typeface="Times New Roman" panose="02020603050405020304" pitchFamily="18" charset="0"/>
              </a:rPr>
              <a:t> To transform traditional classrooms into intelligent, interactive learning environments using AI to enhance student engagement, personalize learning experiences, and support teachers in real-time.</a:t>
            </a:r>
          </a:p>
          <a:p>
            <a:r>
              <a:rPr lang="en-US" b="1" dirty="0">
                <a:latin typeface="Sitka Banner" pitchFamily="2" charset="0"/>
                <a:cs typeface="Times New Roman" panose="02020603050405020304" pitchFamily="18" charset="0"/>
              </a:rPr>
              <a:t>Objectives:</a:t>
            </a:r>
            <a:r>
              <a:rPr lang="en-US" dirty="0">
                <a:latin typeface="Sitka Banner" pitchFamily="2" charset="0"/>
                <a:cs typeface="Times New Roman" panose="02020603050405020304" pitchFamily="18" charset="0"/>
              </a:rPr>
              <a:t> Facilitate real-time student-teacher interaction through voice or text-based Q&amp;A. Enable adaptive learning based on individual student performance and behavior. Provide instant answers, explanations, and feedback using AI. Automate repetitive tasks for teachers like quiz creation and attendance tracking. Foster inclusive learning for students with different learning speeds and styles.</a:t>
            </a:r>
            <a:endParaRPr lang="en-IN" dirty="0">
              <a:latin typeface="Sitka Banner" pitchFamily="2" charset="0"/>
              <a:cs typeface="Times New Roman" panose="02020603050405020304" pitchFamily="18" charset="0"/>
            </a:endParaRPr>
          </a:p>
        </p:txBody>
      </p:sp>
    </p:spTree>
    <p:extLst>
      <p:ext uri="{BB962C8B-B14F-4D97-AF65-F5344CB8AC3E}">
        <p14:creationId xmlns:p14="http://schemas.microsoft.com/office/powerpoint/2010/main" val="1360225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159" y="856265"/>
            <a:ext cx="9601196" cy="1003422"/>
          </a:xfrm>
        </p:spPr>
        <p:txBody>
          <a:bodyPr/>
          <a:lstStyle/>
          <a:p>
            <a:r>
              <a:rPr lang="en-IN" dirty="0">
                <a:latin typeface="Sitka Banner" pitchFamily="2" charset="0"/>
                <a:cs typeface="Times New Roman" panose="02020603050405020304" pitchFamily="18" charset="0"/>
              </a:rPr>
              <a:t>The Problem / Need</a:t>
            </a:r>
          </a:p>
        </p:txBody>
      </p:sp>
      <p:sp>
        <p:nvSpPr>
          <p:cNvPr id="3" name="Content Placeholder 2"/>
          <p:cNvSpPr>
            <a:spLocks noGrp="1"/>
          </p:cNvSpPr>
          <p:nvPr>
            <p:ph idx="1"/>
          </p:nvPr>
        </p:nvSpPr>
        <p:spPr>
          <a:xfrm>
            <a:off x="521678" y="2393294"/>
            <a:ext cx="6568439" cy="3762103"/>
          </a:xfrm>
        </p:spPr>
        <p:txBody>
          <a:bodyPr>
            <a:noAutofit/>
          </a:bodyPr>
          <a:lstStyle/>
          <a:p>
            <a:r>
              <a:rPr lang="en-US" sz="2000" b="1" dirty="0">
                <a:latin typeface="Sitka Banner" pitchFamily="2" charset="0"/>
                <a:cs typeface="Times New Roman" panose="02020603050405020304" pitchFamily="18" charset="0"/>
              </a:rPr>
              <a:t>Lack of personalized attention: </a:t>
            </a:r>
            <a:r>
              <a:rPr lang="en-US" sz="2000" dirty="0">
                <a:latin typeface="Sitka Banner" pitchFamily="2" charset="0"/>
                <a:cs typeface="Times New Roman" panose="02020603050405020304" pitchFamily="18" charset="0"/>
              </a:rPr>
              <a:t>One teacher cannot cater to all student needs in a classroom of 30–50+ students.</a:t>
            </a:r>
          </a:p>
          <a:p>
            <a:r>
              <a:rPr lang="en-US" sz="2000" dirty="0">
                <a:latin typeface="Sitka Banner" pitchFamily="2" charset="0"/>
                <a:cs typeface="Times New Roman" panose="02020603050405020304" pitchFamily="18" charset="0"/>
              </a:rPr>
              <a:t> </a:t>
            </a:r>
            <a:r>
              <a:rPr lang="en-US" sz="2000" b="1" dirty="0">
                <a:latin typeface="Sitka Banner" pitchFamily="2" charset="0"/>
                <a:cs typeface="Times New Roman" panose="02020603050405020304" pitchFamily="18" charset="0"/>
              </a:rPr>
              <a:t>Student hesitation: </a:t>
            </a:r>
            <a:r>
              <a:rPr lang="en-US" sz="2000" dirty="0">
                <a:latin typeface="Sitka Banner" pitchFamily="2" charset="0"/>
                <a:cs typeface="Times New Roman" panose="02020603050405020304" pitchFamily="18" charset="0"/>
              </a:rPr>
              <a:t>Many students are shy or hesitant to ask questions during class. </a:t>
            </a:r>
          </a:p>
          <a:p>
            <a:r>
              <a:rPr lang="en-US" sz="2000" b="1" dirty="0">
                <a:latin typeface="Sitka Banner" pitchFamily="2" charset="0"/>
                <a:cs typeface="Times New Roman" panose="02020603050405020304" pitchFamily="18" charset="0"/>
              </a:rPr>
              <a:t>Overloaded teachers: </a:t>
            </a:r>
            <a:r>
              <a:rPr lang="en-US" sz="2000" dirty="0">
                <a:latin typeface="Sitka Banner" pitchFamily="2" charset="0"/>
                <a:cs typeface="Times New Roman" panose="02020603050405020304" pitchFamily="18" charset="0"/>
              </a:rPr>
              <a:t>Teachers face time problems in grading, content creation, and monitoring student progress.</a:t>
            </a:r>
          </a:p>
          <a:p>
            <a:r>
              <a:rPr lang="en-US" sz="2000" b="1" dirty="0">
                <a:latin typeface="Sitka Banner" pitchFamily="2" charset="0"/>
                <a:cs typeface="Times New Roman" panose="02020603050405020304" pitchFamily="18" charset="0"/>
              </a:rPr>
              <a:t>Engagement gap:</a:t>
            </a:r>
            <a:r>
              <a:rPr lang="en-US" sz="2000" dirty="0">
                <a:latin typeface="Sitka Banner" pitchFamily="2" charset="0"/>
                <a:cs typeface="Times New Roman" panose="02020603050405020304" pitchFamily="18" charset="0"/>
              </a:rPr>
              <a:t> Traditional learning methods lack interactivity and real-time support.</a:t>
            </a:r>
          </a:p>
          <a:p>
            <a:r>
              <a:rPr lang="en-US" sz="2000" b="1" dirty="0">
                <a:latin typeface="Sitka Banner" pitchFamily="2" charset="0"/>
                <a:cs typeface="Times New Roman" panose="02020603050405020304" pitchFamily="18" charset="0"/>
              </a:rPr>
              <a:t>Equity in learning:</a:t>
            </a:r>
            <a:r>
              <a:rPr lang="en-US" sz="2000" dirty="0">
                <a:latin typeface="Sitka Banner" pitchFamily="2" charset="0"/>
                <a:cs typeface="Times New Roman" panose="02020603050405020304" pitchFamily="18" charset="0"/>
              </a:rPr>
              <a:t> Not all students have the same pace of understanding, leading to learning gaps.</a:t>
            </a:r>
            <a:endParaRPr lang="en-IN" sz="2000" dirty="0">
              <a:latin typeface="Sitka Banner" pitchFamily="2" charset="0"/>
              <a:cs typeface="Times New Roman" panose="02020603050405020304" pitchFamily="18" charset="0"/>
            </a:endParaRPr>
          </a:p>
        </p:txBody>
      </p:sp>
      <p:pic>
        <p:nvPicPr>
          <p:cNvPr id="3074" name="Picture 2" descr="ISTE | 5 Tips for Using AI in the Classroom">
            <a:extLst>
              <a:ext uri="{FF2B5EF4-FFF2-40B4-BE49-F238E27FC236}">
                <a16:creationId xmlns:a16="http://schemas.microsoft.com/office/drawing/2014/main" id="{73F181E5-7B91-D7C1-F82A-4452D356C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759" y="2607459"/>
            <a:ext cx="4383563" cy="246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421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477" y="-92053"/>
            <a:ext cx="10058400" cy="1371600"/>
          </a:xfrm>
        </p:spPr>
        <p:txBody>
          <a:bodyPr>
            <a:normAutofit/>
          </a:bodyPr>
          <a:lstStyle/>
          <a:p>
            <a:r>
              <a:rPr lang="en-US" dirty="0">
                <a:latin typeface="Sitka Banner" pitchFamily="2" charset="0"/>
                <a:cs typeface="Times New Roman" panose="02020603050405020304" pitchFamily="18" charset="0"/>
              </a:rPr>
              <a:t>SYSTEM ARCHITECTURE</a:t>
            </a:r>
            <a:endParaRPr lang="en-IN" dirty="0">
              <a:latin typeface="Sitka Banner" pitchFamily="2"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D06BF19E-9DAD-3778-3A3E-464ACAE979E0}"/>
              </a:ext>
            </a:extLst>
          </p:cNvPr>
          <p:cNvPicPr>
            <a:picLocks noGrp="1" noChangeAspect="1"/>
          </p:cNvPicPr>
          <p:nvPr>
            <p:ph idx="1"/>
          </p:nvPr>
        </p:nvPicPr>
        <p:blipFill>
          <a:blip r:embed="rId2"/>
          <a:srcRect t="7799" b="23924"/>
          <a:stretch>
            <a:fillRect/>
          </a:stretch>
        </p:blipFill>
        <p:spPr>
          <a:xfrm>
            <a:off x="3720123" y="1078523"/>
            <a:ext cx="5423876" cy="5238646"/>
          </a:xfrm>
        </p:spPr>
      </p:pic>
    </p:spTree>
    <p:extLst>
      <p:ext uri="{BB962C8B-B14F-4D97-AF65-F5344CB8AC3E}">
        <p14:creationId xmlns:p14="http://schemas.microsoft.com/office/powerpoint/2010/main" val="128180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107924"/>
          </a:xfrm>
        </p:spPr>
        <p:txBody>
          <a:bodyPr>
            <a:normAutofit fontScale="90000"/>
          </a:bodyPr>
          <a:lstStyle/>
          <a:p>
            <a:r>
              <a:rPr lang="en-US" dirty="0">
                <a:latin typeface="Sitka Banner" pitchFamily="2" charset="0"/>
                <a:cs typeface="Times New Roman" panose="02020603050405020304" pitchFamily="18" charset="0"/>
              </a:rPr>
              <a:t>CORE MODULE-TEXT QUESTION ANSWERING </a:t>
            </a:r>
            <a:endParaRPr lang="en-IN" dirty="0">
              <a:latin typeface="Sitka Banner" pitchFamily="2" charset="0"/>
              <a:cs typeface="Times New Roman" panose="02020603050405020304" pitchFamily="18" charset="0"/>
            </a:endParaRPr>
          </a:p>
        </p:txBody>
      </p:sp>
      <p:sp>
        <p:nvSpPr>
          <p:cNvPr id="3" name="Content Placeholder 2"/>
          <p:cNvSpPr>
            <a:spLocks noGrp="1"/>
          </p:cNvSpPr>
          <p:nvPr>
            <p:ph idx="1"/>
          </p:nvPr>
        </p:nvSpPr>
        <p:spPr>
          <a:xfrm>
            <a:off x="1295402" y="2450569"/>
            <a:ext cx="9601196" cy="3722915"/>
          </a:xfrm>
        </p:spPr>
        <p:txBody>
          <a:bodyPr>
            <a:normAutofit/>
          </a:bodyPr>
          <a:lstStyle/>
          <a:p>
            <a:r>
              <a:rPr lang="en-IN" sz="2000" dirty="0">
                <a:latin typeface="Sitka Banner" pitchFamily="2" charset="0"/>
                <a:cs typeface="Times New Roman" panose="02020603050405020304" pitchFamily="18" charset="0"/>
              </a:rPr>
              <a:t>Context-Aware Question Answering</a:t>
            </a:r>
          </a:p>
          <a:p>
            <a:pPr marL="0" indent="0">
              <a:buNone/>
            </a:pPr>
            <a:r>
              <a:rPr lang="en-US" sz="2000" dirty="0">
                <a:latin typeface="Sitka Banner" pitchFamily="2" charset="0"/>
                <a:cs typeface="Times New Roman" panose="02020603050405020304" pitchFamily="18" charset="0"/>
              </a:rPr>
              <a:t>   Model: distilbert-base-uncased-distilled-squad (Hugging Face)</a:t>
            </a:r>
          </a:p>
          <a:p>
            <a:pPr marL="0" indent="0">
              <a:buNone/>
            </a:pPr>
            <a:r>
              <a:rPr lang="en-US" sz="2000" dirty="0">
                <a:latin typeface="Sitka Banner" pitchFamily="2" charset="0"/>
                <a:cs typeface="Times New Roman" panose="02020603050405020304" pitchFamily="18" charset="0"/>
              </a:rPr>
              <a:t>   Function: Extracts answers from provided content (e.g., lecture notes, textbook)</a:t>
            </a:r>
          </a:p>
          <a:p>
            <a:pPr marL="0" indent="0">
              <a:buNone/>
            </a:pPr>
            <a:r>
              <a:rPr lang="en-US" sz="2000" dirty="0">
                <a:latin typeface="Sitka Banner" pitchFamily="2" charset="0"/>
                <a:cs typeface="Times New Roman" panose="02020603050405020304" pitchFamily="18" charset="0"/>
              </a:rPr>
              <a:t>   Use Case: Students ask questions based on specific study materials.</a:t>
            </a:r>
          </a:p>
          <a:p>
            <a:r>
              <a:rPr lang="en-US" sz="2000" dirty="0">
                <a:latin typeface="Sitka Banner" pitchFamily="2" charset="0"/>
                <a:cs typeface="Times New Roman" panose="02020603050405020304" pitchFamily="18" charset="0"/>
              </a:rPr>
              <a:t>General Knowledge Fallback</a:t>
            </a:r>
          </a:p>
          <a:p>
            <a:pPr marL="0" indent="0">
              <a:buNone/>
            </a:pPr>
            <a:r>
              <a:rPr lang="en-US" sz="2000" dirty="0">
                <a:latin typeface="Sitka Banner" pitchFamily="2" charset="0"/>
                <a:cs typeface="Times New Roman" panose="02020603050405020304" pitchFamily="18" charset="0"/>
              </a:rPr>
              <a:t>   Function: Answers common questions when no context is given or the model can’t find a clear answer.</a:t>
            </a:r>
          </a:p>
          <a:p>
            <a:pPr marL="0" indent="0">
              <a:buNone/>
            </a:pPr>
            <a:r>
              <a:rPr lang="en-US" sz="2000" dirty="0">
                <a:latin typeface="Sitka Banner" pitchFamily="2" charset="0"/>
                <a:cs typeface="Times New Roman" panose="02020603050405020304" pitchFamily="18" charset="0"/>
              </a:rPr>
              <a:t>   Example: "What is AI?”</a:t>
            </a:r>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196643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40526"/>
            <a:ext cx="9601196" cy="940526"/>
          </a:xfrm>
        </p:spPr>
        <p:txBody>
          <a:bodyPr>
            <a:normAutofit fontScale="90000"/>
          </a:bodyPr>
          <a:lstStyle/>
          <a:p>
            <a:br>
              <a:rPr lang="en-US" dirty="0"/>
            </a:br>
            <a:r>
              <a:rPr lang="en-US" dirty="0">
                <a:latin typeface="Sitka Banner" pitchFamily="2" charset="0"/>
                <a:cs typeface="Times New Roman" panose="02020603050405020304" pitchFamily="18" charset="0"/>
              </a:rPr>
              <a:t>Other Key Modules and Technologies</a:t>
            </a:r>
            <a:br>
              <a:rPr lang="en-US" b="1" dirty="0"/>
            </a:br>
            <a:endParaRPr lang="en-IN" dirty="0"/>
          </a:p>
        </p:txBody>
      </p:sp>
      <p:sp>
        <p:nvSpPr>
          <p:cNvPr id="6" name="Content Placeholder 5">
            <a:extLst>
              <a:ext uri="{FF2B5EF4-FFF2-40B4-BE49-F238E27FC236}">
                <a16:creationId xmlns:a16="http://schemas.microsoft.com/office/drawing/2014/main" id="{21ED86E5-71DB-B0BF-9FF8-049B6A9E71F5}"/>
              </a:ext>
            </a:extLst>
          </p:cNvPr>
          <p:cNvSpPr>
            <a:spLocks noGrp="1"/>
          </p:cNvSpPr>
          <p:nvPr>
            <p:ph idx="1"/>
          </p:nvPr>
        </p:nvSpPr>
        <p:spPr/>
        <p:txBody>
          <a:bodyPr>
            <a:normAutofit/>
          </a:bodyPr>
          <a:lstStyle/>
          <a:p>
            <a:r>
              <a:rPr lang="en-US" sz="2000" dirty="0">
                <a:latin typeface="Sitka Banner" pitchFamily="2" charset="0"/>
              </a:rPr>
              <a:t>Voice input model : uses library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SpeechRecognition</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 , </a:t>
            </a:r>
            <a:r>
              <a:rPr lang="en-US" dirty="0" err="1">
                <a:latin typeface="Cascadia Code Light" panose="020B0609020000020004" pitchFamily="49" charset="0"/>
                <a:ea typeface="Cascadia Code Light" panose="020B0609020000020004" pitchFamily="49" charset="0"/>
                <a:cs typeface="Cascadia Code Light" panose="020B0609020000020004" pitchFamily="49" charset="0"/>
              </a:rPr>
              <a:t>pyaudio</a:t>
            </a:r>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a:p>
            <a:r>
              <a:rPr lang="en-US" sz="2000" dirty="0">
                <a:latin typeface="Sitka Banner" pitchFamily="2" charset="0"/>
              </a:rPr>
              <a:t>Emotion detection : uses libraries </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OpenCV, TensorFlow</a:t>
            </a:r>
          </a:p>
          <a:p>
            <a:r>
              <a:rPr lang="en-US" sz="2000" dirty="0">
                <a:latin typeface="Sitka Banner" pitchFamily="2" charset="0"/>
              </a:rPr>
              <a:t>Flask web application: uses Flask framework</a:t>
            </a:r>
          </a:p>
          <a:p>
            <a:r>
              <a:rPr lang="en-US" sz="2000" dirty="0">
                <a:latin typeface="Sitka Banner" pitchFamily="2" charset="0"/>
              </a:rPr>
              <a:t>Frontend UI : </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HTML, JavaScript</a:t>
            </a:r>
          </a:p>
          <a:p>
            <a:r>
              <a:rPr lang="en-US" sz="2000" dirty="0">
                <a:latin typeface="Sitka Banner" pitchFamily="2" charset="0"/>
              </a:rPr>
              <a:t>NLP Model : </a:t>
            </a:r>
            <a:r>
              <a:rPr lang="en-US" dirty="0">
                <a:latin typeface="Cascadia Code Light" panose="020B0609020000020004" pitchFamily="49" charset="0"/>
                <a:ea typeface="Cascadia Code Light" panose="020B0609020000020004" pitchFamily="49" charset="0"/>
                <a:cs typeface="Cascadia Code Light" panose="020B0609020000020004" pitchFamily="49" charset="0"/>
              </a:rPr>
              <a:t>transformers from hugging face</a:t>
            </a:r>
            <a:endParaRPr lang="en-IN"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187693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0080"/>
            <a:ext cx="9601196" cy="1097280"/>
          </a:xfrm>
        </p:spPr>
        <p:txBody>
          <a:bodyPr>
            <a:normAutofit fontScale="90000"/>
          </a:bodyPr>
          <a:lstStyle/>
          <a:p>
            <a:br>
              <a:rPr lang="en-US" b="1" dirty="0"/>
            </a:br>
            <a:r>
              <a:rPr lang="en-US" dirty="0">
                <a:latin typeface="Sitka Banner" pitchFamily="2" charset="0"/>
                <a:cs typeface="Times New Roman" panose="02020603050405020304" pitchFamily="18" charset="0"/>
              </a:rPr>
              <a:t>CURRENT STATUS</a:t>
            </a:r>
            <a:br>
              <a:rPr lang="en-IN" b="1" dirty="0"/>
            </a:br>
            <a:endParaRPr lang="en-IN" dirty="0"/>
          </a:p>
        </p:txBody>
      </p:sp>
      <p:sp>
        <p:nvSpPr>
          <p:cNvPr id="3" name="Content Placeholder 2"/>
          <p:cNvSpPr>
            <a:spLocks noGrp="1"/>
          </p:cNvSpPr>
          <p:nvPr>
            <p:ph idx="1"/>
          </p:nvPr>
        </p:nvSpPr>
        <p:spPr>
          <a:xfrm>
            <a:off x="1295401" y="2050869"/>
            <a:ext cx="9601196" cy="3824999"/>
          </a:xfrm>
        </p:spPr>
        <p:txBody>
          <a:bodyPr>
            <a:normAutofit/>
          </a:bodyPr>
          <a:lstStyle/>
          <a:p>
            <a:r>
              <a:rPr lang="en-US" dirty="0">
                <a:latin typeface="Sitka Banner" pitchFamily="2" charset="0"/>
                <a:cs typeface="Times New Roman" panose="02020603050405020304" pitchFamily="18" charset="0"/>
              </a:rPr>
              <a:t>The AI assistant is operational using a terminal interface, allowing users to interact through:</a:t>
            </a:r>
          </a:p>
          <a:p>
            <a:pPr marL="0" indent="0">
              <a:buNone/>
            </a:pPr>
            <a:r>
              <a:rPr lang="en-US" dirty="0">
                <a:latin typeface="Sitka Banner" pitchFamily="2" charset="0"/>
                <a:cs typeface="Times New Roman" panose="02020603050405020304" pitchFamily="18" charset="0"/>
              </a:rPr>
              <a:t>    Text-based question</a:t>
            </a:r>
          </a:p>
          <a:p>
            <a:pPr marL="0" indent="0">
              <a:buNone/>
            </a:pPr>
            <a:r>
              <a:rPr lang="en-US" dirty="0">
                <a:latin typeface="Sitka Banner" pitchFamily="2" charset="0"/>
                <a:cs typeface="Times New Roman" panose="02020603050405020304" pitchFamily="18" charset="0"/>
              </a:rPr>
              <a:t>     Input Voice-based question</a:t>
            </a:r>
          </a:p>
          <a:p>
            <a:pPr marL="0" indent="0">
              <a:buNone/>
            </a:pPr>
            <a:r>
              <a:rPr lang="en-US" dirty="0">
                <a:latin typeface="Sitka Banner" pitchFamily="2" charset="0"/>
                <a:cs typeface="Times New Roman" panose="02020603050405020304" pitchFamily="18" charset="0"/>
              </a:rPr>
              <a:t>     Input Image analysis</a:t>
            </a:r>
          </a:p>
          <a:p>
            <a:pPr marL="0" indent="0">
              <a:buNone/>
            </a:pPr>
            <a:r>
              <a:rPr lang="en-US" dirty="0">
                <a:latin typeface="Sitka Banner" pitchFamily="2" charset="0"/>
                <a:cs typeface="Times New Roman" panose="02020603050405020304" pitchFamily="18" charset="0"/>
              </a:rPr>
              <a:t>      Webcam-based engagement monitoring</a:t>
            </a:r>
          </a:p>
          <a:p>
            <a:r>
              <a:rPr lang="en-US" dirty="0">
                <a:latin typeface="Sitka Banner" pitchFamily="2" charset="0"/>
                <a:cs typeface="Times New Roman" panose="02020603050405020304" pitchFamily="18" charset="0"/>
              </a:rPr>
              <a:t>A functioning contextual question-answering module is active.</a:t>
            </a:r>
          </a:p>
          <a:p>
            <a:r>
              <a:rPr lang="en-US" dirty="0">
                <a:latin typeface="Sitka Banner" pitchFamily="2" charset="0"/>
                <a:cs typeface="Times New Roman" panose="02020603050405020304" pitchFamily="18" charset="0"/>
              </a:rPr>
              <a:t>Users can manually set context, or the system can answer predefined/general knowledge questions.</a:t>
            </a:r>
          </a:p>
          <a:p>
            <a:r>
              <a:rPr lang="en-US" dirty="0">
                <a:latin typeface="Sitka Banner" pitchFamily="2" charset="0"/>
                <a:cs typeface="Times New Roman" panose="02020603050405020304" pitchFamily="18" charset="0"/>
              </a:rPr>
              <a:t>A basic web app interface can be launched from the terminal.</a:t>
            </a:r>
            <a:endParaRPr lang="en-IN" dirty="0">
              <a:latin typeface="Sitka Banner" pitchFamily="2" charset="0"/>
              <a:cs typeface="Times New Roman" panose="02020603050405020304" pitchFamily="18" charset="0"/>
            </a:endParaRPr>
          </a:p>
        </p:txBody>
      </p:sp>
    </p:spTree>
    <p:extLst>
      <p:ext uri="{BB962C8B-B14F-4D97-AF65-F5344CB8AC3E}">
        <p14:creationId xmlns:p14="http://schemas.microsoft.com/office/powerpoint/2010/main" val="1175794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Sitka Banner" pitchFamily="2" charset="0"/>
                <a:cs typeface="Times New Roman" panose="02020603050405020304" pitchFamily="18" charset="0"/>
              </a:rPr>
              <a:t>CURRENT STATUS</a:t>
            </a:r>
            <a:endParaRPr lang="en-IN" dirty="0">
              <a:latin typeface="Sitka Banner" pitchFamily="2"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4032627-EE1D-DD59-80AE-F005BAB4230E}"/>
              </a:ext>
            </a:extLst>
          </p:cNvPr>
          <p:cNvPicPr>
            <a:picLocks noGrp="1" noChangeAspect="1"/>
          </p:cNvPicPr>
          <p:nvPr>
            <p:ph idx="1"/>
          </p:nvPr>
        </p:nvPicPr>
        <p:blipFill>
          <a:blip r:embed="rId2"/>
          <a:srcRect t="4146" b="6018"/>
          <a:stretch>
            <a:fillRect/>
          </a:stretch>
        </p:blipFill>
        <p:spPr>
          <a:xfrm>
            <a:off x="2475631" y="2014194"/>
            <a:ext cx="6990643" cy="3532553"/>
          </a:xfrm>
        </p:spPr>
      </p:pic>
    </p:spTree>
    <p:extLst>
      <p:ext uri="{BB962C8B-B14F-4D97-AF65-F5344CB8AC3E}">
        <p14:creationId xmlns:p14="http://schemas.microsoft.com/office/powerpoint/2010/main" val="427220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IN" sz="4900" dirty="0">
                <a:latin typeface="Sitka Banner" pitchFamily="2" charset="0"/>
                <a:cs typeface="Times New Roman" panose="02020603050405020304" pitchFamily="18" charset="0"/>
              </a:rPr>
              <a:t>AI Assistant Development Roadmap</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295401" y="2403566"/>
            <a:ext cx="9755776" cy="3801292"/>
          </a:xfrm>
        </p:spPr>
        <p:txBody>
          <a:bodyPr>
            <a:noAutofit/>
          </a:bodyPr>
          <a:lstStyle/>
          <a:p>
            <a:r>
              <a:rPr lang="en-US" sz="2000" u="sng" dirty="0">
                <a:latin typeface="Sitka Banner" pitchFamily="2" charset="0"/>
                <a:cs typeface="Times New Roman" panose="02020603050405020304" pitchFamily="18" charset="0"/>
              </a:rPr>
              <a:t>Immediate Goals </a:t>
            </a:r>
            <a:r>
              <a:rPr lang="en-US" sz="2000" dirty="0">
                <a:latin typeface="Sitka Banner" pitchFamily="2" charset="0"/>
                <a:cs typeface="Times New Roman" panose="02020603050405020304" pitchFamily="18" charset="0"/>
              </a:rPr>
              <a:t>: Visuals Aids for better </a:t>
            </a:r>
            <a:r>
              <a:rPr lang="en-US" sz="2000" dirty="0" err="1">
                <a:latin typeface="Sitka Banner" pitchFamily="2" charset="0"/>
                <a:cs typeface="Times New Roman" panose="02020603050405020304" pitchFamily="18" charset="0"/>
              </a:rPr>
              <a:t>undersatnding</a:t>
            </a:r>
            <a:endParaRPr lang="en-US" sz="2000" dirty="0">
              <a:latin typeface="Sitka Banner" pitchFamily="2" charset="0"/>
              <a:cs typeface="Times New Roman" panose="02020603050405020304" pitchFamily="18" charset="0"/>
            </a:endParaRPr>
          </a:p>
          <a:p>
            <a:r>
              <a:rPr lang="en-IN" sz="2000" u="sng" dirty="0">
                <a:latin typeface="Sitka Banner" pitchFamily="2" charset="0"/>
                <a:cs typeface="Times New Roman" panose="02020603050405020304" pitchFamily="18" charset="0"/>
              </a:rPr>
              <a:t>Long-Term Vision </a:t>
            </a:r>
          </a:p>
          <a:p>
            <a:pPr marL="0" indent="0">
              <a:buNone/>
            </a:pPr>
            <a:r>
              <a:rPr lang="en-US" sz="2000" dirty="0">
                <a:latin typeface="Sitka Banner" pitchFamily="2" charset="0"/>
                <a:cs typeface="Times New Roman" panose="02020603050405020304" pitchFamily="18" charset="0"/>
              </a:rPr>
              <a:t>Introduce Visual Question Answering (VQA): Enable the system to answer questions about images (e.g., diagrams, graphs, science visuals).</a:t>
            </a:r>
          </a:p>
          <a:p>
            <a:pPr marL="0" indent="0">
              <a:buNone/>
            </a:pPr>
            <a:r>
              <a:rPr lang="en-US" sz="2000" dirty="0">
                <a:latin typeface="Sitka Banner" pitchFamily="2" charset="0"/>
                <a:cs typeface="Times New Roman" panose="02020603050405020304" pitchFamily="18" charset="0"/>
              </a:rPr>
              <a:t>LMS Integration: Seamlessly connect with platforms like Moodle, Google Classroom, or Canvas for full academic workflow support.</a:t>
            </a:r>
          </a:p>
          <a:p>
            <a:pPr marL="0" indent="0">
              <a:buNone/>
            </a:pPr>
            <a:r>
              <a:rPr lang="en-US" sz="2000" dirty="0">
                <a:latin typeface="Sitka Banner" pitchFamily="2" charset="0"/>
                <a:cs typeface="Times New Roman" panose="02020603050405020304" pitchFamily="18" charset="0"/>
              </a:rPr>
              <a:t>Personalized AI Learning: Incorporate memory so the assistant remembers user behavior, topics of interest, and learning history.</a:t>
            </a:r>
            <a:endParaRPr lang="en-IN" sz="2000" dirty="0">
              <a:latin typeface="Sitka Banner" pitchFamily="2" charset="0"/>
              <a:cs typeface="Times New Roman" panose="02020603050405020304" pitchFamily="18" charset="0"/>
            </a:endParaRPr>
          </a:p>
        </p:txBody>
      </p:sp>
    </p:spTree>
    <p:extLst>
      <p:ext uri="{BB962C8B-B14F-4D97-AF65-F5344CB8AC3E}">
        <p14:creationId xmlns:p14="http://schemas.microsoft.com/office/powerpoint/2010/main" val="1310328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234</TotalTime>
  <Words>611</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Cascadia Code Light</vt:lpstr>
      <vt:lpstr>Century Gothic</vt:lpstr>
      <vt:lpstr>Garamond</vt:lpstr>
      <vt:lpstr>Sitka Banner</vt:lpstr>
      <vt:lpstr>Times New Roman</vt:lpstr>
      <vt:lpstr>Savon</vt:lpstr>
      <vt:lpstr>AI-Powered Interactive Learning Assistant for Classrooms</vt:lpstr>
      <vt:lpstr>Project Vision and Objectives</vt:lpstr>
      <vt:lpstr>The Problem / Need</vt:lpstr>
      <vt:lpstr>SYSTEM ARCHITECTURE</vt:lpstr>
      <vt:lpstr>CORE MODULE-TEXT QUESTION ANSWERING </vt:lpstr>
      <vt:lpstr> Other Key Modules and Technologies </vt:lpstr>
      <vt:lpstr> CURRENT STATUS </vt:lpstr>
      <vt:lpstr>CURRENT STATUS</vt:lpstr>
      <vt:lpstr> AI Assistant Development Roadmap </vt:lpstr>
      <vt:lpstr> CHALLENGES FACED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Interactive Learning Assistant for Classrooms</dc:title>
  <dc:creator>DELL</dc:creator>
  <cp:lastModifiedBy>Navyashree .</cp:lastModifiedBy>
  <cp:revision>18</cp:revision>
  <dcterms:created xsi:type="dcterms:W3CDTF">2025-07-11T12:45:26Z</dcterms:created>
  <dcterms:modified xsi:type="dcterms:W3CDTF">2025-07-11T17:30:58Z</dcterms:modified>
</cp:coreProperties>
</file>