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370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0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5379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345049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Minimum Cost to Connect Two Groups of Points</a:t>
            </a:r>
            <a:endParaRPr lang="en-US" sz="6707" dirty="0"/>
          </a:p>
        </p:txBody>
      </p:sp>
      <p:sp>
        <p:nvSpPr>
          <p:cNvPr id="5" name="Text 3"/>
          <p:cNvSpPr/>
          <p:nvPr/>
        </p:nvSpPr>
        <p:spPr>
          <a:xfrm>
            <a:off x="864037" y="4909304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This problem involves finding the minimum cost to connect two groups of points, where the cost of connecting any two points is given in a matrix. The goal is to ensure that each point in both groups is connected to at least one point in the opposite group.</a:t>
            </a:r>
            <a:endParaRPr lang="en-US" sz="19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50" y="589240"/>
            <a:ext cx="4985980" cy="705111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86964" y="1184315"/>
            <a:ext cx="6890980" cy="6254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26"/>
              </a:lnSpc>
              <a:buNone/>
            </a:pPr>
            <a:r>
              <a:rPr lang="en-US" sz="3941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Formal Problem Statement</a:t>
            </a:r>
            <a:endParaRPr lang="en-US" sz="3941" dirty="0"/>
          </a:p>
        </p:txBody>
      </p:sp>
      <p:sp>
        <p:nvSpPr>
          <p:cNvPr id="7" name="Shape 3"/>
          <p:cNvSpPr/>
          <p:nvPr/>
        </p:nvSpPr>
        <p:spPr>
          <a:xfrm>
            <a:off x="6186964" y="2335054"/>
            <a:ext cx="450294" cy="450294"/>
          </a:xfrm>
          <a:prstGeom prst="roundRect">
            <a:avLst>
              <a:gd name="adj" fmla="val 40010"/>
            </a:avLst>
          </a:prstGeom>
          <a:solidFill>
            <a:srgbClr val="E8F3E8"/>
          </a:solidFill>
          <a:ln/>
        </p:spPr>
      </p:sp>
      <p:sp>
        <p:nvSpPr>
          <p:cNvPr id="8" name="Text 4"/>
          <p:cNvSpPr/>
          <p:nvPr/>
        </p:nvSpPr>
        <p:spPr>
          <a:xfrm>
            <a:off x="6337221" y="2410063"/>
            <a:ext cx="149781" cy="3002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4"/>
              </a:lnSpc>
              <a:buNone/>
            </a:pPr>
            <a:r>
              <a:rPr lang="en-US" sz="2364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364" dirty="0"/>
          </a:p>
        </p:txBody>
      </p:sp>
      <p:sp>
        <p:nvSpPr>
          <p:cNvPr id="9" name="Text 5"/>
          <p:cNvSpPr/>
          <p:nvPr/>
        </p:nvSpPr>
        <p:spPr>
          <a:xfrm>
            <a:off x="6837402" y="2335054"/>
            <a:ext cx="2735104" cy="3127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3"/>
              </a:lnSpc>
              <a:buNone/>
            </a:pPr>
            <a:r>
              <a:rPr lang="en-US" sz="197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Two Groups of Points</a:t>
            </a:r>
            <a:endParaRPr lang="en-US" sz="1970" dirty="0"/>
          </a:p>
        </p:txBody>
      </p:sp>
      <p:sp>
        <p:nvSpPr>
          <p:cNvPr id="10" name="Text 6"/>
          <p:cNvSpPr/>
          <p:nvPr/>
        </p:nvSpPr>
        <p:spPr>
          <a:xfrm>
            <a:off x="6837402" y="2767846"/>
            <a:ext cx="7092434" cy="640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22"/>
              </a:lnSpc>
              <a:buNone/>
            </a:pPr>
            <a:r>
              <a:rPr lang="en-US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The first group has size1 points, and the second group has size2 points, with size1 &gt;= size2.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6186964" y="3833455"/>
            <a:ext cx="450294" cy="450294"/>
          </a:xfrm>
          <a:prstGeom prst="roundRect">
            <a:avLst>
              <a:gd name="adj" fmla="val 40010"/>
            </a:avLst>
          </a:prstGeom>
          <a:solidFill>
            <a:srgbClr val="E8F3E8"/>
          </a:solidFill>
          <a:ln/>
        </p:spPr>
      </p:sp>
      <p:sp>
        <p:nvSpPr>
          <p:cNvPr id="12" name="Text 8"/>
          <p:cNvSpPr/>
          <p:nvPr/>
        </p:nvSpPr>
        <p:spPr>
          <a:xfrm>
            <a:off x="6314003" y="3908465"/>
            <a:ext cx="196215" cy="3002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4"/>
              </a:lnSpc>
              <a:buNone/>
            </a:pPr>
            <a:r>
              <a:rPr lang="en-US" sz="2364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364" dirty="0"/>
          </a:p>
        </p:txBody>
      </p:sp>
      <p:sp>
        <p:nvSpPr>
          <p:cNvPr id="13" name="Text 9"/>
          <p:cNvSpPr/>
          <p:nvPr/>
        </p:nvSpPr>
        <p:spPr>
          <a:xfrm>
            <a:off x="6837402" y="3833455"/>
            <a:ext cx="2502218" cy="3127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3"/>
              </a:lnSpc>
              <a:buNone/>
            </a:pPr>
            <a:r>
              <a:rPr lang="en-US" sz="197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Connection Costs</a:t>
            </a:r>
            <a:endParaRPr lang="en-US" sz="1970" dirty="0"/>
          </a:p>
        </p:txBody>
      </p:sp>
      <p:sp>
        <p:nvSpPr>
          <p:cNvPr id="14" name="Text 10"/>
          <p:cNvSpPr/>
          <p:nvPr/>
        </p:nvSpPr>
        <p:spPr>
          <a:xfrm>
            <a:off x="6837402" y="4266248"/>
            <a:ext cx="7092434" cy="9604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22"/>
              </a:lnSpc>
              <a:buNone/>
            </a:pPr>
            <a:r>
              <a:rPr lang="en-US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The cost of connecting any two points is given in an size1 x size2 matrix, where cost[i][j] is the cost of connecting point i in the first group and point j in the second group.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1"/>
          <p:cNvSpPr/>
          <p:nvPr/>
        </p:nvSpPr>
        <p:spPr>
          <a:xfrm>
            <a:off x="6186964" y="5652016"/>
            <a:ext cx="450294" cy="450294"/>
          </a:xfrm>
          <a:prstGeom prst="roundRect">
            <a:avLst>
              <a:gd name="adj" fmla="val 40010"/>
            </a:avLst>
          </a:prstGeom>
          <a:solidFill>
            <a:srgbClr val="E8F3E8"/>
          </a:solidFill>
          <a:ln/>
        </p:spPr>
      </p:sp>
      <p:sp>
        <p:nvSpPr>
          <p:cNvPr id="16" name="Text 12"/>
          <p:cNvSpPr/>
          <p:nvPr/>
        </p:nvSpPr>
        <p:spPr>
          <a:xfrm>
            <a:off x="6321385" y="5727025"/>
            <a:ext cx="181332" cy="3002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4"/>
              </a:lnSpc>
              <a:buNone/>
            </a:pPr>
            <a:r>
              <a:rPr lang="en-US" sz="2364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364" dirty="0"/>
          </a:p>
        </p:txBody>
      </p:sp>
      <p:sp>
        <p:nvSpPr>
          <p:cNvPr id="17" name="Text 13"/>
          <p:cNvSpPr/>
          <p:nvPr/>
        </p:nvSpPr>
        <p:spPr>
          <a:xfrm>
            <a:off x="6837402" y="5652016"/>
            <a:ext cx="3648194" cy="3127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3"/>
              </a:lnSpc>
              <a:buNone/>
            </a:pPr>
            <a:r>
              <a:rPr lang="en-US" sz="197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Connectedness Requirement</a:t>
            </a:r>
            <a:endParaRPr lang="en-US" sz="1970" dirty="0"/>
          </a:p>
        </p:txBody>
      </p:sp>
      <p:sp>
        <p:nvSpPr>
          <p:cNvPr id="18" name="Text 14"/>
          <p:cNvSpPr/>
          <p:nvPr/>
        </p:nvSpPr>
        <p:spPr>
          <a:xfrm>
            <a:off x="6837402" y="6084808"/>
            <a:ext cx="7092434" cy="9604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22"/>
              </a:lnSpc>
              <a:buNone/>
            </a:pPr>
            <a:endParaRPr lang="en-US" sz="1576" dirty="0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F770EA2D-5C2A-6D41-E48D-14534A868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679" y="6158530"/>
            <a:ext cx="700126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There must be a connection between every point in the first grou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and every point in the second group, and a connection between every point in the second group and every point in first group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D3018117-3819-0A7A-612E-1731C3918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5536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148" y="1606748"/>
            <a:ext cx="5016103" cy="501610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58535" y="1119902"/>
            <a:ext cx="7826931" cy="11758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30"/>
              </a:lnSpc>
              <a:buNone/>
            </a:pPr>
            <a:r>
              <a:rPr lang="en-US" sz="3704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Dynamic Programming Approach</a:t>
            </a:r>
            <a:endParaRPr lang="en-US" sz="3704" dirty="0"/>
          </a:p>
        </p:txBody>
      </p:sp>
      <p:sp>
        <p:nvSpPr>
          <p:cNvPr id="7" name="Shape 3"/>
          <p:cNvSpPr/>
          <p:nvPr/>
        </p:nvSpPr>
        <p:spPr>
          <a:xfrm>
            <a:off x="729079" y="2789515"/>
            <a:ext cx="423267" cy="423267"/>
          </a:xfrm>
          <a:prstGeom prst="roundRect">
            <a:avLst>
              <a:gd name="adj" fmla="val 40011"/>
            </a:avLst>
          </a:prstGeom>
          <a:solidFill>
            <a:srgbClr val="E8F3E8"/>
          </a:solidFill>
          <a:ln/>
        </p:spPr>
      </p:sp>
      <p:sp>
        <p:nvSpPr>
          <p:cNvPr id="8" name="Text 4"/>
          <p:cNvSpPr/>
          <p:nvPr/>
        </p:nvSpPr>
        <p:spPr>
          <a:xfrm>
            <a:off x="870287" y="2860000"/>
            <a:ext cx="140851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2"/>
              </a:lnSpc>
              <a:buNone/>
            </a:pPr>
            <a:r>
              <a:rPr lang="en-US" sz="2222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222" dirty="0"/>
          </a:p>
        </p:txBody>
      </p:sp>
      <p:sp>
        <p:nvSpPr>
          <p:cNvPr id="9" name="Text 5"/>
          <p:cNvSpPr/>
          <p:nvPr/>
        </p:nvSpPr>
        <p:spPr>
          <a:xfrm>
            <a:off x="1975604" y="2766060"/>
            <a:ext cx="2352080" cy="2940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15"/>
              </a:lnSpc>
              <a:buNone/>
            </a:pPr>
            <a:r>
              <a:rPr lang="en-US" sz="1852" b="1" dirty="0">
                <a:solidFill>
                  <a:srgbClr val="405449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Subproblems</a:t>
            </a:r>
            <a:endParaRPr lang="en-US" sz="185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975604" y="3173016"/>
            <a:ext cx="6509861" cy="6019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1"/>
              </a:lnSpc>
              <a:buNone/>
            </a:pPr>
            <a:r>
              <a:rPr lang="en-US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Define subproblems that capture the minimum cost to connect the first i points in the first group to the first j points in the second group.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729079" y="4362807"/>
            <a:ext cx="423267" cy="423267"/>
          </a:xfrm>
          <a:prstGeom prst="roundRect">
            <a:avLst>
              <a:gd name="adj" fmla="val 40011"/>
            </a:avLst>
          </a:prstGeom>
          <a:solidFill>
            <a:srgbClr val="E8F3E8"/>
          </a:solidFill>
          <a:ln/>
        </p:spPr>
      </p:sp>
      <p:sp>
        <p:nvSpPr>
          <p:cNvPr id="12" name="Text 8"/>
          <p:cNvSpPr/>
          <p:nvPr/>
        </p:nvSpPr>
        <p:spPr>
          <a:xfrm>
            <a:off x="848499" y="4433292"/>
            <a:ext cx="184428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2"/>
              </a:lnSpc>
              <a:buNone/>
            </a:pPr>
            <a:r>
              <a:rPr lang="en-US" sz="2222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222" dirty="0"/>
          </a:p>
        </p:txBody>
      </p:sp>
      <p:sp>
        <p:nvSpPr>
          <p:cNvPr id="13" name="Text 9"/>
          <p:cNvSpPr/>
          <p:nvPr/>
        </p:nvSpPr>
        <p:spPr>
          <a:xfrm>
            <a:off x="1975604" y="4339352"/>
            <a:ext cx="2463641" cy="2940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15"/>
              </a:lnSpc>
              <a:buNone/>
            </a:pPr>
            <a:r>
              <a:rPr lang="en-US" sz="1852" b="1" dirty="0">
                <a:solidFill>
                  <a:srgbClr val="405449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Recurrence Relation</a:t>
            </a:r>
            <a:endParaRPr lang="en-US" sz="185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1975604" y="4746308"/>
            <a:ext cx="6509861" cy="6019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1"/>
              </a:lnSpc>
              <a:buNone/>
            </a:pPr>
            <a:r>
              <a:rPr lang="en-US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Develop a recurrence relation that expresses the minimum cost in terms of the minimum costs of smaller subproblems.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1"/>
          <p:cNvSpPr/>
          <p:nvPr/>
        </p:nvSpPr>
        <p:spPr>
          <a:xfrm>
            <a:off x="729079" y="5936099"/>
            <a:ext cx="423267" cy="423267"/>
          </a:xfrm>
          <a:prstGeom prst="roundRect">
            <a:avLst>
              <a:gd name="adj" fmla="val 40011"/>
            </a:avLst>
          </a:prstGeom>
          <a:solidFill>
            <a:srgbClr val="E8F3E8"/>
          </a:solidFill>
          <a:ln/>
        </p:spPr>
      </p:sp>
      <p:sp>
        <p:nvSpPr>
          <p:cNvPr id="16" name="Text 12"/>
          <p:cNvSpPr/>
          <p:nvPr/>
        </p:nvSpPr>
        <p:spPr>
          <a:xfrm>
            <a:off x="855405" y="6006584"/>
            <a:ext cx="170497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2"/>
              </a:lnSpc>
              <a:buNone/>
            </a:pPr>
            <a:r>
              <a:rPr lang="en-US" sz="2222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222" dirty="0"/>
          </a:p>
        </p:txBody>
      </p:sp>
      <p:sp>
        <p:nvSpPr>
          <p:cNvPr id="17" name="Text 13"/>
          <p:cNvSpPr/>
          <p:nvPr/>
        </p:nvSpPr>
        <p:spPr>
          <a:xfrm>
            <a:off x="1975604" y="5912644"/>
            <a:ext cx="2954893" cy="2940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15"/>
              </a:lnSpc>
              <a:buNone/>
            </a:pPr>
            <a:r>
              <a:rPr lang="en-US" sz="1852" b="1" dirty="0">
                <a:solidFill>
                  <a:srgbClr val="405449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Bottom-Up Computation</a:t>
            </a:r>
            <a:endParaRPr lang="en-US" sz="185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4"/>
          <p:cNvSpPr/>
          <p:nvPr/>
        </p:nvSpPr>
        <p:spPr>
          <a:xfrm>
            <a:off x="1975604" y="6319599"/>
            <a:ext cx="6509861" cy="6019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1"/>
              </a:lnSpc>
              <a:buNone/>
            </a:pPr>
            <a:r>
              <a:rPr lang="en-US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Use a bottom-up dynamic programming approach to compute the minimum cost, building up the solution from smaller subproblems</a:t>
            </a:r>
            <a:r>
              <a:rPr lang="en-US" sz="1482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48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1542217"/>
            <a:ext cx="4869061" cy="51450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965716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Example</a:t>
            </a:r>
            <a:endParaRPr lang="en-US" sz="4860" dirty="0"/>
          </a:p>
        </p:txBody>
      </p:sp>
      <p:sp>
        <p:nvSpPr>
          <p:cNvPr id="7" name="Shape 3"/>
          <p:cNvSpPr/>
          <p:nvPr/>
        </p:nvSpPr>
        <p:spPr>
          <a:xfrm>
            <a:off x="6350437" y="2107525"/>
            <a:ext cx="7415927" cy="142255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</p:sp>
      <p:sp>
        <p:nvSpPr>
          <p:cNvPr id="8" name="Text 4"/>
          <p:cNvSpPr/>
          <p:nvPr/>
        </p:nvSpPr>
        <p:spPr>
          <a:xfrm>
            <a:off x="6597253" y="235434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Input</a:t>
            </a:r>
            <a:endParaRPr lang="en-US" sz="2430" dirty="0"/>
          </a:p>
        </p:txBody>
      </p:sp>
      <p:sp>
        <p:nvSpPr>
          <p:cNvPr id="9" name="Text 5"/>
          <p:cNvSpPr/>
          <p:nvPr/>
        </p:nvSpPr>
        <p:spPr>
          <a:xfrm>
            <a:off x="6597253" y="2888218"/>
            <a:ext cx="692229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cost = [[15, 96], [36, 2]]</a:t>
            </a:r>
            <a:endParaRPr lang="en-US" sz="1944" dirty="0"/>
          </a:p>
        </p:txBody>
      </p:sp>
      <p:sp>
        <p:nvSpPr>
          <p:cNvPr id="10" name="Shape 6"/>
          <p:cNvSpPr/>
          <p:nvPr/>
        </p:nvSpPr>
        <p:spPr>
          <a:xfrm>
            <a:off x="6350437" y="3776901"/>
            <a:ext cx="7415927" cy="142255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</p:sp>
      <p:sp>
        <p:nvSpPr>
          <p:cNvPr id="11" name="Text 7"/>
          <p:cNvSpPr/>
          <p:nvPr/>
        </p:nvSpPr>
        <p:spPr>
          <a:xfrm>
            <a:off x="6597253" y="402371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Output</a:t>
            </a:r>
            <a:endParaRPr lang="en-US" sz="2430" dirty="0"/>
          </a:p>
        </p:txBody>
      </p:sp>
      <p:sp>
        <p:nvSpPr>
          <p:cNvPr id="12" name="Text 8"/>
          <p:cNvSpPr/>
          <p:nvPr/>
        </p:nvSpPr>
        <p:spPr>
          <a:xfrm>
            <a:off x="6597253" y="4557593"/>
            <a:ext cx="692229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17</a:t>
            </a:r>
            <a:endParaRPr lang="en-US" sz="1944" dirty="0"/>
          </a:p>
        </p:txBody>
      </p:sp>
      <p:sp>
        <p:nvSpPr>
          <p:cNvPr id="13" name="Shape 9"/>
          <p:cNvSpPr/>
          <p:nvPr/>
        </p:nvSpPr>
        <p:spPr>
          <a:xfrm>
            <a:off x="6350437" y="5446276"/>
            <a:ext cx="7415927" cy="1817608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14" name="Text 10"/>
          <p:cNvSpPr/>
          <p:nvPr/>
        </p:nvSpPr>
        <p:spPr>
          <a:xfrm>
            <a:off x="6597253" y="569309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Explanation</a:t>
            </a:r>
            <a:endParaRPr lang="en-US" sz="2430" dirty="0"/>
          </a:p>
        </p:txBody>
      </p:sp>
      <p:sp>
        <p:nvSpPr>
          <p:cNvPr id="15" name="Text 11"/>
          <p:cNvSpPr/>
          <p:nvPr/>
        </p:nvSpPr>
        <p:spPr>
          <a:xfrm>
            <a:off x="6597253" y="6226969"/>
            <a:ext cx="692229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optimal way to connect the groups is: 1--A, 2--B, with a total cost of 17.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92" y="2769870"/>
            <a:ext cx="4935498" cy="268986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57568" y="783788"/>
            <a:ext cx="7601664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Dynamic Programming Solution</a:t>
            </a:r>
            <a:endParaRPr lang="en-US" sz="4338" dirty="0"/>
          </a:p>
        </p:txBody>
      </p:sp>
      <p:sp>
        <p:nvSpPr>
          <p:cNvPr id="7" name="Shape 3"/>
          <p:cNvSpPr/>
          <p:nvPr/>
        </p:nvSpPr>
        <p:spPr>
          <a:xfrm>
            <a:off x="6340197" y="2739271"/>
            <a:ext cx="495776" cy="495776"/>
          </a:xfrm>
          <a:prstGeom prst="roundRect">
            <a:avLst>
              <a:gd name="adj" fmla="val 40003"/>
            </a:avLst>
          </a:prstGeom>
          <a:solidFill>
            <a:srgbClr val="E8F3E8"/>
          </a:solidFill>
          <a:ln/>
        </p:spPr>
      </p:sp>
      <p:sp>
        <p:nvSpPr>
          <p:cNvPr id="8" name="Text 4"/>
          <p:cNvSpPr/>
          <p:nvPr/>
        </p:nvSpPr>
        <p:spPr>
          <a:xfrm>
            <a:off x="6505575" y="2821900"/>
            <a:ext cx="164902" cy="3305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3"/>
              </a:lnSpc>
              <a:buNone/>
            </a:pPr>
            <a:r>
              <a:rPr lang="en-US" sz="2603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03" dirty="0"/>
          </a:p>
        </p:txBody>
      </p:sp>
      <p:sp>
        <p:nvSpPr>
          <p:cNvPr id="9" name="Text 5"/>
          <p:cNvSpPr/>
          <p:nvPr/>
        </p:nvSpPr>
        <p:spPr>
          <a:xfrm>
            <a:off x="7800023" y="2711648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400" b="1" dirty="0">
                <a:solidFill>
                  <a:srgbClr val="405449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Initialize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800023" y="3188137"/>
            <a:ext cx="6059210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Create a 2D array dp to store the minimum costs for the subproblems</a:t>
            </a:r>
            <a:r>
              <a:rPr lang="en-US" sz="1735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735" dirty="0"/>
          </a:p>
        </p:txBody>
      </p:sp>
      <p:sp>
        <p:nvSpPr>
          <p:cNvPr id="11" name="Shape 7"/>
          <p:cNvSpPr/>
          <p:nvPr/>
        </p:nvSpPr>
        <p:spPr>
          <a:xfrm>
            <a:off x="6340197" y="4581644"/>
            <a:ext cx="495776" cy="495776"/>
          </a:xfrm>
          <a:prstGeom prst="roundRect">
            <a:avLst>
              <a:gd name="adj" fmla="val 40003"/>
            </a:avLst>
          </a:prstGeom>
          <a:solidFill>
            <a:srgbClr val="E8F3E8"/>
          </a:solidFill>
          <a:ln/>
        </p:spPr>
      </p:sp>
      <p:sp>
        <p:nvSpPr>
          <p:cNvPr id="12" name="Text 8"/>
          <p:cNvSpPr/>
          <p:nvPr/>
        </p:nvSpPr>
        <p:spPr>
          <a:xfrm>
            <a:off x="6480096" y="4664273"/>
            <a:ext cx="215979" cy="3305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3"/>
              </a:lnSpc>
              <a:buNone/>
            </a:pPr>
            <a:r>
              <a:rPr lang="en-US" sz="2603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03" dirty="0"/>
          </a:p>
        </p:txBody>
      </p:sp>
      <p:sp>
        <p:nvSpPr>
          <p:cNvPr id="13" name="Text 9"/>
          <p:cNvSpPr/>
          <p:nvPr/>
        </p:nvSpPr>
        <p:spPr>
          <a:xfrm>
            <a:off x="7800023" y="4554022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400" b="1" dirty="0">
                <a:solidFill>
                  <a:srgbClr val="405449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Compute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7800023" y="5030510"/>
            <a:ext cx="6059210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Fill in the dp array using the recurrence relation, starting from the base cases.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1"/>
          <p:cNvSpPr/>
          <p:nvPr/>
        </p:nvSpPr>
        <p:spPr>
          <a:xfrm>
            <a:off x="6340197" y="6424017"/>
            <a:ext cx="495776" cy="495776"/>
          </a:xfrm>
          <a:prstGeom prst="roundRect">
            <a:avLst>
              <a:gd name="adj" fmla="val 40003"/>
            </a:avLst>
          </a:prstGeom>
          <a:solidFill>
            <a:srgbClr val="E8F3E8"/>
          </a:solidFill>
          <a:ln/>
        </p:spPr>
      </p:sp>
      <p:sp>
        <p:nvSpPr>
          <p:cNvPr id="16" name="Text 12"/>
          <p:cNvSpPr/>
          <p:nvPr/>
        </p:nvSpPr>
        <p:spPr>
          <a:xfrm>
            <a:off x="6488192" y="6506647"/>
            <a:ext cx="199668" cy="3305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3"/>
              </a:lnSpc>
              <a:buNone/>
            </a:pPr>
            <a:r>
              <a:rPr lang="en-US" sz="2603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03" dirty="0"/>
          </a:p>
        </p:txBody>
      </p:sp>
      <p:sp>
        <p:nvSpPr>
          <p:cNvPr id="17" name="Text 13"/>
          <p:cNvSpPr/>
          <p:nvPr/>
        </p:nvSpPr>
        <p:spPr>
          <a:xfrm>
            <a:off x="7800023" y="6396395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400" b="1" dirty="0">
                <a:solidFill>
                  <a:srgbClr val="405449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Return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4"/>
          <p:cNvSpPr/>
          <p:nvPr/>
        </p:nvSpPr>
        <p:spPr>
          <a:xfrm>
            <a:off x="7800023" y="6872883"/>
            <a:ext cx="6059210" cy="3525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The final answer is the value stored in dp[size1][size2].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1680210"/>
            <a:ext cx="4869180" cy="486918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1433036"/>
            <a:ext cx="74159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Time and Space Complexity</a:t>
            </a:r>
            <a:endParaRPr lang="en-US" sz="4860" dirty="0"/>
          </a:p>
        </p:txBody>
      </p:sp>
      <p:sp>
        <p:nvSpPr>
          <p:cNvPr id="7" name="Shape 3"/>
          <p:cNvSpPr/>
          <p:nvPr/>
        </p:nvSpPr>
        <p:spPr>
          <a:xfrm>
            <a:off x="6350437" y="3624024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8" name="Text 4"/>
          <p:cNvSpPr/>
          <p:nvPr/>
        </p:nvSpPr>
        <p:spPr>
          <a:xfrm>
            <a:off x="6535698" y="3716536"/>
            <a:ext cx="18478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5"/>
          <p:cNvSpPr/>
          <p:nvPr/>
        </p:nvSpPr>
        <p:spPr>
          <a:xfrm>
            <a:off x="7152680" y="362402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Time Complexity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7152680" y="4157901"/>
            <a:ext cx="66136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O(size1 * size2), as we fill in the dp array using the recurrence relation.</a:t>
            </a:r>
            <a:endParaRPr lang="en-US" sz="1944" dirty="0"/>
          </a:p>
        </p:txBody>
      </p:sp>
      <p:sp>
        <p:nvSpPr>
          <p:cNvPr id="11" name="Shape 7"/>
          <p:cNvSpPr/>
          <p:nvPr/>
        </p:nvSpPr>
        <p:spPr>
          <a:xfrm>
            <a:off x="6350437" y="5472470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2" name="Text 8"/>
          <p:cNvSpPr/>
          <p:nvPr/>
        </p:nvSpPr>
        <p:spPr>
          <a:xfrm>
            <a:off x="6507123" y="5564981"/>
            <a:ext cx="242054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916" dirty="0"/>
          </a:p>
        </p:txBody>
      </p:sp>
      <p:sp>
        <p:nvSpPr>
          <p:cNvPr id="13" name="Text 9"/>
          <p:cNvSpPr/>
          <p:nvPr/>
        </p:nvSpPr>
        <p:spPr>
          <a:xfrm>
            <a:off x="7152680" y="547247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Space Complexity</a:t>
            </a:r>
            <a:endParaRPr lang="en-US" sz="2430" dirty="0"/>
          </a:p>
        </p:txBody>
      </p:sp>
      <p:sp>
        <p:nvSpPr>
          <p:cNvPr id="14" name="Text 10"/>
          <p:cNvSpPr/>
          <p:nvPr/>
        </p:nvSpPr>
        <p:spPr>
          <a:xfrm>
            <a:off x="7152680" y="6006346"/>
            <a:ext cx="66136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O(size1 * size2), as we use a 2D array to store the subproblem solutions.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29" y="2877264"/>
            <a:ext cx="4868942" cy="247507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822008"/>
            <a:ext cx="74159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Optimizations and Extensions</a:t>
            </a:r>
            <a:endParaRPr lang="en-US" sz="4860" dirty="0"/>
          </a:p>
        </p:txBody>
      </p:sp>
      <p:sp>
        <p:nvSpPr>
          <p:cNvPr id="7" name="Shape 3"/>
          <p:cNvSpPr/>
          <p:nvPr/>
        </p:nvSpPr>
        <p:spPr>
          <a:xfrm>
            <a:off x="6350437" y="2735342"/>
            <a:ext cx="7415927" cy="2212657"/>
          </a:xfrm>
          <a:prstGeom prst="roundRect">
            <a:avLst>
              <a:gd name="adj" fmla="val 10042"/>
            </a:avLst>
          </a:prstGeom>
          <a:solidFill>
            <a:srgbClr val="E8F3E8"/>
          </a:solidFill>
          <a:ln/>
        </p:spPr>
      </p:sp>
      <p:sp>
        <p:nvSpPr>
          <p:cNvPr id="8" name="Text 4"/>
          <p:cNvSpPr/>
          <p:nvPr/>
        </p:nvSpPr>
        <p:spPr>
          <a:xfrm>
            <a:off x="6597253" y="298215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Optimizations</a:t>
            </a:r>
            <a:endParaRPr lang="en-US" sz="2430" dirty="0"/>
          </a:p>
        </p:txBody>
      </p:sp>
      <p:sp>
        <p:nvSpPr>
          <p:cNvPr id="9" name="Text 5"/>
          <p:cNvSpPr/>
          <p:nvPr/>
        </p:nvSpPr>
        <p:spPr>
          <a:xfrm>
            <a:off x="6597253" y="3516035"/>
            <a:ext cx="6922294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Potential optimizations include using memoization or a sparse matrix representation to reduce the space complexity.</a:t>
            </a:r>
            <a:endParaRPr lang="en-US" sz="1944" dirty="0"/>
          </a:p>
        </p:txBody>
      </p:sp>
      <p:sp>
        <p:nvSpPr>
          <p:cNvPr id="10" name="Shape 6"/>
          <p:cNvSpPr/>
          <p:nvPr/>
        </p:nvSpPr>
        <p:spPr>
          <a:xfrm>
            <a:off x="6350437" y="5194816"/>
            <a:ext cx="7415927" cy="2212657"/>
          </a:xfrm>
          <a:prstGeom prst="roundRect">
            <a:avLst>
              <a:gd name="adj" fmla="val 10042"/>
            </a:avLst>
          </a:prstGeom>
          <a:solidFill>
            <a:srgbClr val="E8F3E8"/>
          </a:solidFill>
          <a:ln/>
        </p:spPr>
      </p:sp>
      <p:sp>
        <p:nvSpPr>
          <p:cNvPr id="11" name="Text 7"/>
          <p:cNvSpPr/>
          <p:nvPr/>
        </p:nvSpPr>
        <p:spPr>
          <a:xfrm>
            <a:off x="6597253" y="544163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Extensions</a:t>
            </a:r>
            <a:endParaRPr lang="en-US" sz="2430" dirty="0"/>
          </a:p>
        </p:txBody>
      </p:sp>
      <p:sp>
        <p:nvSpPr>
          <p:cNvPr id="12" name="Text 8"/>
          <p:cNvSpPr/>
          <p:nvPr/>
        </p:nvSpPr>
        <p:spPr>
          <a:xfrm>
            <a:off x="6597253" y="5975509"/>
            <a:ext cx="6922294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problem can be extended to consider other constraints, such as a maximum number of connections per point or a budget limit.</a:t>
            </a:r>
            <a:endParaRPr lang="en-US" sz="194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57" y="2435304"/>
            <a:ext cx="5038487" cy="33589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13502" y="780931"/>
            <a:ext cx="4479727" cy="5599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09"/>
              </a:lnSpc>
              <a:buNone/>
            </a:pPr>
            <a:r>
              <a:rPr lang="en-US" sz="3527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Conclusion</a:t>
            </a:r>
            <a:endParaRPr lang="en-US" sz="3527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502" y="1609606"/>
            <a:ext cx="447913" cy="4479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13502" y="2236708"/>
            <a:ext cx="2239804" cy="2799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5"/>
              </a:lnSpc>
              <a:buNone/>
            </a:pPr>
            <a:r>
              <a:rPr lang="en-US" sz="1764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Key Takeaways</a:t>
            </a:r>
            <a:endParaRPr lang="en-US" sz="1764" dirty="0"/>
          </a:p>
        </p:txBody>
      </p:sp>
      <p:sp>
        <p:nvSpPr>
          <p:cNvPr id="9" name="Text 4"/>
          <p:cNvSpPr/>
          <p:nvPr/>
        </p:nvSpPr>
        <p:spPr>
          <a:xfrm>
            <a:off x="6113502" y="2624137"/>
            <a:ext cx="7889796" cy="5734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58"/>
              </a:lnSpc>
              <a:buNone/>
            </a:pPr>
            <a:r>
              <a:rPr lang="en-US" sz="141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minimum cost to connect two groups of points can be solved using a dynamic programming approach, which involves defining subproblems and a recurrence relation.</a:t>
            </a:r>
            <a:endParaRPr lang="en-US" sz="141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3502" y="3735110"/>
            <a:ext cx="447913" cy="4479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13502" y="4362212"/>
            <a:ext cx="2601158" cy="2799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5"/>
              </a:lnSpc>
              <a:buNone/>
            </a:pPr>
            <a:r>
              <a:rPr lang="en-US" sz="1764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Optimization Potential</a:t>
            </a:r>
            <a:endParaRPr lang="en-US" sz="1764" dirty="0"/>
          </a:p>
        </p:txBody>
      </p:sp>
      <p:sp>
        <p:nvSpPr>
          <p:cNvPr id="12" name="Text 6"/>
          <p:cNvSpPr/>
          <p:nvPr/>
        </p:nvSpPr>
        <p:spPr>
          <a:xfrm>
            <a:off x="6113502" y="4749641"/>
            <a:ext cx="7889796" cy="5734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58"/>
              </a:lnSpc>
              <a:buNone/>
            </a:pPr>
            <a:r>
              <a:rPr lang="en-US" sz="141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There are opportunities to optimize the solution further, such as using memoization or sparse data structures.</a:t>
            </a:r>
            <a:endParaRPr lang="en-US" sz="1411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3502" y="5860613"/>
            <a:ext cx="447913" cy="44791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113502" y="6487716"/>
            <a:ext cx="2283500" cy="2799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5"/>
              </a:lnSpc>
              <a:buNone/>
            </a:pPr>
            <a:r>
              <a:rPr lang="en-US" sz="1764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Problem Extensions</a:t>
            </a:r>
            <a:endParaRPr lang="en-US" sz="1764" dirty="0"/>
          </a:p>
        </p:txBody>
      </p:sp>
      <p:sp>
        <p:nvSpPr>
          <p:cNvPr id="15" name="Text 8"/>
          <p:cNvSpPr/>
          <p:nvPr/>
        </p:nvSpPr>
        <p:spPr>
          <a:xfrm>
            <a:off x="6113502" y="6875145"/>
            <a:ext cx="7889796" cy="5734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58"/>
              </a:lnSpc>
              <a:buNone/>
            </a:pPr>
            <a:r>
              <a:rPr lang="en-US" sz="141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problem can be extended to consider additional constraints, making it a versatile and useful tool in various applications.</a:t>
            </a:r>
            <a:endParaRPr lang="en-US" sz="141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516</Words>
  <Application>Microsoft Office PowerPoint</Application>
  <PresentationFormat>Custom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Fraunces</vt:lpstr>
      <vt:lpstr>Nobile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Navya Sri</cp:lastModifiedBy>
  <cp:revision>3</cp:revision>
  <dcterms:created xsi:type="dcterms:W3CDTF">2024-07-29T07:43:00Z</dcterms:created>
  <dcterms:modified xsi:type="dcterms:W3CDTF">2024-07-30T03:02:09Z</dcterms:modified>
</cp:coreProperties>
</file>