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2" r:id="rId3"/>
    <p:sldId id="260" r:id="rId4"/>
    <p:sldId id="261" r:id="rId5"/>
    <p:sldId id="263" r:id="rId6"/>
    <p:sldId id="258" r:id="rId7"/>
    <p:sldId id="269" r:id="rId8"/>
    <p:sldId id="270" r:id="rId9"/>
    <p:sldId id="272" r:id="rId10"/>
    <p:sldId id="271"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Hyper text markup language(html)</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9EF41CC5-EF3B-4A6D-8229-3F1333EADFB3}">
      <dgm:prSet/>
      <dgm:spPr/>
      <dgm:t>
        <a:bodyPr/>
        <a:lstStyle/>
        <a:p>
          <a:pPr>
            <a:defRPr cap="all"/>
          </a:pPr>
          <a:r>
            <a:rPr lang="en-US" dirty="0"/>
            <a:t>DATABASE CONNECTIVITY</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3742231-981F-480A-940F-203EC2F7423F}">
      <dgm:prSet/>
      <dgm:spPr/>
      <dgm:t>
        <a:bodyPr/>
        <a:lstStyle/>
        <a:p>
          <a:pPr>
            <a:defRPr cap="all"/>
          </a:pPr>
          <a:r>
            <a:rPr lang="en-US" dirty="0"/>
            <a:t>CASCADING STYLE SHEET(CSS)</a:t>
          </a:r>
        </a:p>
      </dgm:t>
    </dgm:pt>
    <dgm:pt modelId="{EF449C32-A7AE-4099-9E9B-9E2F736A89CE}" type="sibTrans" cxnId="{F226B1C2-5D99-403A-8240-EAD6BD4D8534}">
      <dgm:prSet phldrT="02" phldr="0"/>
      <dgm:spPr/>
      <dgm:t>
        <a:bodyPr/>
        <a:lstStyle/>
        <a:p>
          <a:r>
            <a:rPr lang="en-US"/>
            <a:t>02</a:t>
          </a:r>
        </a:p>
      </dgm:t>
    </dgm:pt>
    <dgm:pt modelId="{2FC75195-FBA1-43DE-85DD-40B4B3A2F1F3}" type="parTrans" cxnId="{F226B1C2-5D99-403A-8240-EAD6BD4D8534}">
      <dgm:prSet/>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defRPr cap="all"/>
          </a:pPr>
          <a:r>
            <a:rPr lang="en-US" sz="2300" kern="1200" dirty="0"/>
            <a:t>Hyper text markup language(html)</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defRPr cap="all"/>
          </a:pPr>
          <a:r>
            <a:rPr lang="en-US" sz="2300" kern="1200" dirty="0"/>
            <a:t>CASCADING STYLE SHEET(CSS)</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defRPr cap="all"/>
          </a:pPr>
          <a:r>
            <a:rPr lang="en-US" sz="2300" kern="1200" dirty="0"/>
            <a:t>DATABASE CONNECTIVITY</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35870"/>
            <a:ext cx="1219200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496199" y="2187388"/>
            <a:ext cx="9440034" cy="1610866"/>
          </a:xfrm>
        </p:spPr>
        <p:txBody>
          <a:bodyPr>
            <a:normAutofit/>
          </a:bodyPr>
          <a:lstStyle/>
          <a:p>
            <a:r>
              <a:rPr lang="en-US" sz="7200" dirty="0"/>
              <a:t>FOOD SWIPE</a:t>
            </a:r>
          </a:p>
        </p:txBody>
      </p:sp>
      <p:sp>
        <p:nvSpPr>
          <p:cNvPr id="8" name="TextBox 7">
            <a:extLst>
              <a:ext uri="{FF2B5EF4-FFF2-40B4-BE49-F238E27FC236}">
                <a16:creationId xmlns:a16="http://schemas.microsoft.com/office/drawing/2014/main" id="{843192FB-FC01-FE37-CAF8-17E9C926C55B}"/>
              </a:ext>
            </a:extLst>
          </p:cNvPr>
          <p:cNvSpPr txBox="1"/>
          <p:nvPr/>
        </p:nvSpPr>
        <p:spPr>
          <a:xfrm>
            <a:off x="627529" y="5502043"/>
            <a:ext cx="3325905" cy="923330"/>
          </a:xfrm>
          <a:prstGeom prst="rect">
            <a:avLst/>
          </a:prstGeom>
          <a:noFill/>
        </p:spPr>
        <p:txBody>
          <a:bodyPr wrap="square" rtlCol="0">
            <a:spAutoFit/>
          </a:bodyPr>
          <a:lstStyle/>
          <a:p>
            <a:r>
              <a:rPr lang="en-IN" dirty="0"/>
              <a:t>M. Mosritha (192211456)</a:t>
            </a:r>
          </a:p>
          <a:p>
            <a:r>
              <a:rPr lang="en-IN" dirty="0"/>
              <a:t>M. Sravya (192211453)</a:t>
            </a:r>
          </a:p>
          <a:p>
            <a:r>
              <a:rPr lang="en-IN" dirty="0"/>
              <a:t>B. Navya Sri (192211260)</a:t>
            </a:r>
          </a:p>
        </p:txBody>
      </p:sp>
      <p:sp>
        <p:nvSpPr>
          <p:cNvPr id="9" name="TextBox 8">
            <a:extLst>
              <a:ext uri="{FF2B5EF4-FFF2-40B4-BE49-F238E27FC236}">
                <a16:creationId xmlns:a16="http://schemas.microsoft.com/office/drawing/2014/main" id="{8DFA2544-EAF8-E879-354F-C62A374F53F4}"/>
              </a:ext>
            </a:extLst>
          </p:cNvPr>
          <p:cNvSpPr txBox="1"/>
          <p:nvPr/>
        </p:nvSpPr>
        <p:spPr>
          <a:xfrm>
            <a:off x="9188824" y="5640543"/>
            <a:ext cx="2922493" cy="646331"/>
          </a:xfrm>
          <a:prstGeom prst="rect">
            <a:avLst/>
          </a:prstGeom>
          <a:noFill/>
        </p:spPr>
        <p:txBody>
          <a:bodyPr wrap="square" rtlCol="0">
            <a:spAutoFit/>
          </a:bodyPr>
          <a:lstStyle/>
          <a:p>
            <a:r>
              <a:rPr lang="en-IN" dirty="0"/>
              <a:t>Guided by:</a:t>
            </a:r>
          </a:p>
          <a:p>
            <a:r>
              <a:rPr lang="en-IN" dirty="0"/>
              <a:t>Dr. K. Jayasakthi Velmurgan</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2E21E-46A2-684C-E935-24A2EB5AC5F3}"/>
              </a:ext>
            </a:extLst>
          </p:cNvPr>
          <p:cNvSpPr>
            <a:spLocks noGrp="1"/>
          </p:cNvSpPr>
          <p:nvPr>
            <p:ph idx="1"/>
          </p:nvPr>
        </p:nvSpPr>
        <p:spPr>
          <a:xfrm>
            <a:off x="295835" y="242047"/>
            <a:ext cx="11582400" cy="6293223"/>
          </a:xfrm>
        </p:spPr>
        <p:txBody>
          <a:bodyPr/>
          <a:lstStyle/>
          <a:p>
            <a:r>
              <a:rPr lang="en-IN" sz="2800" dirty="0">
                <a:latin typeface="Times New Roman" panose="02020603050405020304" pitchFamily="18" charset="0"/>
                <a:cs typeface="Times New Roman" panose="02020603050405020304" pitchFamily="18" charset="0"/>
              </a:rPr>
              <a:t>DATABASE CONNECTIVITY:</a:t>
            </a:r>
          </a:p>
          <a:p>
            <a:pPr marL="36900" indent="0" algn="just">
              <a:buNone/>
            </a:pPr>
            <a:r>
              <a:rPr lang="en-US" dirty="0"/>
              <a:t> 		It refers to the methods and processes used to connect a database to an application or system, allowing for data retrieval, manipulation, and storage. This is a crucial aspect of web development, enabling dynamic content and data-driven applications.</a:t>
            </a:r>
            <a:endParaRPr lang="en-IN" dirty="0"/>
          </a:p>
        </p:txBody>
      </p:sp>
      <p:pic>
        <p:nvPicPr>
          <p:cNvPr id="5" name="Picture 4">
            <a:extLst>
              <a:ext uri="{FF2B5EF4-FFF2-40B4-BE49-F238E27FC236}">
                <a16:creationId xmlns:a16="http://schemas.microsoft.com/office/drawing/2014/main" id="{68796580-6DEF-ECAD-E8D6-CD27E8885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6" y="2259106"/>
            <a:ext cx="5351928" cy="4356847"/>
          </a:xfrm>
          <a:prstGeom prst="rect">
            <a:avLst/>
          </a:prstGeom>
        </p:spPr>
      </p:pic>
      <p:pic>
        <p:nvPicPr>
          <p:cNvPr id="7" name="Picture 6">
            <a:extLst>
              <a:ext uri="{FF2B5EF4-FFF2-40B4-BE49-F238E27FC236}">
                <a16:creationId xmlns:a16="http://schemas.microsoft.com/office/drawing/2014/main" id="{203B3B1B-11FA-A6B9-B358-108D070B0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06" y="2259106"/>
            <a:ext cx="5423647" cy="4356847"/>
          </a:xfrm>
          <a:prstGeom prst="rect">
            <a:avLst/>
          </a:prstGeom>
        </p:spPr>
      </p:pic>
    </p:spTree>
    <p:extLst>
      <p:ext uri="{BB962C8B-B14F-4D97-AF65-F5344CB8AC3E}">
        <p14:creationId xmlns:p14="http://schemas.microsoft.com/office/powerpoint/2010/main" val="3725535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3591-8D0E-2D92-7D03-83FD5E707458}"/>
              </a:ext>
            </a:extLst>
          </p:cNvPr>
          <p:cNvSpPr>
            <a:spLocks noGrp="1"/>
          </p:cNvSpPr>
          <p:nvPr>
            <p:ph type="title"/>
          </p:nvPr>
        </p:nvSpPr>
        <p:spPr/>
        <p:txBody>
          <a:bodyPr>
            <a:normAutofit/>
          </a:bodyPr>
          <a:lstStyle/>
          <a:p>
            <a:r>
              <a:rPr lang="en-IN" sz="5400" b="1" dirty="0"/>
              <a:t>Conclusion</a:t>
            </a:r>
          </a:p>
        </p:txBody>
      </p:sp>
      <p:sp>
        <p:nvSpPr>
          <p:cNvPr id="3" name="Content Placeholder 2">
            <a:extLst>
              <a:ext uri="{FF2B5EF4-FFF2-40B4-BE49-F238E27FC236}">
                <a16:creationId xmlns:a16="http://schemas.microsoft.com/office/drawing/2014/main" id="{E30C16E0-5C96-87D4-2259-3189E5772054}"/>
              </a:ext>
            </a:extLst>
          </p:cNvPr>
          <p:cNvSpPr>
            <a:spLocks noGrp="1"/>
          </p:cNvSpPr>
          <p:nvPr>
            <p:ph idx="1"/>
          </p:nvPr>
        </p:nvSpPr>
        <p:spPr/>
        <p:txBody>
          <a:bodyPr/>
          <a:lstStyle/>
          <a:p>
            <a:r>
              <a:rPr lang="en-US" sz="3200" dirty="0"/>
              <a:t>It provides convenience and accessibility for customers, allowing them to browse menus, place orders, and arrange deliveries or pickups from the comfort of their own homes. For restaurant owners, it opens up new revenue streams, expands their customer base, and streamlines operations through automated ordering and payment systems.</a:t>
            </a:r>
          </a:p>
          <a:p>
            <a:pPr marL="36900" indent="0">
              <a:buNone/>
            </a:pPr>
            <a:endParaRPr lang="en-IN" dirty="0"/>
          </a:p>
        </p:txBody>
      </p:sp>
    </p:spTree>
    <p:extLst>
      <p:ext uri="{BB962C8B-B14F-4D97-AF65-F5344CB8AC3E}">
        <p14:creationId xmlns:p14="http://schemas.microsoft.com/office/powerpoint/2010/main" val="427282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79F-06B1-505C-7703-8BD6B11C47A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1284416-819F-909E-6403-BFBD28886878}"/>
              </a:ext>
            </a:extLst>
          </p:cNvPr>
          <p:cNvSpPr>
            <a:spLocks noGrp="1"/>
          </p:cNvSpPr>
          <p:nvPr>
            <p:ph idx="1"/>
          </p:nvPr>
        </p:nvSpPr>
        <p:spPr/>
        <p:txBody>
          <a:bodyPr>
            <a:normAutofit fontScale="70000" lnSpcReduction="20000"/>
          </a:bodyPr>
          <a:lstStyle/>
          <a:p>
            <a:r>
              <a:rPr lang="en-IN" dirty="0"/>
              <a:t>Rathore S. Suryadev, Chaudhary Mahik (2018). “Consumer's Perception on Online Food Ordering”. International journal of Management and Business Studies, Volume 8, Issue 4, Oct-Dec 2018, ISSN 2230-9519 (Online) and ISSN: 2231-2463 (Print)</a:t>
            </a:r>
          </a:p>
          <a:p>
            <a:r>
              <a:rPr lang="en-IN" dirty="0"/>
              <a:t>Panse Chetan, Rastogi Shailesh (2019), “Understanding Consumer Behaviour Towards Utilization of Online Food Delivery Platforms”Journal of theoretical and applied information technology., Volume 97, No.16, ISSN: 1992-8645, E-ISSN: 1817- 3195</a:t>
            </a:r>
          </a:p>
          <a:p>
            <a:r>
              <a:rPr lang="en-IN" dirty="0"/>
              <a:t>Sethu H.S., Saini Bhavya (2016). “Customer Perception and Satisfaction on Ordering Food via Internet”.Proceedings of the Seventh Asia-Pacific Conference on Global Business, Economics, Finance and Social Sciences (AP16Malaysia Conference) ISBN: 978-1-943579-81-5 Kuala Lumpur, Malaysia. 15-17, July 2016. Paper ID: KL631</a:t>
            </a:r>
          </a:p>
          <a:p>
            <a:r>
              <a:rPr lang="en-IN" dirty="0"/>
              <a:t> Das Jyotishman (2018). “Consumer Perception Towards ‘Online Food Ordering and Delivery Services’: An Empirical Study”. Journal of Management (JOM), Volume 5, Issue 5, September-October 2018, ISSN Print: 2347-3940 and ISSN Online: 2347-3959, pp. 155–1635) Hong, L., Li, Y. N., &amp; Wang, S. H. (2016). Improvement of Online Food Delivery Service Based on Consumers’ Negative Comments. Canadian Social Science, 12 (5), 84-88. Available from: http://www.cscanada.net/index.php/css/article/view</a:t>
            </a:r>
          </a:p>
        </p:txBody>
      </p:sp>
    </p:spTree>
    <p:extLst>
      <p:ext uri="{BB962C8B-B14F-4D97-AF65-F5344CB8AC3E}">
        <p14:creationId xmlns:p14="http://schemas.microsoft.com/office/powerpoint/2010/main" val="321157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00+ Free Questions &amp; Question Mark Images - Pixabay">
            <a:extLst>
              <a:ext uri="{FF2B5EF4-FFF2-40B4-BE49-F238E27FC236}">
                <a16:creationId xmlns:a16="http://schemas.microsoft.com/office/drawing/2014/main" id="{3E7FC819-8F94-06D8-F6BD-2868DC1B5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93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8E0BD3-E72A-5E4C-6B68-FFFCB54E1C36}"/>
              </a:ext>
            </a:extLst>
          </p:cNvPr>
          <p:cNvSpPr txBox="1"/>
          <p:nvPr/>
        </p:nvSpPr>
        <p:spPr>
          <a:xfrm>
            <a:off x="2308410" y="2640140"/>
            <a:ext cx="7364508" cy="1323439"/>
          </a:xfrm>
          <a:prstGeom prst="rect">
            <a:avLst/>
          </a:prstGeom>
          <a:noFill/>
        </p:spPr>
        <p:txBody>
          <a:bodyPr wrap="square" rtlCol="0">
            <a:spAutoFit/>
          </a:bodyPr>
          <a:lstStyle/>
          <a:p>
            <a:r>
              <a:rPr lang="en-IN" sz="8000" dirty="0">
                <a:solidFill>
                  <a:schemeClr val="accent5">
                    <a:lumMod val="20000"/>
                    <a:lumOff val="80000"/>
                  </a:schemeClr>
                </a:solidFill>
              </a:rPr>
              <a:t>ANY QUERIES?</a:t>
            </a:r>
          </a:p>
        </p:txBody>
      </p:sp>
    </p:spTree>
    <p:extLst>
      <p:ext uri="{BB962C8B-B14F-4D97-AF65-F5344CB8AC3E}">
        <p14:creationId xmlns:p14="http://schemas.microsoft.com/office/powerpoint/2010/main" val="183361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9081-CE80-98BF-7D69-5731DE42E29F}"/>
              </a:ext>
            </a:extLst>
          </p:cNvPr>
          <p:cNvSpPr>
            <a:spLocks noGrp="1"/>
          </p:cNvSpPr>
          <p:nvPr>
            <p:ph type="title"/>
          </p:nvPr>
        </p:nvSpPr>
        <p:spPr>
          <a:xfrm>
            <a:off x="519952" y="228600"/>
            <a:ext cx="2913529" cy="510988"/>
          </a:xfrm>
        </p:spPr>
        <p:txBody>
          <a:bodyPr/>
          <a:lstStyle/>
          <a:p>
            <a:r>
              <a:rPr lang="en-IN" b="1" dirty="0"/>
              <a:t>OBJECTIVES</a:t>
            </a:r>
          </a:p>
        </p:txBody>
      </p:sp>
      <p:pic>
        <p:nvPicPr>
          <p:cNvPr id="6" name="Picture Placeholder 5">
            <a:extLst>
              <a:ext uri="{FF2B5EF4-FFF2-40B4-BE49-F238E27FC236}">
                <a16:creationId xmlns:a16="http://schemas.microsoft.com/office/drawing/2014/main" id="{53D77439-00C9-19C3-5659-94C1F778DF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052" b="6052"/>
          <a:stretch/>
        </p:blipFill>
        <p:spPr>
          <a:xfrm>
            <a:off x="7324165" y="851647"/>
            <a:ext cx="4563035" cy="5522259"/>
          </a:xfrm>
        </p:spPr>
      </p:pic>
      <p:sp>
        <p:nvSpPr>
          <p:cNvPr id="4" name="Text Placeholder 3">
            <a:extLst>
              <a:ext uri="{FF2B5EF4-FFF2-40B4-BE49-F238E27FC236}">
                <a16:creationId xmlns:a16="http://schemas.microsoft.com/office/drawing/2014/main" id="{2E4E04B6-E7CF-B650-8907-5480A7535ABA}"/>
              </a:ext>
            </a:extLst>
          </p:cNvPr>
          <p:cNvSpPr>
            <a:spLocks noGrp="1"/>
          </p:cNvSpPr>
          <p:nvPr>
            <p:ph type="body" sz="half" idx="2"/>
          </p:nvPr>
        </p:nvSpPr>
        <p:spPr>
          <a:xfrm>
            <a:off x="412376" y="851647"/>
            <a:ext cx="6454589" cy="5925672"/>
          </a:xfrm>
        </p:spPr>
        <p:txBody>
          <a:bodyPr>
            <a:normAutofit lnSpcReduction="10000"/>
          </a:bodyPr>
          <a:lstStyle/>
          <a:p>
            <a:pPr marL="285750" indent="-285750" algn="l">
              <a:buFont typeface="Wingdings" panose="05000000000000000000" pitchFamily="2" charset="2"/>
              <a:buChar char="v"/>
            </a:pPr>
            <a:r>
              <a:rPr lang="en-IN" sz="2100" b="1" dirty="0">
                <a:latin typeface="Times New Roman" panose="02020603050405020304" pitchFamily="18" charset="0"/>
                <a:cs typeface="Times New Roman" panose="02020603050405020304" pitchFamily="18" charset="0"/>
              </a:rPr>
              <a:t>User friendly interface:</a:t>
            </a:r>
          </a:p>
          <a:p>
            <a:pPr algn="l"/>
            <a:r>
              <a:rPr lang="en-US" sz="1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Provide a seamless and intuitive user experience with easy navigation and  responsive design.</a:t>
            </a:r>
          </a:p>
          <a:p>
            <a:pPr marL="285750" indent="-285750" algn="l">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Efficient Order Processing: </a:t>
            </a:r>
          </a:p>
          <a:p>
            <a:pPr algn="l"/>
            <a:r>
              <a:rPr lang="en-US" sz="14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Streamline the order placement and processing system to ensure quick and accurate fulfillment.</a:t>
            </a:r>
          </a:p>
          <a:p>
            <a:pPr marL="285750" indent="-285750" algn="l">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Wide Selection of Restaurants:</a:t>
            </a:r>
          </a:p>
          <a:p>
            <a:pPr algn="l"/>
            <a:r>
              <a:rPr lang="en-US"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Offer a diverse range of restaurant options to cater to various tastes and preferences.</a:t>
            </a:r>
          </a:p>
          <a:p>
            <a:pPr marL="285750" indent="-285750" algn="l">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Real-Time Tracking: </a:t>
            </a:r>
          </a:p>
          <a:p>
            <a:pPr algn="l"/>
            <a:r>
              <a:rPr lang="en-US" sz="1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Implement real-time order tracking to keep customers informed about the status of their orders.</a:t>
            </a:r>
          </a:p>
          <a:p>
            <a:pPr marL="285750" indent="-285750" algn="l">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Secure Payment Systems: </a:t>
            </a:r>
          </a:p>
          <a:p>
            <a:pPr algn="l"/>
            <a:r>
              <a:rPr lang="en-US" sz="1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Ensure robust security measures for safe and convenient online transactions.</a:t>
            </a:r>
          </a:p>
          <a:p>
            <a:pPr algn="l"/>
            <a:endParaRPr lang="en-IN" dirty="0"/>
          </a:p>
        </p:txBody>
      </p:sp>
    </p:spTree>
    <p:extLst>
      <p:ext uri="{BB962C8B-B14F-4D97-AF65-F5344CB8AC3E}">
        <p14:creationId xmlns:p14="http://schemas.microsoft.com/office/powerpoint/2010/main" val="21850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BB43-79B0-18FE-729C-694A29B12875}"/>
              </a:ext>
            </a:extLst>
          </p:cNvPr>
          <p:cNvSpPr>
            <a:spLocks noGrp="1"/>
          </p:cNvSpPr>
          <p:nvPr>
            <p:ph type="title"/>
          </p:nvPr>
        </p:nvSpPr>
        <p:spPr>
          <a:xfrm>
            <a:off x="913795" y="475129"/>
            <a:ext cx="10353762" cy="1257300"/>
          </a:xfrm>
        </p:spPr>
        <p:txBody>
          <a:bodyPr/>
          <a:lstStyle/>
          <a:p>
            <a:r>
              <a:rPr lang="en-IN" dirty="0"/>
              <a:t>Existing systems &amp; Disadvantages</a:t>
            </a:r>
          </a:p>
        </p:txBody>
      </p:sp>
      <p:sp>
        <p:nvSpPr>
          <p:cNvPr id="3" name="Content Placeholder 2">
            <a:extLst>
              <a:ext uri="{FF2B5EF4-FFF2-40B4-BE49-F238E27FC236}">
                <a16:creationId xmlns:a16="http://schemas.microsoft.com/office/drawing/2014/main" id="{D8783A95-084F-0EFB-44F2-32E0E8E23AD2}"/>
              </a:ext>
            </a:extLst>
          </p:cNvPr>
          <p:cNvSpPr>
            <a:spLocks noGrp="1"/>
          </p:cNvSpPr>
          <p:nvPr>
            <p:ph idx="1"/>
          </p:nvPr>
        </p:nvSpPr>
        <p:spPr>
          <a:xfrm>
            <a:off x="913795" y="1866899"/>
            <a:ext cx="10353762" cy="4695265"/>
          </a:xfrm>
        </p:spPr>
        <p:txBody>
          <a:bodyPr>
            <a:normAutofit fontScale="92500" lnSpcReduction="20000"/>
          </a:bodyPr>
          <a:lstStyle/>
          <a:p>
            <a:r>
              <a:rPr lang="en-IN" sz="2400" b="1" dirty="0"/>
              <a:t>Grubhub </a:t>
            </a:r>
            <a:r>
              <a:rPr lang="en-IN" sz="2400" dirty="0"/>
              <a:t>- </a:t>
            </a:r>
            <a:r>
              <a:rPr lang="en-US" sz="2400" dirty="0"/>
              <a:t>connecting users with local restaurants.</a:t>
            </a:r>
          </a:p>
          <a:p>
            <a:pPr marL="36900" indent="0">
              <a:buNone/>
            </a:pPr>
            <a:r>
              <a:rPr lang="en-US" sz="2400" dirty="0"/>
              <a:t>	</a:t>
            </a:r>
            <a:r>
              <a:rPr lang="en-IN" sz="2400" dirty="0"/>
              <a:t> 	</a:t>
            </a:r>
            <a:r>
              <a:rPr lang="en-IN" sz="2400" b="1" dirty="0"/>
              <a:t>Disadvantage</a:t>
            </a:r>
            <a:r>
              <a:rPr lang="en-IN" sz="2400" dirty="0"/>
              <a:t>: High commission fees, Customer service issues</a:t>
            </a:r>
          </a:p>
          <a:p>
            <a:r>
              <a:rPr lang="en-IN" sz="2400" b="1" dirty="0"/>
              <a:t>Uber Eats </a:t>
            </a:r>
            <a:r>
              <a:rPr lang="en-IN" sz="2400" dirty="0"/>
              <a:t>- </a:t>
            </a:r>
            <a:r>
              <a:rPr lang="en-US" sz="2400" dirty="0"/>
              <a:t>provides real-time tracking of orders</a:t>
            </a:r>
          </a:p>
          <a:p>
            <a:pPr marL="36900" indent="0">
              <a:buNone/>
            </a:pPr>
            <a:r>
              <a:rPr lang="en-IN" sz="2400" dirty="0"/>
              <a:t>	 	 </a:t>
            </a:r>
            <a:r>
              <a:rPr lang="en-IN" sz="2400" b="1" dirty="0"/>
              <a:t>Disadvantage</a:t>
            </a:r>
            <a:r>
              <a:rPr lang="en-IN" sz="2400" dirty="0"/>
              <a:t>: High service fees, Customer service issues</a:t>
            </a:r>
          </a:p>
          <a:p>
            <a:r>
              <a:rPr lang="en-IN" sz="2400" b="1" dirty="0"/>
              <a:t>DoorDash</a:t>
            </a:r>
            <a:r>
              <a:rPr lang="en-IN" sz="2400" dirty="0"/>
              <a:t> - </a:t>
            </a:r>
            <a:r>
              <a:rPr lang="en-US" sz="2400" dirty="0"/>
              <a:t>It offers features like scheduled deliveries, group ordering</a:t>
            </a:r>
          </a:p>
          <a:p>
            <a:pPr marL="36900" indent="0">
              <a:buNone/>
            </a:pPr>
            <a:r>
              <a:rPr lang="en-US" sz="2400" dirty="0"/>
              <a:t>	 	</a:t>
            </a:r>
            <a:r>
              <a:rPr lang="en-IN" sz="2400" dirty="0"/>
              <a:t> </a:t>
            </a:r>
            <a:r>
              <a:rPr lang="en-IN" sz="2400" b="1" dirty="0"/>
              <a:t>Disadvantage: </a:t>
            </a:r>
            <a:r>
              <a:rPr lang="en-IN" sz="2400" dirty="0"/>
              <a:t>Controversies over tipping policy, Inaccurate restaurant listings</a:t>
            </a:r>
          </a:p>
          <a:p>
            <a:r>
              <a:rPr lang="en-IN" sz="2400" b="1" dirty="0"/>
              <a:t>Postmates</a:t>
            </a:r>
            <a:r>
              <a:rPr lang="en-IN" sz="2400" dirty="0"/>
              <a:t> - </a:t>
            </a:r>
            <a:r>
              <a:rPr lang="en-US" sz="2400" dirty="0"/>
              <a:t>offers on-demand delivery of food, groceries, and other goods.</a:t>
            </a:r>
          </a:p>
          <a:p>
            <a:pPr marL="36900" indent="0">
              <a:buNone/>
            </a:pPr>
            <a:r>
              <a:rPr lang="en-US" sz="2400" dirty="0"/>
              <a:t>	 	</a:t>
            </a:r>
            <a:r>
              <a:rPr lang="en-IN" sz="2400" dirty="0"/>
              <a:t> </a:t>
            </a:r>
            <a:r>
              <a:rPr lang="en-IN" sz="2400" b="1" dirty="0"/>
              <a:t>Disadvantage: </a:t>
            </a:r>
            <a:r>
              <a:rPr lang="en-US" sz="2400" dirty="0"/>
              <a:t>Limited availability in some areas, </a:t>
            </a:r>
            <a:r>
              <a:rPr lang="en-IN" sz="2400" dirty="0"/>
              <a:t>Pricing inconsistencies</a:t>
            </a:r>
          </a:p>
          <a:p>
            <a:pPr marL="36900" indent="0">
              <a:buNone/>
            </a:pPr>
            <a:r>
              <a:rPr lang="en-IN" sz="2400" dirty="0"/>
              <a:t>			</a:t>
            </a:r>
            <a:r>
              <a:rPr lang="en-US" sz="2400" dirty="0"/>
              <a:t>In addition to these specific disadvantages, all online food ordering systems may share some common drawbacks, such as those related to delivery delays, order accuracy issues, and environmental concerns associated with packaging waste.</a:t>
            </a:r>
            <a:endParaRPr lang="en-IN" sz="2400" dirty="0"/>
          </a:p>
        </p:txBody>
      </p:sp>
    </p:spTree>
    <p:extLst>
      <p:ext uri="{BB962C8B-B14F-4D97-AF65-F5344CB8AC3E}">
        <p14:creationId xmlns:p14="http://schemas.microsoft.com/office/powerpoint/2010/main" val="427705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9C7C-06E9-9E89-8FCA-4BB3DFDABDC3}"/>
              </a:ext>
            </a:extLst>
          </p:cNvPr>
          <p:cNvSpPr>
            <a:spLocks noGrp="1"/>
          </p:cNvSpPr>
          <p:nvPr>
            <p:ph type="title"/>
          </p:nvPr>
        </p:nvSpPr>
        <p:spPr>
          <a:xfrm>
            <a:off x="913795" y="125506"/>
            <a:ext cx="10353762" cy="1257300"/>
          </a:xfrm>
        </p:spPr>
        <p:txBody>
          <a:bodyPr/>
          <a:lstStyle/>
          <a:p>
            <a:r>
              <a:rPr lang="en-IN" dirty="0"/>
              <a:t>Proposed systems &amp; Advantages</a:t>
            </a:r>
          </a:p>
        </p:txBody>
      </p:sp>
      <p:sp>
        <p:nvSpPr>
          <p:cNvPr id="3" name="Content Placeholder 2">
            <a:extLst>
              <a:ext uri="{FF2B5EF4-FFF2-40B4-BE49-F238E27FC236}">
                <a16:creationId xmlns:a16="http://schemas.microsoft.com/office/drawing/2014/main" id="{A1F1FC7A-BE57-183D-910D-0D6FBAD60DA5}"/>
              </a:ext>
            </a:extLst>
          </p:cNvPr>
          <p:cNvSpPr>
            <a:spLocks noGrp="1"/>
          </p:cNvSpPr>
          <p:nvPr>
            <p:ph idx="1"/>
          </p:nvPr>
        </p:nvSpPr>
        <p:spPr>
          <a:xfrm>
            <a:off x="913795" y="1382806"/>
            <a:ext cx="10353762" cy="5026961"/>
          </a:xfrm>
        </p:spPr>
        <p:txBody>
          <a:bodyPr>
            <a:noAutofit/>
          </a:bodyPr>
          <a:lstStyle/>
          <a:p>
            <a:r>
              <a:rPr lang="en-IN" sz="1900" b="1" dirty="0"/>
              <a:t>Customizable Menu Builder -</a:t>
            </a:r>
            <a:r>
              <a:rPr lang="en-IN" sz="1900" dirty="0"/>
              <a:t> </a:t>
            </a:r>
            <a:r>
              <a:rPr lang="en-US" sz="1900" dirty="0"/>
              <a:t>Provides flexibility for restaurants to showcase their unique dishes and update menus based on their offerings and preferences.</a:t>
            </a:r>
          </a:p>
          <a:p>
            <a:pPr marL="36900" indent="0">
              <a:buNone/>
            </a:pPr>
            <a:r>
              <a:rPr lang="en-US" sz="1900" dirty="0"/>
              <a:t>	</a:t>
            </a:r>
            <a:r>
              <a:rPr lang="en-US" sz="1900" b="1" dirty="0"/>
              <a:t> Advantage: </a:t>
            </a:r>
            <a:r>
              <a:rPr lang="en-US" sz="1900" dirty="0"/>
              <a:t>Allow restaurants to easily create and customize their menus based on their offerings and 				    preferences.</a:t>
            </a:r>
            <a:endParaRPr lang="en-IN" sz="1900" dirty="0"/>
          </a:p>
          <a:p>
            <a:r>
              <a:rPr lang="en-IN" sz="1900" b="1" dirty="0"/>
              <a:t>Integrated Loyalty Program - </a:t>
            </a:r>
            <a:r>
              <a:rPr lang="en-US" sz="1900" dirty="0"/>
              <a:t>Encourages customer retention and incentivizes users to order frequently</a:t>
            </a:r>
          </a:p>
          <a:p>
            <a:pPr marL="36900" indent="0">
              <a:buNone/>
            </a:pPr>
            <a:r>
              <a:rPr lang="en-IN" sz="1900" dirty="0"/>
              <a:t>	</a:t>
            </a:r>
            <a:r>
              <a:rPr lang="en-US" sz="1900" dirty="0"/>
              <a:t> </a:t>
            </a:r>
            <a:r>
              <a:rPr lang="en-US" sz="1900" b="1" dirty="0"/>
              <a:t>Advantage: </a:t>
            </a:r>
            <a:r>
              <a:rPr lang="en-US" sz="1900" dirty="0"/>
              <a:t>Incorporate a built-in loyalty program that rewards customers for repeat orders and referrals.</a:t>
            </a:r>
            <a:endParaRPr lang="en-IN" sz="1900" dirty="0"/>
          </a:p>
          <a:p>
            <a:r>
              <a:rPr lang="en-IN" sz="1900" b="1" dirty="0"/>
              <a:t>Predictive Ordering Algorithm - </a:t>
            </a:r>
            <a:r>
              <a:rPr lang="en-US" sz="1900" dirty="0"/>
              <a:t>Streamlines the order process by offering personalized recommendations.</a:t>
            </a:r>
          </a:p>
          <a:p>
            <a:pPr marL="36900" indent="0">
              <a:buNone/>
            </a:pPr>
            <a:r>
              <a:rPr lang="en-IN" sz="1900" dirty="0"/>
              <a:t>	</a:t>
            </a:r>
            <a:r>
              <a:rPr lang="en-US" sz="1900" b="1" dirty="0"/>
              <a:t> Advantage:</a:t>
            </a:r>
            <a:r>
              <a:rPr lang="en-US" sz="1900" dirty="0"/>
              <a:t> Utilize ML algorithms to analyze customer preferences &amp; predict their next orders.</a:t>
            </a:r>
            <a:endParaRPr lang="en-IN" sz="1900" dirty="0"/>
          </a:p>
          <a:p>
            <a:r>
              <a:rPr lang="en-IN" sz="1900" b="1" dirty="0"/>
              <a:t>Real-Time Delivery Tracking </a:t>
            </a:r>
            <a:r>
              <a:rPr lang="en-IN" sz="1900" dirty="0"/>
              <a:t>- </a:t>
            </a:r>
            <a:r>
              <a:rPr lang="en-US" sz="1900" dirty="0"/>
              <a:t>Improves transparency &amp; reducing uncertainty for customers.</a:t>
            </a:r>
          </a:p>
          <a:p>
            <a:pPr marL="36900" indent="0">
              <a:buNone/>
            </a:pPr>
            <a:r>
              <a:rPr lang="en-US" sz="1900" dirty="0"/>
              <a:t>	 </a:t>
            </a:r>
            <a:r>
              <a:rPr lang="en-US" sz="1900" b="1" dirty="0"/>
              <a:t>Advantage: </a:t>
            </a:r>
            <a:r>
              <a:rPr lang="en-US" sz="1900" dirty="0"/>
              <a:t>Implement a robust delivery tracking system that provides real-time updates on order status and driver location.</a:t>
            </a:r>
            <a:endParaRPr lang="en-IN" sz="1900" dirty="0"/>
          </a:p>
        </p:txBody>
      </p:sp>
    </p:spTree>
    <p:extLst>
      <p:ext uri="{BB962C8B-B14F-4D97-AF65-F5344CB8AC3E}">
        <p14:creationId xmlns:p14="http://schemas.microsoft.com/office/powerpoint/2010/main" val="158184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68CC-B03C-7079-E30B-FE7F595BE8EC}"/>
              </a:ext>
            </a:extLst>
          </p:cNvPr>
          <p:cNvSpPr>
            <a:spLocks noGrp="1"/>
          </p:cNvSpPr>
          <p:nvPr>
            <p:ph type="title"/>
          </p:nvPr>
        </p:nvSpPr>
        <p:spPr>
          <a:xfrm>
            <a:off x="913795" y="417976"/>
            <a:ext cx="10353762" cy="1257300"/>
          </a:xfrm>
        </p:spPr>
        <p:txBody>
          <a:bodyPr/>
          <a:lstStyle/>
          <a:p>
            <a:r>
              <a:rPr lang="en-IN" dirty="0"/>
              <a:t>Architecture Diagram</a:t>
            </a:r>
          </a:p>
        </p:txBody>
      </p:sp>
      <p:sp>
        <p:nvSpPr>
          <p:cNvPr id="3" name="Content Placeholder 2">
            <a:extLst>
              <a:ext uri="{FF2B5EF4-FFF2-40B4-BE49-F238E27FC236}">
                <a16:creationId xmlns:a16="http://schemas.microsoft.com/office/drawing/2014/main" id="{91E5F30F-F988-F5B5-F7CB-F14BE3DBA60E}"/>
              </a:ext>
            </a:extLst>
          </p:cNvPr>
          <p:cNvSpPr>
            <a:spLocks noGrp="1"/>
          </p:cNvSpPr>
          <p:nvPr>
            <p:ph idx="1"/>
          </p:nvPr>
        </p:nvSpPr>
        <p:spPr>
          <a:xfrm>
            <a:off x="466165" y="1759879"/>
            <a:ext cx="11412070" cy="4680145"/>
          </a:xfrm>
        </p:spPr>
        <p:txBody>
          <a:bodyPr/>
          <a:lstStyle/>
          <a:p>
            <a:r>
              <a:rPr lang="en-IN" b="1" dirty="0"/>
              <a:t>Visual Representation:</a:t>
            </a:r>
          </a:p>
        </p:txBody>
      </p:sp>
      <p:sp>
        <p:nvSpPr>
          <p:cNvPr id="4" name="Rectangle 3">
            <a:extLst>
              <a:ext uri="{FF2B5EF4-FFF2-40B4-BE49-F238E27FC236}">
                <a16:creationId xmlns:a16="http://schemas.microsoft.com/office/drawing/2014/main" id="{92C85ACA-BC1A-6399-447E-77EFF5BBA692}"/>
              </a:ext>
            </a:extLst>
          </p:cNvPr>
          <p:cNvSpPr/>
          <p:nvPr/>
        </p:nvSpPr>
        <p:spPr>
          <a:xfrm>
            <a:off x="924443" y="2644587"/>
            <a:ext cx="2804875" cy="1488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Technologies used HTML, CSS</a:t>
            </a:r>
          </a:p>
          <a:p>
            <a:pPr algn="ctr"/>
            <a:r>
              <a:rPr lang="en-IN" sz="1600" b="1" dirty="0">
                <a:latin typeface="Times New Roman" panose="02020603050405020304" pitchFamily="18" charset="0"/>
                <a:cs typeface="Times New Roman" panose="02020603050405020304" pitchFamily="18" charset="0"/>
              </a:rPr>
              <a:t>Features:</a:t>
            </a:r>
          </a:p>
          <a:p>
            <a:pPr algn="ctr"/>
            <a:r>
              <a:rPr lang="en-IN" sz="1600" dirty="0">
                <a:latin typeface="Times New Roman" panose="02020603050405020304" pitchFamily="18" charset="0"/>
                <a:cs typeface="Times New Roman" panose="02020603050405020304" pitchFamily="18" charset="0"/>
              </a:rPr>
              <a:t>login , Browse restaurants, view menu, order tracking</a:t>
            </a:r>
          </a:p>
        </p:txBody>
      </p:sp>
      <p:sp>
        <p:nvSpPr>
          <p:cNvPr id="9" name="Rectangle 8">
            <a:extLst>
              <a:ext uri="{FF2B5EF4-FFF2-40B4-BE49-F238E27FC236}">
                <a16:creationId xmlns:a16="http://schemas.microsoft.com/office/drawing/2014/main" id="{307617D2-184D-5C71-C380-FF41BBD5C4C7}"/>
              </a:ext>
            </a:extLst>
          </p:cNvPr>
          <p:cNvSpPr/>
          <p:nvPr/>
        </p:nvSpPr>
        <p:spPr>
          <a:xfrm>
            <a:off x="4993071" y="2644584"/>
            <a:ext cx="2707341" cy="1488141"/>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Database:</a:t>
            </a:r>
          </a:p>
          <a:p>
            <a:pPr algn="ctr"/>
            <a:r>
              <a:rPr lang="en-IN" dirty="0"/>
              <a:t>User data storage, order data storage, restaurant &amp; menu data storage</a:t>
            </a:r>
          </a:p>
        </p:txBody>
      </p:sp>
      <p:sp>
        <p:nvSpPr>
          <p:cNvPr id="10" name="Rectangle 9">
            <a:extLst>
              <a:ext uri="{FF2B5EF4-FFF2-40B4-BE49-F238E27FC236}">
                <a16:creationId xmlns:a16="http://schemas.microsoft.com/office/drawing/2014/main" id="{0D4C6916-8614-01B5-9470-EF6BF9679603}"/>
              </a:ext>
            </a:extLst>
          </p:cNvPr>
          <p:cNvSpPr/>
          <p:nvPr/>
        </p:nvSpPr>
        <p:spPr>
          <a:xfrm>
            <a:off x="7521388" y="4700859"/>
            <a:ext cx="2885557" cy="1547539"/>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Payment Gateway</a:t>
            </a:r>
            <a:r>
              <a:rPr lang="en-IN" dirty="0"/>
              <a:t>:</a:t>
            </a:r>
          </a:p>
          <a:p>
            <a:pPr algn="ctr"/>
            <a:r>
              <a:rPr lang="en-IN" b="1" dirty="0"/>
              <a:t>Providers:</a:t>
            </a:r>
            <a:r>
              <a:rPr lang="en-IN" dirty="0"/>
              <a:t> phone pay, g pay..</a:t>
            </a:r>
          </a:p>
          <a:p>
            <a:pPr algn="ctr"/>
            <a:r>
              <a:rPr lang="en-IN" b="1" dirty="0"/>
              <a:t>Features: </a:t>
            </a:r>
            <a:r>
              <a:rPr lang="en-IN" dirty="0"/>
              <a:t>Refund handling, transaction history.</a:t>
            </a:r>
          </a:p>
        </p:txBody>
      </p:sp>
      <p:sp>
        <p:nvSpPr>
          <p:cNvPr id="11" name="Rectangle 10">
            <a:extLst>
              <a:ext uri="{FF2B5EF4-FFF2-40B4-BE49-F238E27FC236}">
                <a16:creationId xmlns:a16="http://schemas.microsoft.com/office/drawing/2014/main" id="{36115AED-619C-6848-2D9A-C11614762661}"/>
              </a:ext>
            </a:extLst>
          </p:cNvPr>
          <p:cNvSpPr/>
          <p:nvPr/>
        </p:nvSpPr>
        <p:spPr>
          <a:xfrm>
            <a:off x="2635624" y="4700860"/>
            <a:ext cx="3030069" cy="15475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Sending order confirmation to user and notify restaurant and delivery personal</a:t>
            </a:r>
          </a:p>
        </p:txBody>
      </p:sp>
      <p:sp>
        <p:nvSpPr>
          <p:cNvPr id="12" name="Rectangle 11">
            <a:extLst>
              <a:ext uri="{FF2B5EF4-FFF2-40B4-BE49-F238E27FC236}">
                <a16:creationId xmlns:a16="http://schemas.microsoft.com/office/drawing/2014/main" id="{DD34B42B-26FE-1812-7AD1-B6FC110BCE1F}"/>
              </a:ext>
            </a:extLst>
          </p:cNvPr>
          <p:cNvSpPr/>
          <p:nvPr/>
        </p:nvSpPr>
        <p:spPr>
          <a:xfrm>
            <a:off x="8964166" y="2644584"/>
            <a:ext cx="2563905" cy="1488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Verify stock availability and confirm order with restaurant and create order entry</a:t>
            </a:r>
          </a:p>
        </p:txBody>
      </p:sp>
      <p:cxnSp>
        <p:nvCxnSpPr>
          <p:cNvPr id="14" name="Straight Arrow Connector 13">
            <a:extLst>
              <a:ext uri="{FF2B5EF4-FFF2-40B4-BE49-F238E27FC236}">
                <a16:creationId xmlns:a16="http://schemas.microsoft.com/office/drawing/2014/main" id="{21375189-B6C6-DCBF-A087-1978422EC3A1}"/>
              </a:ext>
            </a:extLst>
          </p:cNvPr>
          <p:cNvCxnSpPr>
            <a:cxnSpLocks/>
          </p:cNvCxnSpPr>
          <p:nvPr/>
        </p:nvCxnSpPr>
        <p:spPr>
          <a:xfrm flipV="1">
            <a:off x="3729318" y="3388651"/>
            <a:ext cx="1263753" cy="3"/>
          </a:xfrm>
          <a:prstGeom prst="straightConnector1">
            <a:avLst/>
          </a:prstGeom>
          <a:ln w="34925">
            <a:solidFill>
              <a:schemeClr val="tx2"/>
            </a:solidFill>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3FC6A336-A7FA-3E02-6276-36F87DF88BDE}"/>
              </a:ext>
            </a:extLst>
          </p:cNvPr>
          <p:cNvCxnSpPr>
            <a:cxnSpLocks/>
          </p:cNvCxnSpPr>
          <p:nvPr/>
        </p:nvCxnSpPr>
        <p:spPr>
          <a:xfrm flipV="1">
            <a:off x="7700412" y="3429000"/>
            <a:ext cx="1263753" cy="3"/>
          </a:xfrm>
          <a:prstGeom prst="straightConnector1">
            <a:avLst/>
          </a:prstGeom>
          <a:ln w="3492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24" name="Connector: Elbow 23">
            <a:extLst>
              <a:ext uri="{FF2B5EF4-FFF2-40B4-BE49-F238E27FC236}">
                <a16:creationId xmlns:a16="http://schemas.microsoft.com/office/drawing/2014/main" id="{F1B272FC-4ED5-D896-624E-790538251661}"/>
              </a:ext>
            </a:extLst>
          </p:cNvPr>
          <p:cNvCxnSpPr>
            <a:cxnSpLocks/>
            <a:stCxn id="12" idx="3"/>
            <a:endCxn id="10" idx="3"/>
          </p:cNvCxnSpPr>
          <p:nvPr/>
        </p:nvCxnSpPr>
        <p:spPr>
          <a:xfrm flipH="1">
            <a:off x="10406945" y="3388655"/>
            <a:ext cx="1121126" cy="2085974"/>
          </a:xfrm>
          <a:prstGeom prst="bentConnector3">
            <a:avLst>
              <a:gd name="adj1" fmla="val -20390"/>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8E5E378-BF12-314E-E443-4C1201125343}"/>
              </a:ext>
            </a:extLst>
          </p:cNvPr>
          <p:cNvCxnSpPr>
            <a:cxnSpLocks/>
            <a:stCxn id="10" idx="1"/>
            <a:endCxn id="11" idx="3"/>
          </p:cNvCxnSpPr>
          <p:nvPr/>
        </p:nvCxnSpPr>
        <p:spPr>
          <a:xfrm flipH="1">
            <a:off x="5665693" y="5474629"/>
            <a:ext cx="1855695" cy="1"/>
          </a:xfrm>
          <a:prstGeom prst="straightConnector1">
            <a:avLst/>
          </a:prstGeom>
          <a:ln w="3492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7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Modules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28160205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712EE-4EE2-D7FD-44BF-80CAF33D3FC9}"/>
              </a:ext>
            </a:extLst>
          </p:cNvPr>
          <p:cNvSpPr>
            <a:spLocks noGrp="1"/>
          </p:cNvSpPr>
          <p:nvPr>
            <p:ph idx="1"/>
          </p:nvPr>
        </p:nvSpPr>
        <p:spPr>
          <a:xfrm>
            <a:off x="564776" y="627529"/>
            <a:ext cx="11143130" cy="5907741"/>
          </a:xfrm>
        </p:spPr>
        <p:txBody>
          <a:bodyPr/>
          <a:lstStyle/>
          <a:p>
            <a:r>
              <a:rPr lang="en-IN" sz="2400" b="1" dirty="0"/>
              <a:t>HTML :</a:t>
            </a:r>
          </a:p>
          <a:p>
            <a:pPr marL="36900" indent="0" algn="just">
              <a:buNone/>
            </a:pPr>
            <a:r>
              <a:rPr lang="en-US" dirty="0"/>
              <a:t>		It is standard language used to create and design web pages. It serves as the foundation of the World Wide Web, defining the structure and layout of web content. HTML utilizes a system of tags and elements to organize and format text, images, links, and other media on a webpage.</a:t>
            </a:r>
            <a:endParaRPr lang="en-IN" dirty="0"/>
          </a:p>
        </p:txBody>
      </p:sp>
      <p:pic>
        <p:nvPicPr>
          <p:cNvPr id="4" name="Picture 3">
            <a:extLst>
              <a:ext uri="{FF2B5EF4-FFF2-40B4-BE49-F238E27FC236}">
                <a16:creationId xmlns:a16="http://schemas.microsoft.com/office/drawing/2014/main" id="{0986E5C8-2C1B-2B90-33C7-CF0F3D2E7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777" y="2537012"/>
            <a:ext cx="7522383" cy="4231340"/>
          </a:xfrm>
          <a:prstGeom prst="rect">
            <a:avLst/>
          </a:prstGeom>
        </p:spPr>
      </p:pic>
    </p:spTree>
    <p:extLst>
      <p:ext uri="{BB962C8B-B14F-4D97-AF65-F5344CB8AC3E}">
        <p14:creationId xmlns:p14="http://schemas.microsoft.com/office/powerpoint/2010/main" val="102951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EBB4B-5F29-1C2E-ACF7-D1DE83DF745F}"/>
              </a:ext>
            </a:extLst>
          </p:cNvPr>
          <p:cNvSpPr>
            <a:spLocks noGrp="1"/>
          </p:cNvSpPr>
          <p:nvPr>
            <p:ph idx="1"/>
          </p:nvPr>
        </p:nvSpPr>
        <p:spPr>
          <a:xfrm>
            <a:off x="367553" y="421341"/>
            <a:ext cx="11663082" cy="6167717"/>
          </a:xfrm>
        </p:spPr>
        <p:txBody>
          <a:bodyPr/>
          <a:lstStyle/>
          <a:p>
            <a:r>
              <a:rPr lang="en-IN" sz="3600" b="1" dirty="0">
                <a:latin typeface="Times New Roman" panose="02020603050405020304" pitchFamily="18" charset="0"/>
                <a:cs typeface="Times New Roman" panose="02020603050405020304" pitchFamily="18" charset="0"/>
              </a:rPr>
              <a:t>CSS:</a:t>
            </a:r>
          </a:p>
          <a:p>
            <a:pPr marL="36900" indent="0" algn="just">
              <a:buNone/>
            </a:pPr>
            <a:r>
              <a:rPr lang="en-US" dirty="0"/>
              <a:t>		It is a language used to describe the presentation of a document written in HTML or XML. It controls the layout and appearance of web pages, allowing developers to separate content from design for more manageable and flexible web development.</a:t>
            </a:r>
          </a:p>
          <a:p>
            <a:pPr marL="36900" indent="0" algn="just">
              <a:buNone/>
            </a:pPr>
            <a:endParaRPr lang="en-IN" dirty="0"/>
          </a:p>
        </p:txBody>
      </p:sp>
      <p:pic>
        <p:nvPicPr>
          <p:cNvPr id="5" name="Picture 4">
            <a:extLst>
              <a:ext uri="{FF2B5EF4-FFF2-40B4-BE49-F238E27FC236}">
                <a16:creationId xmlns:a16="http://schemas.microsoft.com/office/drawing/2014/main" id="{397FBBC4-FCAD-33D8-2FFB-71A020EA4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271" y="2516281"/>
            <a:ext cx="7503458" cy="4220695"/>
          </a:xfrm>
          <a:prstGeom prst="rect">
            <a:avLst/>
          </a:prstGeom>
        </p:spPr>
      </p:pic>
    </p:spTree>
    <p:extLst>
      <p:ext uri="{BB962C8B-B14F-4D97-AF65-F5344CB8AC3E}">
        <p14:creationId xmlns:p14="http://schemas.microsoft.com/office/powerpoint/2010/main" val="295574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ADF9B-0CC2-854D-0F46-3A0813B49033}"/>
              </a:ext>
            </a:extLst>
          </p:cNvPr>
          <p:cNvSpPr>
            <a:spLocks noGrp="1"/>
          </p:cNvSpPr>
          <p:nvPr>
            <p:ph idx="1"/>
          </p:nvPr>
        </p:nvSpPr>
        <p:spPr>
          <a:xfrm>
            <a:off x="340658" y="340660"/>
            <a:ext cx="11474823" cy="6239434"/>
          </a:xfrm>
        </p:spPr>
        <p:txBody>
          <a:bodyPr/>
          <a:lstStyle/>
          <a:p>
            <a:r>
              <a:rPr lang="en-IN" sz="3200" dirty="0"/>
              <a:t>PHP:</a:t>
            </a:r>
          </a:p>
          <a:p>
            <a:pPr marL="36900" indent="0">
              <a:buNone/>
            </a:pPr>
            <a:r>
              <a:rPr lang="en-US" dirty="0"/>
              <a:t>		PHP, which stands for "Hypertext Preprocessor," is a widely-used open-source server-side scripting language primarily designed for web development. It is embedded within HTML, making it particularly effective for creating dynamic web pages and web applications. </a:t>
            </a:r>
            <a:endParaRPr lang="en-IN" dirty="0"/>
          </a:p>
          <a:p>
            <a:endParaRPr lang="en-IN" dirty="0"/>
          </a:p>
        </p:txBody>
      </p:sp>
      <p:pic>
        <p:nvPicPr>
          <p:cNvPr id="8" name="Picture 7">
            <a:extLst>
              <a:ext uri="{FF2B5EF4-FFF2-40B4-BE49-F238E27FC236}">
                <a16:creationId xmlns:a16="http://schemas.microsoft.com/office/drawing/2014/main" id="{A705C264-8F89-012D-E6BE-4C9335D13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581835"/>
            <a:ext cx="7394887" cy="3935505"/>
          </a:xfrm>
          <a:prstGeom prst="rect">
            <a:avLst/>
          </a:prstGeom>
        </p:spPr>
      </p:pic>
    </p:spTree>
    <p:extLst>
      <p:ext uri="{BB962C8B-B14F-4D97-AF65-F5344CB8AC3E}">
        <p14:creationId xmlns:p14="http://schemas.microsoft.com/office/powerpoint/2010/main" val="3277953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{8AF4AA0C-F04C-4715-A067-48F178E4BECC}tf12214701_win32</Template>
  <TotalTime>428</TotalTime>
  <Words>1041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Goudy Old Style</vt:lpstr>
      <vt:lpstr>Times New Roman</vt:lpstr>
      <vt:lpstr>Wingdings</vt:lpstr>
      <vt:lpstr>Wingdings 2</vt:lpstr>
      <vt:lpstr>SlateVTI</vt:lpstr>
      <vt:lpstr>FOOD SWIPE</vt:lpstr>
      <vt:lpstr>OBJECTIVES</vt:lpstr>
      <vt:lpstr>Existing systems &amp; Disadvantages</vt:lpstr>
      <vt:lpstr>Proposed systems &amp; Advantages</vt:lpstr>
      <vt:lpstr>Architecture Diagram</vt:lpstr>
      <vt:lpstr>Modules</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mosritha mannem</dc:creator>
  <cp:lastModifiedBy>mosritha mannem</cp:lastModifiedBy>
  <cp:revision>7</cp:revision>
  <dcterms:created xsi:type="dcterms:W3CDTF">2024-06-13T03:46:19Z</dcterms:created>
  <dcterms:modified xsi:type="dcterms:W3CDTF">2024-06-14T07:32:13Z</dcterms:modified>
</cp:coreProperties>
</file>