
<file path=[Content_Types].xml><?xml version="1.0" encoding="utf-8"?>
<Types xmlns="http://schemas.openxmlformats.org/package/2006/content-types">
  <Override PartName="/customXml/itemProps3.xml" ContentType="application/vnd.openxmlformats-officedocument.customXmlProperties+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tags/tag14.xml" ContentType="application/vnd.openxmlformats-officedocument.presentationml.tags+xml"/>
  <Override PartName="/ppt/tags/tag1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Capgemini Masters" id="{4E249A1C-D928-4AC0-A77C-65440B7A141B}">
          <p14:sldIdLst>
            <p14:sldId id="1989"/>
            <p14:sldId id="1049"/>
          </p14:sldIdLst>
        </p14:section>
      </p14:sectionLst>
    </p:ext>
    <p:ext uri="{EFAFB233-063F-42B5-8137-9DF3F51BA10A}">
      <p15:sldGuideLst xmlns=""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14"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195" name="Notes Placeholder 2">
            <a:extLst>
              <a:ext uri="{FF2B5EF4-FFF2-40B4-BE49-F238E27FC236}">
                <a16:creationId xmlns="" xmlns:a16="http://schemas.microsoft.com/office/drawing/2014/main" id="{9C8E31D1-17D2-4FF9-845C-778BEC26943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 xmlns:p14="http://schemas.microsoft.com/office/powerpoint/2010/main" val="1172499700"/>
      </p:ext>
    </p:extLst>
  </p:cSld>
  <p:clrMapOvr>
    <a:masterClrMapping/>
  </p:clrMapOvr>
  <p:extLst>
    <p:ext uri="{DCECCB84-F9BA-43D5-87BE-67443E8EF086}">
      <p15:sldGuideLst xmlns=""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 xmlns:a16="http://schemas.microsoft.com/office/drawing/2014/main" id="{9D2BDE31-324A-48D9-B4FF-035BEA658753}"/>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 xmlns:a16="http://schemas.microsoft.com/office/drawing/2014/main" id="{19E068FC-C38C-4D71-9A54-1BAA4BDE3EA2}"/>
              </a:ext>
            </a:extLst>
          </p:cNvPr>
          <p:cNvPicPr>
            <a:picLocks noChangeAspect="1" noChangeArrowheads="1"/>
          </p:cNvPicPr>
          <p:nvPr userDrawn="1"/>
        </p:nvPicPr>
        <p:blipFill>
          <a:blip r:embed="rId3" cstate="print">
            <a:extLst>
              <a:ext uri="{28A0092B-C50C-407E-A947-70E740481C1C}">
                <a14:useLocalDpi xmlns=""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custDataLst>
              <p:tags r:id="rId1"/>
            </p:custDataLst>
          </p:nvPr>
        </p:nvSpPr>
        <p:spPr/>
        <p:txBody>
          <a:bodyPr/>
          <a:lstStyle>
            <a:lvl1pPr>
              <a:defRPr/>
            </a:lvl1pPr>
          </a:lstStyle>
          <a:p>
            <a:pPr lvl="0"/>
            <a:r>
              <a:rPr lang="en-US" noProof="0" dirty="0"/>
              <a:t>Click to edit Master title style</a:t>
            </a:r>
          </a:p>
        </p:txBody>
      </p:sp>
    </p:spTree>
    <p:extLst>
      <p:ext uri="{BB962C8B-B14F-4D97-AF65-F5344CB8AC3E}">
        <p14:creationId xmlns=""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 xmlns:a16="http://schemas.microsoft.com/office/drawing/2014/main" id="{62606FCD-12D7-42E8-8885-B7F0FE845C7B}"/>
              </a:ext>
            </a:extLst>
          </p:cNvPr>
          <p:cNvSpPr>
            <a:spLocks noChangeArrowheads="1"/>
          </p:cNvSpPr>
          <p:nvPr>
            <p:custDataLst>
              <p:tags r:id="rId22"/>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mailto:Navyasri.bonthu@capgemini.com" TargetMode="External"/><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1.png"/><Relationship Id="rId4" Type="http://schemas.openxmlformats.org/officeDocument/2006/relationships/hyperlink" Target="https://github.com/navyasri512/casestudy1.git" TargetMode="External"/><Relationship Id="rId9"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 xmlns:a16="http://schemas.microsoft.com/office/drawing/2014/main" id="{B8B0DC3D-A319-4B78-A461-3FAC5C106C85}"/>
              </a:ext>
            </a:extLst>
          </p:cNvPr>
          <p:cNvGraphicFramePr>
            <a:graphicFrameLocks noGrp="1"/>
          </p:cNvGraphicFramePr>
          <p:nvPr/>
        </p:nvGraphicFramePr>
        <p:xfrm>
          <a:off x="9229514" y="1143001"/>
          <a:ext cx="3038686" cy="4728114"/>
        </p:xfrm>
        <a:graphic>
          <a:graphicData uri="http://schemas.openxmlformats.org/drawingml/2006/table">
            <a:tbl>
              <a:tblPr firstRow="1" bandRow="1">
                <a:tableStyleId>{0E3FDE45-AF77-4B5C-9715-49D594BDF05E}</a:tableStyleId>
              </a:tblPr>
              <a:tblGrid>
                <a:gridCol w="752686">
                  <a:extLst>
                    <a:ext uri="{9D8B030D-6E8A-4147-A177-3AD203B41FA5}">
                      <a16:colId xmlns="" xmlns:a16="http://schemas.microsoft.com/office/drawing/2014/main" val="3331298770"/>
                    </a:ext>
                  </a:extLst>
                </a:gridCol>
                <a:gridCol w="2286000">
                  <a:extLst>
                    <a:ext uri="{9D8B030D-6E8A-4147-A177-3AD203B41FA5}">
                      <a16:colId xmlns=""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a:t>
                      </a:r>
                      <a:r>
                        <a:rPr kumimoji="0" lang="en-US" sz="700" b="0" u="none" strike="noStrike" kern="1200" cap="none" spc="0" normalizeH="0" baseline="0" dirty="0" err="1" smtClean="0">
                          <a:ln>
                            <a:noFill/>
                          </a:ln>
                          <a:effectLst/>
                          <a:uLnTx/>
                          <a:uFillTx/>
                        </a:rPr>
                        <a:t>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t>
                      </a:r>
                      <a:r>
                        <a:rPr lang="en-US" sz="700" dirty="0" smtClean="0"/>
                        <a:t>&amp;</a:t>
                      </a:r>
                      <a:r>
                        <a:rPr lang="en-US" sz="700" baseline="0" dirty="0" smtClean="0"/>
                        <a:t> Annotations</a:t>
                      </a:r>
                      <a:endParaRPr lang="en-US" sz="700" dirty="0">
                        <a:solidFill>
                          <a:schemeClr val="tx1"/>
                        </a:solidFill>
                      </a:endParaRPr>
                    </a:p>
                  </a:txBody>
                  <a:tcPr/>
                </a:tc>
                <a:extLst>
                  <a:ext uri="{0D108BD9-81ED-4DB2-BD59-A6C34878D82A}">
                    <a16:rowId xmlns=""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a:t>
                      </a:r>
                      <a:r>
                        <a:rPr kumimoji="0" lang="en-US" sz="700" u="none" strike="noStrike" kern="1200" cap="none" spc="0" normalizeH="0" baseline="0" dirty="0" smtClean="0">
                          <a:ln>
                            <a:noFill/>
                          </a:ln>
                          <a:effectLst/>
                          <a:uLnTx/>
                          <a:uFillTx/>
                        </a:rPr>
                        <a:t>Service, </a:t>
                      </a:r>
                      <a:r>
                        <a:rPr kumimoji="0" lang="en-US" sz="700" u="none" strike="noStrike" kern="1200" cap="none" spc="0" normalizeH="0" baseline="0" dirty="0">
                          <a:ln>
                            <a:noFill/>
                          </a:ln>
                          <a:effectLst/>
                          <a:uLnTx/>
                          <a:uFillTx/>
                        </a:rPr>
                        <a:t>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13513313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a:t>
                      </a:r>
                      <a:r>
                        <a:rPr kumimoji="0" lang="en-US" sz="700" u="none" strike="noStrike" kern="1200" cap="none" spc="0" normalizeH="0" baseline="0" dirty="0" smtClean="0">
                          <a:ln>
                            <a:noFill/>
                          </a:ln>
                          <a:solidFill>
                            <a:schemeClr val="tx1"/>
                          </a:solidFill>
                          <a:effectLst/>
                          <a:uLnTx/>
                          <a:uFillTx/>
                          <a:latin typeface="+mn-lt"/>
                          <a:ea typeface="+mn-ea"/>
                          <a:cs typeface="+mn-cs"/>
                        </a:rPr>
                        <a:t>, </a:t>
                      </a:r>
                      <a:r>
                        <a:rPr kumimoji="0" lang="en-US" sz="700" u="none" strike="noStrike" kern="1200" cap="none" spc="0" normalizeH="0" baseline="0" dirty="0">
                          <a:ln>
                            <a:noFill/>
                          </a:ln>
                          <a:solidFill>
                            <a:schemeClr val="tx1"/>
                          </a:solidFill>
                          <a:effectLst/>
                          <a:uLnTx/>
                          <a:uFillTx/>
                          <a:latin typeface="+mn-lt"/>
                          <a:ea typeface="+mn-ea"/>
                          <a:cs typeface="+mn-cs"/>
                        </a:rPr>
                        <a:t>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MongoDB</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p>
                  </a:txBody>
                  <a:tcPr/>
                </a:tc>
                <a:extLst>
                  <a:ext uri="{0D108BD9-81ED-4DB2-BD59-A6C34878D82A}">
                    <a16:rowId xmlns=""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a:t>
                      </a:r>
                      <a:r>
                        <a:rPr kumimoji="0" lang="en-US" sz="700" u="none" strike="noStrike" kern="1200" cap="none" spc="0" normalizeH="0" baseline="0" dirty="0" err="1" smtClean="0">
                          <a:ln>
                            <a:noFill/>
                          </a:ln>
                          <a:solidFill>
                            <a:schemeClr val="tx1"/>
                          </a:solidFill>
                          <a:effectLst/>
                          <a:uLnTx/>
                          <a:uFillTx/>
                          <a:latin typeface="+mn-lt"/>
                          <a:ea typeface="+mn-ea"/>
                          <a:cs typeface="+mn-cs"/>
                        </a:rPr>
                        <a:t>TypeScript</a:t>
                      </a: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 xmlns:a16="http://schemas.microsoft.com/office/drawing/2014/main" val="2840432058"/>
                  </a:ext>
                </a:extLst>
              </a:tr>
            </a:tbl>
          </a:graphicData>
        </a:graphic>
      </p:graphicFrame>
      <p:sp>
        <p:nvSpPr>
          <p:cNvPr id="7170" name="Text Placeholder 18">
            <a:extLst>
              <a:ext uri="{FF2B5EF4-FFF2-40B4-BE49-F238E27FC236}">
                <a16:creationId xmlns="" xmlns:a16="http://schemas.microsoft.com/office/drawing/2014/main" id="{4EF0A5D5-CB77-4BCF-86BB-EC8AFA4AA0E3}"/>
              </a:ext>
            </a:extLst>
          </p:cNvPr>
          <p:cNvSpPr>
            <a:spLocks noGrp="1"/>
          </p:cNvSpPr>
          <p:nvPr>
            <p:ph type="body" sz="quarter" idx="36"/>
          </p:nvPr>
        </p:nvSpPr>
        <p:spPr>
          <a:xfrm>
            <a:off x="4837113" y="2995613"/>
            <a:ext cx="4008437" cy="2643187"/>
          </a:xfrm>
        </p:spPr>
        <p:txBody>
          <a:bodyPr/>
          <a:lstStyle/>
          <a:p>
            <a:pPr eaLnBrk="1" hangingPunct="1">
              <a:lnSpc>
                <a:spcPct val="114000"/>
              </a:lnSpc>
            </a:pPr>
            <a:r>
              <a:rPr lang="en-US" altLang="en-US" b="1" dirty="0" smtClean="0"/>
              <a:t>Flight Booking System Application</a:t>
            </a:r>
            <a:endParaRPr lang="en-US" altLang="en-US" b="1" dirty="0"/>
          </a:p>
          <a:p>
            <a:pPr eaLnBrk="1" hangingPunct="1">
              <a:lnSpc>
                <a:spcPct val="114000"/>
              </a:lnSpc>
              <a:buFont typeface="Arial" pitchFamily="34" charset="0"/>
              <a:buChar char="•"/>
            </a:pPr>
            <a:r>
              <a:rPr lang="en-IN" altLang="en-US" dirty="0" smtClean="0"/>
              <a:t>  Completed </a:t>
            </a:r>
            <a:r>
              <a:rPr lang="en-IN" altLang="en-US" dirty="0"/>
              <a:t>end to end case study of </a:t>
            </a:r>
            <a:r>
              <a:rPr lang="en-IN" altLang="en-US" dirty="0" smtClean="0"/>
              <a:t>Flight Booking System     Application </a:t>
            </a:r>
            <a:r>
              <a:rPr lang="en-IN" altLang="en-US" dirty="0"/>
              <a:t>along with JWT authentication, Swagger and payment testing using </a:t>
            </a:r>
            <a:r>
              <a:rPr lang="en-IN" altLang="en-US" dirty="0" smtClean="0"/>
              <a:t>Stripe</a:t>
            </a:r>
            <a:r>
              <a:rPr lang="en-US" altLang="en-US" dirty="0" smtClean="0"/>
              <a:t> </a:t>
            </a:r>
            <a:r>
              <a:rPr lang="en-US" altLang="en-US" dirty="0"/>
              <a:t>and Angular used for user interface</a:t>
            </a:r>
            <a:r>
              <a:rPr lang="en-US" altLang="en-US" dirty="0" smtClean="0"/>
              <a:t>.</a:t>
            </a:r>
          </a:p>
          <a:p>
            <a:pPr eaLnBrk="1" hangingPunct="1">
              <a:lnSpc>
                <a:spcPct val="114000"/>
              </a:lnSpc>
              <a:buFont typeface="Arial" pitchFamily="34" charset="0"/>
              <a:buChar char="•"/>
            </a:pPr>
            <a:r>
              <a:rPr lang="en-IN" altLang="nl-NL" b="1" dirty="0" smtClean="0"/>
              <a:t> </a:t>
            </a:r>
            <a:r>
              <a:rPr lang="en-IN" altLang="nl-NL" dirty="0" smtClean="0"/>
              <a:t>For backend created four </a:t>
            </a:r>
            <a:r>
              <a:rPr lang="en-IN" altLang="nl-NL" dirty="0" err="1" smtClean="0"/>
              <a:t>microservices</a:t>
            </a:r>
            <a:r>
              <a:rPr lang="en-IN" altLang="nl-NL" dirty="0" smtClean="0"/>
              <a:t> which one of them is connected with Eureka </a:t>
            </a:r>
            <a:r>
              <a:rPr lang="en-IN" altLang="nl-NL" dirty="0" err="1" smtClean="0"/>
              <a:t>server,Api</a:t>
            </a:r>
            <a:r>
              <a:rPr lang="en-IN" altLang="nl-NL" dirty="0" smtClean="0"/>
              <a:t> </a:t>
            </a:r>
            <a:r>
              <a:rPr lang="en-IN" altLang="nl-NL" dirty="0" err="1" smtClean="0"/>
              <a:t>gateway,Swagger,Testing</a:t>
            </a:r>
            <a:r>
              <a:rPr lang="en-IN" altLang="nl-NL" dirty="0" smtClean="0"/>
              <a:t> and also implemented </a:t>
            </a:r>
            <a:r>
              <a:rPr lang="en-IN" altLang="nl-NL" dirty="0" err="1" smtClean="0"/>
              <a:t>Mongodb</a:t>
            </a:r>
            <a:r>
              <a:rPr lang="en-IN" altLang="nl-NL" dirty="0" smtClean="0"/>
              <a:t> collection</a:t>
            </a:r>
          </a:p>
          <a:p>
            <a:pPr eaLnBrk="1" hangingPunct="1">
              <a:lnSpc>
                <a:spcPct val="114000"/>
              </a:lnSpc>
              <a:buFont typeface="Arial" pitchFamily="34" charset="0"/>
              <a:buChar char="•"/>
            </a:pPr>
            <a:r>
              <a:rPr lang="en-IN" altLang="nl-NL" dirty="0" smtClean="0"/>
              <a:t> Connected Backend and Frontend with </a:t>
            </a:r>
            <a:r>
              <a:rPr lang="en-IN" altLang="nl-NL" dirty="0" err="1" smtClean="0"/>
              <a:t>CrossOrigin</a:t>
            </a:r>
            <a:r>
              <a:rPr lang="en-IN" altLang="nl-NL" dirty="0" smtClean="0"/>
              <a:t>.</a:t>
            </a:r>
          </a:p>
          <a:p>
            <a:pPr eaLnBrk="1" hangingPunct="1">
              <a:lnSpc>
                <a:spcPct val="114000"/>
              </a:lnSpc>
              <a:buFont typeface="Arial" pitchFamily="34" charset="0"/>
              <a:buChar char="•"/>
            </a:pPr>
            <a:r>
              <a:rPr lang="en-IN" altLang="nl-NL" dirty="0" smtClean="0"/>
              <a:t> For frontend created components and, routing and </a:t>
            </a:r>
            <a:r>
              <a:rPr lang="en-IN" altLang="nl-NL" dirty="0" err="1" smtClean="0"/>
              <a:t>css</a:t>
            </a:r>
            <a:r>
              <a:rPr lang="en-IN" altLang="nl-NL" dirty="0" smtClean="0"/>
              <a:t> using       bootstrap and materials and forms</a:t>
            </a:r>
          </a:p>
          <a:p>
            <a:pPr eaLnBrk="1" hangingPunct="1">
              <a:lnSpc>
                <a:spcPct val="114000"/>
              </a:lnSpc>
            </a:pPr>
            <a:endParaRPr lang="en-US" altLang="nl-NL" dirty="0"/>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 xmlns:a16="http://schemas.microsoft.com/office/drawing/2014/main" id="{0DF2099D-8FC2-44CE-AB60-E2C2257CB05D}"/>
              </a:ext>
            </a:extLst>
          </p:cNvPr>
          <p:cNvSpPr>
            <a:spLocks noGrp="1"/>
          </p:cNvSpPr>
          <p:nvPr>
            <p:ph type="body" sz="quarter" idx="47"/>
          </p:nvPr>
        </p:nvSpPr>
        <p:spPr>
          <a:xfrm>
            <a:off x="3273425" y="1600200"/>
            <a:ext cx="2746375" cy="236538"/>
          </a:xfrm>
        </p:spPr>
        <p:txBody>
          <a:bodyPr/>
          <a:lstStyle/>
          <a:p>
            <a:pPr eaLnBrk="1" hangingPunct="1"/>
            <a:r>
              <a:rPr lang="nl-NL" altLang="nl-NL" dirty="0" smtClean="0">
                <a:hlinkClick r:id="rId3"/>
              </a:rPr>
              <a:t>Navya-sri.bonthu@capgemini.com</a:t>
            </a:r>
            <a:r>
              <a:rPr lang="nl-NL" altLang="nl-NL" dirty="0" smtClean="0"/>
              <a:t> </a:t>
            </a:r>
            <a:endParaRPr lang="nl-NL" altLang="nl-NL" dirty="0"/>
          </a:p>
        </p:txBody>
      </p:sp>
      <p:sp>
        <p:nvSpPr>
          <p:cNvPr id="7174" name="Text Placeholder 25">
            <a:extLst>
              <a:ext uri="{FF2B5EF4-FFF2-40B4-BE49-F238E27FC236}">
                <a16:creationId xmlns="" xmlns:a16="http://schemas.microsoft.com/office/drawing/2014/main" id="{8B11FF61-9AA9-42E0-800D-B94AC06E095E}"/>
              </a:ext>
            </a:extLst>
          </p:cNvPr>
          <p:cNvSpPr>
            <a:spLocks noGrp="1"/>
          </p:cNvSpPr>
          <p:nvPr>
            <p:ph type="body" sz="quarter" idx="48"/>
          </p:nvPr>
        </p:nvSpPr>
        <p:spPr>
          <a:xfrm>
            <a:off x="3352800" y="1828800"/>
            <a:ext cx="2382837" cy="228600"/>
          </a:xfrm>
        </p:spPr>
        <p:txBody>
          <a:bodyPr/>
          <a:lstStyle/>
          <a:p>
            <a:pPr eaLnBrk="1" hangingPunct="1"/>
            <a:r>
              <a:rPr lang="nl-NL" altLang="nl-NL" dirty="0"/>
              <a:t>+</a:t>
            </a:r>
            <a:r>
              <a:rPr lang="nl-NL" altLang="nl-NL" dirty="0" smtClean="0"/>
              <a:t>919652606488</a:t>
            </a:r>
            <a:endParaRPr lang="nl-NL" altLang="nl-NL" dirty="0"/>
          </a:p>
        </p:txBody>
      </p:sp>
      <p:sp>
        <p:nvSpPr>
          <p:cNvPr id="7175" name="Text Placeholder 26">
            <a:extLst>
              <a:ext uri="{FF2B5EF4-FFF2-40B4-BE49-F238E27FC236}">
                <a16:creationId xmlns="" xmlns:a16="http://schemas.microsoft.com/office/drawing/2014/main" id="{BADEA8C0-D1A3-4608-9E63-683339DCC944}"/>
              </a:ext>
            </a:extLst>
          </p:cNvPr>
          <p:cNvSpPr>
            <a:spLocks noGrp="1"/>
          </p:cNvSpPr>
          <p:nvPr>
            <p:ph type="body" sz="quarter" idx="50"/>
          </p:nvPr>
        </p:nvSpPr>
        <p:spPr>
          <a:xfrm>
            <a:off x="438150" y="2672557"/>
            <a:ext cx="4057650" cy="3499643"/>
          </a:xfrm>
        </p:spPr>
        <p:txBody>
          <a:bodyPr/>
          <a:lstStyle/>
          <a:p>
            <a:r>
              <a:rPr lang="en-US" altLang="en-US" sz="1100" b="1" dirty="0"/>
              <a:t>Full Stack Developer</a:t>
            </a:r>
          </a:p>
          <a:p>
            <a:pPr marL="171450" indent="-171450">
              <a:buFont typeface="Arial" panose="020B0604020202020204" pitchFamily="34" charset="0"/>
              <a:buChar char="•"/>
            </a:pPr>
            <a:r>
              <a:rPr lang="en-US" dirty="0" smtClean="0"/>
              <a:t>Hands on experience in creating </a:t>
            </a:r>
            <a:r>
              <a:rPr lang="en-US" b="1" dirty="0" err="1" smtClean="0"/>
              <a:t>microservices</a:t>
            </a:r>
            <a:r>
              <a:rPr lang="en-US" dirty="0" smtClean="0"/>
              <a:t> with </a:t>
            </a:r>
            <a:r>
              <a:rPr lang="en-US" b="1" dirty="0" err="1" smtClean="0"/>
              <a:t>Springboot</a:t>
            </a:r>
            <a:r>
              <a:rPr lang="en-US" b="1" dirty="0" smtClean="0"/>
              <a:t>, Spring Security, Spring Cloud API Gateway,</a:t>
            </a:r>
            <a:r>
              <a:rPr lang="en-US" dirty="0" smtClean="0"/>
              <a:t> Eureka server</a:t>
            </a:r>
          </a:p>
          <a:p>
            <a:pPr marL="171450" indent="-171450">
              <a:buFont typeface="Arial" panose="020B0604020202020204" pitchFamily="34" charset="0"/>
              <a:buChar char="•"/>
            </a:pPr>
            <a:r>
              <a:rPr lang="en-IN" dirty="0" smtClean="0"/>
              <a:t>Hands on experience in creating frontend using angular with </a:t>
            </a:r>
            <a:r>
              <a:rPr lang="en-IN" b="1" dirty="0" err="1" smtClean="0"/>
              <a:t>components,routing</a:t>
            </a:r>
            <a:r>
              <a:rPr lang="en-IN" dirty="0" smtClean="0"/>
              <a:t> ,</a:t>
            </a:r>
            <a:r>
              <a:rPr lang="en-IN" b="1" dirty="0" smtClean="0"/>
              <a:t>services</a:t>
            </a:r>
          </a:p>
          <a:p>
            <a:pPr marL="171450" indent="-171450">
              <a:buFont typeface="Arial" panose="020B0604020202020204" pitchFamily="34" charset="0"/>
              <a:buChar char="•"/>
            </a:pPr>
            <a:r>
              <a:rPr lang="en-IN" dirty="0" smtClean="0"/>
              <a:t>Hands on Experience in </a:t>
            </a:r>
            <a:r>
              <a:rPr lang="en-IN" b="1" dirty="0" err="1" smtClean="0"/>
              <a:t>Mongodb</a:t>
            </a:r>
            <a:r>
              <a:rPr lang="en-IN" dirty="0" smtClean="0"/>
              <a:t> connection with Application using </a:t>
            </a:r>
            <a:r>
              <a:rPr lang="en-IN" b="1" dirty="0" smtClean="0"/>
              <a:t>spring boot </a:t>
            </a:r>
            <a:r>
              <a:rPr lang="en-IN" dirty="0" smtClean="0"/>
              <a:t>and </a:t>
            </a:r>
            <a:r>
              <a:rPr lang="en-IN" b="1" dirty="0" smtClean="0"/>
              <a:t>angula</a:t>
            </a:r>
            <a:r>
              <a:rPr lang="en-IN" dirty="0" smtClean="0"/>
              <a:t>r</a:t>
            </a:r>
          </a:p>
          <a:p>
            <a:pPr marL="171450" indent="-171450">
              <a:buFont typeface="Arial" panose="020B0604020202020204" pitchFamily="34" charset="0"/>
              <a:buChar char="•"/>
            </a:pPr>
            <a:r>
              <a:rPr lang="en-IN" dirty="0" smtClean="0"/>
              <a:t>Experience on implementing </a:t>
            </a:r>
            <a:r>
              <a:rPr lang="en-IN" b="1" dirty="0" smtClean="0"/>
              <a:t>Swagger</a:t>
            </a:r>
            <a:r>
              <a:rPr lang="en-IN" dirty="0" smtClean="0"/>
              <a:t> , </a:t>
            </a:r>
            <a:r>
              <a:rPr lang="en-IN" b="1" dirty="0" smtClean="0"/>
              <a:t>Testing</a:t>
            </a:r>
            <a:r>
              <a:rPr lang="en-IN" dirty="0" smtClean="0"/>
              <a:t>, </a:t>
            </a:r>
            <a:r>
              <a:rPr lang="en-IN" b="1" dirty="0" err="1" smtClean="0"/>
              <a:t>Mockito</a:t>
            </a:r>
            <a:endParaRPr lang="en-IN" b="1" dirty="0" smtClean="0"/>
          </a:p>
          <a:p>
            <a:pPr marL="171450" indent="-171450">
              <a:buFont typeface="Arial" panose="020B0604020202020204" pitchFamily="34" charset="0"/>
              <a:buChar char="•"/>
            </a:pPr>
            <a:r>
              <a:rPr lang="en-IN" dirty="0" smtClean="0"/>
              <a:t>Experienced in resolving the errors in </a:t>
            </a:r>
            <a:r>
              <a:rPr lang="en-IN" b="1" dirty="0" err="1" smtClean="0"/>
              <a:t>SpringBoot</a:t>
            </a:r>
            <a:r>
              <a:rPr lang="en-IN" dirty="0" smtClean="0"/>
              <a:t> and </a:t>
            </a:r>
            <a:r>
              <a:rPr lang="en-IN" b="1" dirty="0" err="1" smtClean="0"/>
              <a:t>Postman,Angular</a:t>
            </a:r>
            <a:endParaRPr lang="en-IN" b="1" dirty="0" smtClean="0"/>
          </a:p>
          <a:p>
            <a:pPr marL="171450" indent="-171450">
              <a:buFont typeface="Arial" panose="020B0604020202020204" pitchFamily="34" charset="0"/>
              <a:buChar char="•"/>
            </a:pPr>
            <a:r>
              <a:rPr lang="en-IN" dirty="0" smtClean="0"/>
              <a:t>Hands on </a:t>
            </a:r>
            <a:r>
              <a:rPr lang="en-IN" dirty="0" err="1" smtClean="0"/>
              <a:t>Api</a:t>
            </a:r>
            <a:r>
              <a:rPr lang="en-IN" dirty="0" smtClean="0"/>
              <a:t> </a:t>
            </a:r>
            <a:r>
              <a:rPr lang="en-IN" b="1" dirty="0" smtClean="0"/>
              <a:t>REST controllers </a:t>
            </a:r>
            <a:r>
              <a:rPr lang="en-IN" dirty="0" smtClean="0"/>
              <a:t>like GET,PUT,POST and  Delete .</a:t>
            </a:r>
          </a:p>
          <a:p>
            <a:pPr marL="171450" indent="-171450">
              <a:buFont typeface="Arial" panose="020B0604020202020204" pitchFamily="34" charset="0"/>
              <a:buChar char="•"/>
            </a:pPr>
            <a:r>
              <a:rPr lang="en-IN" dirty="0" smtClean="0"/>
              <a:t>Hands on using </a:t>
            </a:r>
            <a:r>
              <a:rPr lang="en-IN" b="1" dirty="0" smtClean="0"/>
              <a:t>Annotations </a:t>
            </a:r>
            <a:r>
              <a:rPr lang="en-IN" dirty="0" smtClean="0"/>
              <a:t>in Spring Framework</a:t>
            </a:r>
          </a:p>
          <a:p>
            <a:pPr marL="171450" indent="-171450">
              <a:buFont typeface="Arial" panose="020B0604020202020204" pitchFamily="34" charset="0"/>
              <a:buChar char="•"/>
            </a:pPr>
            <a:endParaRPr lang="en-IN" dirty="0" smtClean="0"/>
          </a:p>
          <a:p>
            <a:pPr marL="171450" indent="-171450"/>
            <a:endParaRPr lang="en-US" dirty="0" smtClean="0"/>
          </a:p>
          <a:p>
            <a:r>
              <a:rPr lang="en-US" altLang="nl-NL" dirty="0"/>
              <a:t/>
            </a:r>
            <a:br>
              <a:rPr lang="en-US" altLang="nl-NL" dirty="0"/>
            </a:br>
            <a:endParaRPr lang="en-US" altLang="nl-NL" dirty="0"/>
          </a:p>
        </p:txBody>
      </p:sp>
      <p:sp>
        <p:nvSpPr>
          <p:cNvPr id="7178" name="Text Placeholder 1">
            <a:extLst>
              <a:ext uri="{FF2B5EF4-FFF2-40B4-BE49-F238E27FC236}">
                <a16:creationId xmlns=""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Bonthu</a:t>
            </a:r>
            <a:r>
              <a:rPr lang="en-IN" altLang="en-US" dirty="0" smtClean="0"/>
              <a:t> </a:t>
            </a:r>
            <a:r>
              <a:rPr lang="en-IN" altLang="en-US" dirty="0" err="1" smtClean="0"/>
              <a:t>Navya</a:t>
            </a:r>
            <a:r>
              <a:rPr lang="en-IN" altLang="en-US" dirty="0" smtClean="0"/>
              <a:t> Sri</a:t>
            </a:r>
            <a:endParaRPr lang="en-IN" altLang="en-US" dirty="0"/>
          </a:p>
        </p:txBody>
      </p:sp>
      <p:pic>
        <p:nvPicPr>
          <p:cNvPr id="7179" name="Picture 7">
            <a:hlinkClick r:id="rId4"/>
            <a:extLst>
              <a:ext uri="{FF2B5EF4-FFF2-40B4-BE49-F238E27FC236}">
                <a16:creationId xmlns="" xmlns:a16="http://schemas.microsoft.com/office/drawing/2014/main" id="{12618B16-99B6-4F89-A145-C5939A93831F}"/>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 xmlns:a16="http://schemas.microsoft.com/office/drawing/2014/main" id="{568E79A1-196A-4599-9F1F-AD39B99F1222}"/>
              </a:ext>
            </a:extLst>
          </p:cNvPr>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 xmlns:a16="http://schemas.microsoft.com/office/drawing/2014/main" id="{89622B52-B834-40D0-9BA5-24EF14F2A61E}"/>
              </a:ext>
            </a:extLst>
          </p:cNvPr>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21" name="Picture Placeholder 20" descr="20201008_083821.jpg"/>
          <p:cNvPicPr>
            <a:picLocks noGrp="1" noChangeAspect="1"/>
          </p:cNvPicPr>
          <p:nvPr>
            <p:ph type="pic" sz="quarter" idx="46"/>
          </p:nvPr>
        </p:nvPicPr>
        <p:blipFill>
          <a:blip r:embed="rId9" cstate="print"/>
          <a:srcRect t="19194" b="19194"/>
          <a:stretch>
            <a:fillRect/>
          </a:stretch>
        </p:blipFill>
        <p:spPr>
          <a:xfrm>
            <a:off x="381000" y="304800"/>
            <a:ext cx="1734208" cy="1735628"/>
          </a:xfrm>
        </p:spPr>
      </p:pic>
    </p:spTree>
    <p:extLst>
      <p:ext uri="{BB962C8B-B14F-4D97-AF65-F5344CB8AC3E}">
        <p14:creationId xmlns=""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2111</TotalTime>
  <Words>331</Words>
  <Application>Microsoft Office PowerPoint</Application>
  <PresentationFormat>Custom</PresentationFormat>
  <Paragraphs>66</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Slide 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bonthuvenkatachowdary@gmail.com</cp:lastModifiedBy>
  <cp:revision>105</cp:revision>
  <dcterms:created xsi:type="dcterms:W3CDTF">2020-09-22T06:24:34Z</dcterms:created>
  <dcterms:modified xsi:type="dcterms:W3CDTF">2021-10-04T07:30:14Z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