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 id="267" r:id="rId8"/>
    <p:sldId id="268" r:id="rId9"/>
    <p:sldId id="269" r:id="rId10"/>
    <p:sldId id="270"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48" d="100"/>
          <a:sy n="48" d="100"/>
        </p:scale>
        <p:origin x="55"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12/4/2020</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14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12/4/2020</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714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12/4/2020</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227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12/4/2020</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524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12/4/2020</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6284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12/4/2020</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09408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12/4/2020</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79560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12/4/2020</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836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12/4/2020</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23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12/4/2020</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275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12/4/2020</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47022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12/4/2020</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372781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datacamp.com/community/tutorials/neural-network-models-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2" name="Rectangle 7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152424D9-2DB4-4DEB-A4FD-7E74FB3BD782}"/>
              </a:ext>
            </a:extLst>
          </p:cNvPr>
          <p:cNvPicPr>
            <a:picLocks noChangeAspect="1"/>
          </p:cNvPicPr>
          <p:nvPr/>
        </p:nvPicPr>
        <p:blipFill rotWithShape="1">
          <a:blip r:embed="rId2">
            <a:alphaModFix/>
          </a:blip>
          <a:srcRect r="5" b="1"/>
          <a:stretch/>
        </p:blipFill>
        <p:spPr>
          <a:xfrm>
            <a:off x="20" y="10"/>
            <a:ext cx="12188932" cy="6856614"/>
          </a:xfrm>
          <a:prstGeom prst="rect">
            <a:avLst/>
          </a:prstGeom>
        </p:spPr>
      </p:pic>
      <p:sp>
        <p:nvSpPr>
          <p:cNvPr id="74" name="Rectangle 73">
            <a:extLst>
              <a:ext uri="{FF2B5EF4-FFF2-40B4-BE49-F238E27FC236}">
                <a16:creationId xmlns:a16="http://schemas.microsoft.com/office/drawing/2014/main" id="{16F61E84-9DCA-4F22-94BC-C901DB49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1C53B-BC31-4868-8609-A79138554AE7}"/>
              </a:ext>
            </a:extLst>
          </p:cNvPr>
          <p:cNvSpPr>
            <a:spLocks noGrp="1"/>
          </p:cNvSpPr>
          <p:nvPr>
            <p:ph type="ctrTitle"/>
          </p:nvPr>
        </p:nvSpPr>
        <p:spPr>
          <a:xfrm>
            <a:off x="996275" y="744909"/>
            <a:ext cx="10190071" cy="3145855"/>
          </a:xfrm>
        </p:spPr>
        <p:txBody>
          <a:bodyPr anchor="b">
            <a:normAutofit/>
          </a:bodyPr>
          <a:lstStyle/>
          <a:p>
            <a:r>
              <a:rPr lang="en-US" sz="5400" dirty="0">
                <a:solidFill>
                  <a:srgbClr val="FFFFFF"/>
                </a:solidFill>
              </a:rPr>
              <a:t>Predicting Job Offers based on Technical and </a:t>
            </a:r>
            <a:r>
              <a:rPr lang="en-US" sz="5400">
                <a:solidFill>
                  <a:srgbClr val="FFFFFF"/>
                </a:solidFill>
              </a:rPr>
              <a:t>commucation</a:t>
            </a:r>
            <a:r>
              <a:rPr lang="en-US" sz="5400" dirty="0">
                <a:solidFill>
                  <a:srgbClr val="FFFFFF"/>
                </a:solidFill>
              </a:rPr>
              <a:t> skills using Neural Networks</a:t>
            </a:r>
          </a:p>
        </p:txBody>
      </p:sp>
      <p:sp>
        <p:nvSpPr>
          <p:cNvPr id="3" name="Subtitle 2">
            <a:extLst>
              <a:ext uri="{FF2B5EF4-FFF2-40B4-BE49-F238E27FC236}">
                <a16:creationId xmlns:a16="http://schemas.microsoft.com/office/drawing/2014/main" id="{C73F55AA-2FF6-489B-965B-A5CA23D4D558}"/>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Navya Sri, </a:t>
            </a:r>
            <a:r>
              <a:rPr lang="en-US" sz="2200">
                <a:solidFill>
                  <a:srgbClr val="FFFFFF"/>
                </a:solidFill>
              </a:rPr>
              <a:t>Medidhi</a:t>
            </a:r>
          </a:p>
          <a:p>
            <a:r>
              <a:rPr lang="en-US" sz="2200" dirty="0">
                <a:solidFill>
                  <a:srgbClr val="FFFFFF"/>
                </a:solidFill>
              </a:rPr>
              <a:t>@01413557</a:t>
            </a:r>
            <a:endParaRPr lang="en-US" sz="2200">
              <a:solidFill>
                <a:srgbClr val="FFFFFF"/>
              </a:solidFill>
            </a:endParaRPr>
          </a:p>
          <a:p>
            <a:endParaRPr lang="en-US" sz="2200">
              <a:solidFill>
                <a:srgbClr val="FFFFFF"/>
              </a:solidFill>
            </a:endParaRPr>
          </a:p>
        </p:txBody>
      </p:sp>
      <p:grpSp>
        <p:nvGrpSpPr>
          <p:cNvPr id="76"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7" name="Freeform: Shape 76">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85"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86"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8" name="Freeform: Shape 87">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87" name="Freeform: Shape 86">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184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7964AE-D3E0-444B-AB5E-DB8EA1C77CDB}"/>
              </a:ext>
            </a:extLst>
          </p:cNvPr>
          <p:cNvPicPr>
            <a:picLocks noChangeAspect="1"/>
          </p:cNvPicPr>
          <p:nvPr/>
        </p:nvPicPr>
        <p:blipFill>
          <a:blip r:embed="rId2"/>
          <a:stretch>
            <a:fillRect/>
          </a:stretch>
        </p:blipFill>
        <p:spPr>
          <a:xfrm>
            <a:off x="0" y="1"/>
            <a:ext cx="12192000" cy="6806134"/>
          </a:xfrm>
          <a:prstGeom prst="rect">
            <a:avLst/>
          </a:prstGeom>
        </p:spPr>
      </p:pic>
    </p:spTree>
    <p:extLst>
      <p:ext uri="{BB962C8B-B14F-4D97-AF65-F5344CB8AC3E}">
        <p14:creationId xmlns:p14="http://schemas.microsoft.com/office/powerpoint/2010/main" val="4149259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4B92-6AC6-43D9-8AE8-99B491034323}"/>
              </a:ext>
            </a:extLst>
          </p:cNvPr>
          <p:cNvSpPr>
            <a:spLocks noGrp="1"/>
          </p:cNvSpPr>
          <p:nvPr>
            <p:ph type="title"/>
          </p:nvPr>
        </p:nvSpPr>
        <p:spPr/>
        <p:txBody>
          <a:bodyPr/>
          <a:lstStyle/>
          <a:p>
            <a:r>
              <a:rPr lang="en-US" dirty="0" err="1"/>
              <a:t>Impementation</a:t>
            </a:r>
            <a:r>
              <a:rPr lang="en-US" dirty="0"/>
              <a:t> in R</a:t>
            </a:r>
          </a:p>
        </p:txBody>
      </p:sp>
      <p:sp>
        <p:nvSpPr>
          <p:cNvPr id="3" name="Content Placeholder 2">
            <a:extLst>
              <a:ext uri="{FF2B5EF4-FFF2-40B4-BE49-F238E27FC236}">
                <a16:creationId xmlns:a16="http://schemas.microsoft.com/office/drawing/2014/main" id="{2B6C99A8-F27B-4CA6-B412-5FA61E2B9428}"/>
              </a:ext>
            </a:extLst>
          </p:cNvPr>
          <p:cNvSpPr>
            <a:spLocks noGrp="1"/>
          </p:cNvSpPr>
          <p:nvPr>
            <p:ph idx="1"/>
          </p:nvPr>
        </p:nvSpPr>
        <p:spPr/>
        <p:txBody>
          <a:bodyPr>
            <a:normAutofit fontScale="92500" lnSpcReduction="20000"/>
          </a:bodyPr>
          <a:lstStyle/>
          <a:p>
            <a:r>
              <a:rPr lang="en-US" dirty="0"/>
              <a:t>Install packages</a:t>
            </a:r>
          </a:p>
          <a:p>
            <a:r>
              <a:rPr lang="en-US" dirty="0"/>
              <a:t>Loading data</a:t>
            </a:r>
          </a:p>
          <a:p>
            <a:r>
              <a:rPr lang="en-US" dirty="0"/>
              <a:t>Making sure all the columns or features are in single set of data.</a:t>
            </a:r>
          </a:p>
          <a:p>
            <a:r>
              <a:rPr lang="en-US" dirty="0"/>
              <a:t>Splitting the data into train and test.</a:t>
            </a:r>
          </a:p>
          <a:p>
            <a:r>
              <a:rPr lang="en-US" dirty="0"/>
              <a:t>Creating Neural Network model for train dataset.</a:t>
            </a:r>
          </a:p>
          <a:p>
            <a:r>
              <a:rPr lang="en-US" dirty="0"/>
              <a:t>Plotting the NN model.</a:t>
            </a:r>
          </a:p>
          <a:p>
            <a:r>
              <a:rPr lang="en-US" dirty="0"/>
              <a:t>Predicting the values for test dataset using NN model created from train dataset.</a:t>
            </a:r>
          </a:p>
          <a:p>
            <a:r>
              <a:rPr lang="en-US"/>
              <a:t>R markdown doc</a:t>
            </a:r>
            <a:endParaRPr lang="en-US" dirty="0"/>
          </a:p>
          <a:p>
            <a:endParaRPr lang="en-US" dirty="0"/>
          </a:p>
          <a:p>
            <a:endParaRPr lang="en-US" dirty="0"/>
          </a:p>
        </p:txBody>
      </p:sp>
    </p:spTree>
    <p:extLst>
      <p:ext uri="{BB962C8B-B14F-4D97-AF65-F5344CB8AC3E}">
        <p14:creationId xmlns:p14="http://schemas.microsoft.com/office/powerpoint/2010/main" val="200651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7607-86FD-4607-B5BB-9A411E6DF1DA}"/>
              </a:ext>
            </a:extLst>
          </p:cNvPr>
          <p:cNvSpPr>
            <a:spLocks noGrp="1"/>
          </p:cNvSpPr>
          <p:nvPr>
            <p:ph type="title"/>
          </p:nvPr>
        </p:nvSpPr>
        <p:spPr/>
        <p:txBody>
          <a:bodyPr/>
          <a:lstStyle/>
          <a:p>
            <a:r>
              <a:rPr lang="en-US" dirty="0"/>
              <a:t>Advantages and Disadvantages:	</a:t>
            </a:r>
          </a:p>
        </p:txBody>
      </p:sp>
      <p:sp>
        <p:nvSpPr>
          <p:cNvPr id="3" name="Content Placeholder 2">
            <a:extLst>
              <a:ext uri="{FF2B5EF4-FFF2-40B4-BE49-F238E27FC236}">
                <a16:creationId xmlns:a16="http://schemas.microsoft.com/office/drawing/2014/main" id="{6E825A16-EBC9-4349-B390-0E7C56CABAA5}"/>
              </a:ext>
            </a:extLst>
          </p:cNvPr>
          <p:cNvSpPr>
            <a:spLocks noGrp="1"/>
          </p:cNvSpPr>
          <p:nvPr>
            <p:ph idx="1"/>
          </p:nvPr>
        </p:nvSpPr>
        <p:spPr/>
        <p:txBody>
          <a:bodyPr>
            <a:normAutofit fontScale="92500" lnSpcReduction="20000"/>
          </a:bodyPr>
          <a:lstStyle/>
          <a:p>
            <a:pPr marL="0" indent="0">
              <a:buNone/>
            </a:pPr>
            <a:r>
              <a:rPr lang="en-US" dirty="0"/>
              <a:t>Pros</a:t>
            </a:r>
          </a:p>
          <a:p>
            <a:r>
              <a:rPr lang="en-US" dirty="0"/>
              <a:t>More flexible and can do both regression and classification problems.</a:t>
            </a:r>
          </a:p>
          <a:p>
            <a:r>
              <a:rPr lang="en-US" dirty="0"/>
              <a:t>Good for nonlinear dataset with many inputs and layers.</a:t>
            </a:r>
          </a:p>
          <a:p>
            <a:pPr marL="0" indent="0">
              <a:buNone/>
            </a:pPr>
            <a:r>
              <a:rPr lang="en-US" dirty="0"/>
              <a:t>Cons</a:t>
            </a:r>
          </a:p>
          <a:p>
            <a:r>
              <a:rPr lang="en-US" dirty="0"/>
              <a:t>There are more alternative algorithms which are simple, fast, easy to train and provide better performance. </a:t>
            </a:r>
          </a:p>
          <a:p>
            <a:r>
              <a:rPr lang="en-US" dirty="0"/>
              <a:t>More time taking for development and more computation power.</a:t>
            </a:r>
          </a:p>
          <a:p>
            <a:r>
              <a:rPr lang="en-US" dirty="0"/>
              <a:t>Need more data that are numerical and non missing datasets than other algorithms. </a:t>
            </a:r>
          </a:p>
          <a:p>
            <a:endParaRPr lang="en-US" dirty="0"/>
          </a:p>
        </p:txBody>
      </p:sp>
    </p:spTree>
    <p:extLst>
      <p:ext uri="{BB962C8B-B14F-4D97-AF65-F5344CB8AC3E}">
        <p14:creationId xmlns:p14="http://schemas.microsoft.com/office/powerpoint/2010/main" val="227312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8C59-1081-45A2-B73E-B6877C68C8A9}"/>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96183D34-3593-4B8B-8229-61EB6B7C64BE}"/>
              </a:ext>
            </a:extLst>
          </p:cNvPr>
          <p:cNvSpPr>
            <a:spLocks noGrp="1"/>
          </p:cNvSpPr>
          <p:nvPr>
            <p:ph idx="1"/>
          </p:nvPr>
        </p:nvSpPr>
        <p:spPr/>
        <p:txBody>
          <a:bodyPr/>
          <a:lstStyle/>
          <a:p>
            <a:r>
              <a:rPr lang="en-US" dirty="0"/>
              <a:t>Pattern recognition: like facial recognition, object detection, fingerprint recognition etc.</a:t>
            </a:r>
          </a:p>
          <a:p>
            <a:r>
              <a:rPr lang="en-US" dirty="0"/>
              <a:t>Time series prediction: like stock price, weather forecasting.</a:t>
            </a:r>
          </a:p>
          <a:p>
            <a:r>
              <a:rPr lang="en-US" dirty="0"/>
              <a:t>Natural language processing: like text classification, Named Entity Recognition, part of speech tagging, Speech Recognition, and Spell Checking.</a:t>
            </a:r>
          </a:p>
        </p:txBody>
      </p:sp>
    </p:spTree>
    <p:extLst>
      <p:ext uri="{BB962C8B-B14F-4D97-AF65-F5344CB8AC3E}">
        <p14:creationId xmlns:p14="http://schemas.microsoft.com/office/powerpoint/2010/main" val="884859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A2C8-5A10-4786-B4EB-6D589EFDE23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C763B88-F357-4D2C-8D69-8BA195E72836}"/>
              </a:ext>
            </a:extLst>
          </p:cNvPr>
          <p:cNvSpPr>
            <a:spLocks noGrp="1"/>
          </p:cNvSpPr>
          <p:nvPr>
            <p:ph idx="1"/>
          </p:nvPr>
        </p:nvSpPr>
        <p:spPr/>
        <p:txBody>
          <a:bodyPr/>
          <a:lstStyle/>
          <a:p>
            <a:pPr algn="just"/>
            <a:r>
              <a:rPr lang="en-US" dirty="0"/>
              <a:t>This is the detailed description about the neural network. What is neural network, Forward and backward Propagation, along with Activation Functions, Implementation of the neural networks in R, use cases of NN and finally Pros and Cons of NN.</a:t>
            </a:r>
          </a:p>
        </p:txBody>
      </p:sp>
    </p:spTree>
    <p:extLst>
      <p:ext uri="{BB962C8B-B14F-4D97-AF65-F5344CB8AC3E}">
        <p14:creationId xmlns:p14="http://schemas.microsoft.com/office/powerpoint/2010/main" val="3753761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C8CE-509F-478F-A084-C538A72B637D}"/>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92D246DB-D734-4A7D-8B79-3797549F6FAC}"/>
              </a:ext>
            </a:extLst>
          </p:cNvPr>
          <p:cNvSpPr>
            <a:spLocks noGrp="1"/>
          </p:cNvSpPr>
          <p:nvPr>
            <p:ph idx="1"/>
          </p:nvPr>
        </p:nvSpPr>
        <p:spPr/>
        <p:txBody>
          <a:bodyPr/>
          <a:lstStyle/>
          <a:p>
            <a:r>
              <a:rPr lang="en-US" dirty="0">
                <a:hlinkClick r:id="rId2"/>
              </a:rPr>
              <a:t>https://www.datacamp.com/community/tutorials/neural-network-models-r</a:t>
            </a:r>
            <a:endParaRPr lang="en-US" dirty="0"/>
          </a:p>
        </p:txBody>
      </p:sp>
    </p:spTree>
    <p:extLst>
      <p:ext uri="{BB962C8B-B14F-4D97-AF65-F5344CB8AC3E}">
        <p14:creationId xmlns:p14="http://schemas.microsoft.com/office/powerpoint/2010/main" val="333116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9E5A-30C1-4AB0-9B91-F72308997C30}"/>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FB8217F7-751E-4BBB-B0D2-74B0B2466A33}"/>
              </a:ext>
            </a:extLst>
          </p:cNvPr>
          <p:cNvSpPr>
            <a:spLocks noGrp="1"/>
          </p:cNvSpPr>
          <p:nvPr>
            <p:ph idx="1"/>
          </p:nvPr>
        </p:nvSpPr>
        <p:spPr/>
        <p:txBody>
          <a:bodyPr>
            <a:normAutofit fontScale="92500" lnSpcReduction="10000"/>
          </a:bodyPr>
          <a:lstStyle/>
          <a:p>
            <a:pPr algn="just"/>
            <a:r>
              <a:rPr lang="en-US" dirty="0"/>
              <a:t>It can learn by examples.</a:t>
            </a:r>
          </a:p>
          <a:p>
            <a:pPr algn="just"/>
            <a:r>
              <a:rPr lang="en-US" dirty="0"/>
              <a:t>This is inspired by the biological neuron system</a:t>
            </a:r>
          </a:p>
          <a:p>
            <a:pPr algn="just"/>
            <a:r>
              <a:rPr lang="en-US" dirty="0"/>
              <a:t>It has many highly interconnected processing elements called neurons, which are used to solve the problems</a:t>
            </a:r>
          </a:p>
          <a:p>
            <a:pPr algn="just"/>
            <a:r>
              <a:rPr lang="en-US" dirty="0"/>
              <a:t>Information follows a non-linear path and process in parallel throughout the nodes.</a:t>
            </a:r>
          </a:p>
          <a:p>
            <a:pPr algn="just"/>
            <a:r>
              <a:rPr lang="en-US" dirty="0"/>
              <a:t>It is a complex adaptive system.(ability to change its structure by the adjusting inputs.)</a:t>
            </a:r>
          </a:p>
          <a:p>
            <a:pPr algn="r"/>
            <a:r>
              <a:rPr lang="en-US" dirty="0"/>
              <a:t>To be cont.</a:t>
            </a:r>
          </a:p>
        </p:txBody>
      </p:sp>
    </p:spTree>
    <p:extLst>
      <p:ext uri="{BB962C8B-B14F-4D97-AF65-F5344CB8AC3E}">
        <p14:creationId xmlns:p14="http://schemas.microsoft.com/office/powerpoint/2010/main" val="284927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0B60F-6A74-4E3E-90F7-161C1058C374}"/>
              </a:ext>
            </a:extLst>
          </p:cNvPr>
          <p:cNvSpPr>
            <a:spLocks noGrp="1"/>
          </p:cNvSpPr>
          <p:nvPr>
            <p:ph idx="1"/>
          </p:nvPr>
        </p:nvSpPr>
        <p:spPr>
          <a:xfrm>
            <a:off x="838200" y="715617"/>
            <a:ext cx="10515600" cy="5461346"/>
          </a:xfrm>
        </p:spPr>
        <p:txBody>
          <a:bodyPr/>
          <a:lstStyle/>
          <a:p>
            <a:pPr algn="just"/>
            <a:r>
              <a:rPr lang="en-US" dirty="0"/>
              <a:t>Designed to solve problem which are easy for humans and difficult for machines. (like identifying pictures and patterns)</a:t>
            </a:r>
          </a:p>
          <a:p>
            <a:pPr algn="just"/>
            <a:r>
              <a:rPr lang="en-US" dirty="0"/>
              <a:t>Its application ranges from object identification and detection.</a:t>
            </a:r>
          </a:p>
          <a:p>
            <a:pPr algn="just"/>
            <a:r>
              <a:rPr lang="en-US" dirty="0"/>
              <a:t>Inspired by the human brain to perform a particular task or function.</a:t>
            </a:r>
          </a:p>
          <a:p>
            <a:pPr marL="0" indent="0">
              <a:buNone/>
            </a:pPr>
            <a:endParaRPr lang="en-US" dirty="0"/>
          </a:p>
          <a:p>
            <a:endParaRPr lang="en-US" dirty="0"/>
          </a:p>
        </p:txBody>
      </p:sp>
    </p:spTree>
    <p:extLst>
      <p:ext uri="{BB962C8B-B14F-4D97-AF65-F5344CB8AC3E}">
        <p14:creationId xmlns:p14="http://schemas.microsoft.com/office/powerpoint/2010/main" val="114657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CABF-55DC-4FDA-8767-A05571F56EA7}"/>
              </a:ext>
            </a:extLst>
          </p:cNvPr>
          <p:cNvSpPr>
            <a:spLocks noGrp="1"/>
          </p:cNvSpPr>
          <p:nvPr>
            <p:ph type="title"/>
          </p:nvPr>
        </p:nvSpPr>
        <p:spPr/>
        <p:txBody>
          <a:bodyPr/>
          <a:lstStyle/>
          <a:p>
            <a:r>
              <a:rPr lang="en-US" dirty="0"/>
              <a:t>Propagation:</a:t>
            </a:r>
          </a:p>
        </p:txBody>
      </p:sp>
      <p:sp>
        <p:nvSpPr>
          <p:cNvPr id="3" name="Content Placeholder 2">
            <a:extLst>
              <a:ext uri="{FF2B5EF4-FFF2-40B4-BE49-F238E27FC236}">
                <a16:creationId xmlns:a16="http://schemas.microsoft.com/office/drawing/2014/main" id="{7A3DFC8E-575D-4FF9-A7E7-43F2AE33C929}"/>
              </a:ext>
            </a:extLst>
          </p:cNvPr>
          <p:cNvSpPr>
            <a:spLocks noGrp="1"/>
          </p:cNvSpPr>
          <p:nvPr>
            <p:ph idx="1"/>
          </p:nvPr>
        </p:nvSpPr>
        <p:spPr/>
        <p:txBody>
          <a:bodyPr/>
          <a:lstStyle/>
          <a:p>
            <a:pPr algn="just"/>
            <a:r>
              <a:rPr lang="en-US" dirty="0" err="1"/>
              <a:t>FeedForward</a:t>
            </a:r>
            <a:r>
              <a:rPr lang="en-US" dirty="0"/>
              <a:t>:</a:t>
            </a:r>
          </a:p>
          <a:p>
            <a:pPr lvl="1" algn="just"/>
            <a:r>
              <a:rPr lang="en-US" dirty="0"/>
              <a:t>This network is not the recursive. Neurons in this layer only connected to neurons next layer, and they don’t form a cycle.</a:t>
            </a:r>
          </a:p>
          <a:p>
            <a:pPr lvl="1" algn="just"/>
            <a:r>
              <a:rPr lang="en-US" dirty="0"/>
              <a:t>Signals travel in only one directions towards the output layer.</a:t>
            </a:r>
          </a:p>
          <a:p>
            <a:pPr algn="just"/>
            <a:r>
              <a:rPr lang="en-US" dirty="0" err="1"/>
              <a:t>FeedBack</a:t>
            </a:r>
            <a:r>
              <a:rPr lang="en-US" dirty="0"/>
              <a:t>:</a:t>
            </a:r>
          </a:p>
          <a:p>
            <a:pPr lvl="1" algn="just"/>
            <a:r>
              <a:rPr lang="en-US" dirty="0"/>
              <a:t>This contains cycles. Signals travel in both directions. Feedback cycles can cause the networks behavior change over time based on its input.</a:t>
            </a:r>
          </a:p>
          <a:p>
            <a:pPr lvl="1" algn="just"/>
            <a:r>
              <a:rPr lang="en-US" dirty="0"/>
              <a:t>Also known as recurrent neural networks.</a:t>
            </a:r>
          </a:p>
        </p:txBody>
      </p:sp>
    </p:spTree>
    <p:extLst>
      <p:ext uri="{BB962C8B-B14F-4D97-AF65-F5344CB8AC3E}">
        <p14:creationId xmlns:p14="http://schemas.microsoft.com/office/powerpoint/2010/main" val="52143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1DB1E-DA0D-4DAB-86C0-914C6B865CD8}"/>
              </a:ext>
            </a:extLst>
          </p:cNvPr>
          <p:cNvSpPr>
            <a:spLocks noGrp="1"/>
          </p:cNvSpPr>
          <p:nvPr>
            <p:ph type="title"/>
          </p:nvPr>
        </p:nvSpPr>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AEA49964-A561-4C5F-B902-D95D1FE8508D}"/>
              </a:ext>
            </a:extLst>
          </p:cNvPr>
          <p:cNvSpPr>
            <a:spLocks noGrp="1"/>
          </p:cNvSpPr>
          <p:nvPr>
            <p:ph idx="1"/>
          </p:nvPr>
        </p:nvSpPr>
        <p:spPr/>
        <p:txBody>
          <a:bodyPr>
            <a:normAutofit fontScale="92500" lnSpcReduction="20000"/>
          </a:bodyPr>
          <a:lstStyle/>
          <a:p>
            <a:pPr algn="just"/>
            <a:r>
              <a:rPr lang="en-US" dirty="0"/>
              <a:t>Human brain consists of billions of neural cells that process information. </a:t>
            </a:r>
          </a:p>
          <a:p>
            <a:pPr algn="just"/>
            <a:r>
              <a:rPr lang="en-US" dirty="0"/>
              <a:t>Each neural cell considered a simple processing system. </a:t>
            </a:r>
          </a:p>
          <a:p>
            <a:pPr algn="just"/>
            <a:r>
              <a:rPr lang="en-US" dirty="0"/>
              <a:t>The interconnected web of neurons known as biological neural network transmits information through electrical signals. </a:t>
            </a:r>
          </a:p>
          <a:p>
            <a:pPr algn="just"/>
            <a:r>
              <a:rPr lang="en-US" dirty="0"/>
              <a:t>This parallel interactive system makes the brain to think and process information.</a:t>
            </a:r>
          </a:p>
          <a:p>
            <a:pPr algn="just"/>
            <a:r>
              <a:rPr lang="en-US" dirty="0"/>
              <a:t>Dendrites of a neuron receive input from other neuron and respond output based on those inputs to an axon of some other neuron.</a:t>
            </a:r>
          </a:p>
          <a:p>
            <a:pPr algn="just"/>
            <a:r>
              <a:rPr lang="en-US" dirty="0"/>
              <a:t>Synapses is a point of interaction of neurons. (Conjunction)</a:t>
            </a:r>
          </a:p>
          <a:p>
            <a:pPr algn="just"/>
            <a:endParaRPr lang="en-US" dirty="0"/>
          </a:p>
        </p:txBody>
      </p:sp>
    </p:spTree>
    <p:extLst>
      <p:ext uri="{BB962C8B-B14F-4D97-AF65-F5344CB8AC3E}">
        <p14:creationId xmlns:p14="http://schemas.microsoft.com/office/powerpoint/2010/main" val="317933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69A184-B075-404E-BD65-53AE288B52B1}"/>
              </a:ext>
            </a:extLst>
          </p:cNvPr>
          <p:cNvPicPr>
            <a:picLocks noChangeAspect="1"/>
          </p:cNvPicPr>
          <p:nvPr/>
        </p:nvPicPr>
        <p:blipFill>
          <a:blip r:embed="rId2"/>
          <a:stretch>
            <a:fillRect/>
          </a:stretch>
        </p:blipFill>
        <p:spPr>
          <a:xfrm>
            <a:off x="818985" y="914400"/>
            <a:ext cx="10659400" cy="5625661"/>
          </a:xfrm>
          <a:prstGeom prst="rect">
            <a:avLst/>
          </a:prstGeom>
        </p:spPr>
      </p:pic>
    </p:spTree>
    <p:extLst>
      <p:ext uri="{BB962C8B-B14F-4D97-AF65-F5344CB8AC3E}">
        <p14:creationId xmlns:p14="http://schemas.microsoft.com/office/powerpoint/2010/main" val="71200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EA3E-A8FC-4789-A4DB-4D946E8DE188}"/>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D3B6D0D5-7702-4EB9-832D-9A8987C5D1B8}"/>
              </a:ext>
            </a:extLst>
          </p:cNvPr>
          <p:cNvSpPr>
            <a:spLocks noGrp="1"/>
          </p:cNvSpPr>
          <p:nvPr>
            <p:ph idx="1"/>
          </p:nvPr>
        </p:nvSpPr>
        <p:spPr/>
        <p:txBody>
          <a:bodyPr/>
          <a:lstStyle/>
          <a:p>
            <a:r>
              <a:rPr lang="en-US" dirty="0"/>
              <a:t>This defines the output of a neuron in terms of a local induced field. </a:t>
            </a:r>
          </a:p>
          <a:p>
            <a:r>
              <a:rPr lang="en-US" dirty="0"/>
              <a:t>It is a single line of code that gives the neural nets non </a:t>
            </a:r>
            <a:r>
              <a:rPr lang="en-US" dirty="0" err="1"/>
              <a:t>linearlity</a:t>
            </a:r>
            <a:r>
              <a:rPr lang="en-US" dirty="0"/>
              <a:t> and expressiveness. </a:t>
            </a:r>
          </a:p>
        </p:txBody>
      </p:sp>
    </p:spTree>
    <p:extLst>
      <p:ext uri="{BB962C8B-B14F-4D97-AF65-F5344CB8AC3E}">
        <p14:creationId xmlns:p14="http://schemas.microsoft.com/office/powerpoint/2010/main" val="138570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9CA0-CBFA-4B16-A41A-DAFB415A7246}"/>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794E7219-A2DB-41DE-BBAE-A0085D7C2F9C}"/>
              </a:ext>
            </a:extLst>
          </p:cNvPr>
          <p:cNvSpPr>
            <a:spLocks noGrp="1"/>
          </p:cNvSpPr>
          <p:nvPr>
            <p:ph idx="1"/>
          </p:nvPr>
        </p:nvSpPr>
        <p:spPr/>
        <p:txBody>
          <a:bodyPr>
            <a:normAutofit fontScale="85000" lnSpcReduction="10000"/>
          </a:bodyPr>
          <a:lstStyle/>
          <a:p>
            <a:r>
              <a:rPr lang="en-US" dirty="0"/>
              <a:t>Identity function: that maps input to the same output value. Also called as straight-line function where activation is proportional to the input.</a:t>
            </a:r>
          </a:p>
          <a:p>
            <a:r>
              <a:rPr lang="en-US" dirty="0"/>
              <a:t>Binary step Function: if a value of Y is above a threshold then the output is True(or activated), and if its less than the threshold then the output is False(or not activated). It is very useful in the classifier.</a:t>
            </a:r>
          </a:p>
          <a:p>
            <a:r>
              <a:rPr lang="en-US" dirty="0"/>
              <a:t>Sigmoid Function: is s shaped function. Logistic and hyperbolic tangent functions are commonly used sigmoid functions.</a:t>
            </a:r>
          </a:p>
          <a:p>
            <a:pPr lvl="1"/>
            <a:r>
              <a:rPr lang="en-US" dirty="0"/>
              <a:t>Binary sigmoid function is a logistic function where the output values are varying from 0 to 1.</a:t>
            </a:r>
          </a:p>
          <a:p>
            <a:pPr lvl="1"/>
            <a:r>
              <a:rPr lang="en-US" dirty="0"/>
              <a:t>Bipolar sigmoid function is a logistic function where the output value varies from -1 to 1. also known as Hyperbolic Tangent Function or tanh.</a:t>
            </a:r>
          </a:p>
        </p:txBody>
      </p:sp>
    </p:spTree>
    <p:extLst>
      <p:ext uri="{BB962C8B-B14F-4D97-AF65-F5344CB8AC3E}">
        <p14:creationId xmlns:p14="http://schemas.microsoft.com/office/powerpoint/2010/main" val="6909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850A5-0339-441F-8C56-709B7AA53605}"/>
              </a:ext>
            </a:extLst>
          </p:cNvPr>
          <p:cNvSpPr>
            <a:spLocks noGrp="1"/>
          </p:cNvSpPr>
          <p:nvPr>
            <p:ph idx="1"/>
          </p:nvPr>
        </p:nvSpPr>
        <p:spPr>
          <a:xfrm>
            <a:off x="838200" y="453224"/>
            <a:ext cx="10515600" cy="5723739"/>
          </a:xfrm>
        </p:spPr>
        <p:txBody>
          <a:bodyPr/>
          <a:lstStyle/>
          <a:p>
            <a:r>
              <a:rPr lang="en-US" dirty="0"/>
              <a:t>Ramp Function: is derived from the appearance of its graph. It maps negative to 0 and positive inputs to the same output.</a:t>
            </a:r>
          </a:p>
          <a:p>
            <a:r>
              <a:rPr lang="en-US" dirty="0" err="1"/>
              <a:t>Relu</a:t>
            </a:r>
            <a:r>
              <a:rPr lang="en-US" dirty="0"/>
              <a:t> stands for the rectified linear unit. It is the most used activation function in the world. It output 0 for negative values of x. </a:t>
            </a:r>
          </a:p>
        </p:txBody>
      </p:sp>
    </p:spTree>
    <p:extLst>
      <p:ext uri="{BB962C8B-B14F-4D97-AF65-F5344CB8AC3E}">
        <p14:creationId xmlns:p14="http://schemas.microsoft.com/office/powerpoint/2010/main" val="483589210"/>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107</TotalTime>
  <Words>762</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AvenirNext LT Pro Medium</vt:lpstr>
      <vt:lpstr>Rockwell</vt:lpstr>
      <vt:lpstr>Segoe UI</vt:lpstr>
      <vt:lpstr>ExploreVTI</vt:lpstr>
      <vt:lpstr>Predicting Job Offers based on Technical and commucation skills using Neural Networks</vt:lpstr>
      <vt:lpstr>Neural Networks</vt:lpstr>
      <vt:lpstr>PowerPoint Presentation</vt:lpstr>
      <vt:lpstr>Propagation:</vt:lpstr>
      <vt:lpstr>Procedure:</vt:lpstr>
      <vt:lpstr>PowerPoint Presentation</vt:lpstr>
      <vt:lpstr>Activation Function:</vt:lpstr>
      <vt:lpstr>Types of functions:</vt:lpstr>
      <vt:lpstr>PowerPoint Presentation</vt:lpstr>
      <vt:lpstr>PowerPoint Presentation</vt:lpstr>
      <vt:lpstr>Impementation in R</vt:lpstr>
      <vt:lpstr>Advantages and Disadvantages: </vt:lpstr>
      <vt:lpstr>Use Cases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Job Offers based on Technical and commucation skills using Neural Networks</dc:title>
  <dc:creator>Faniveer Kumar Raju Kurella</dc:creator>
  <cp:lastModifiedBy>Faniveer Kumar Raju Kurella</cp:lastModifiedBy>
  <cp:revision>11</cp:revision>
  <dcterms:created xsi:type="dcterms:W3CDTF">2020-12-04T03:07:47Z</dcterms:created>
  <dcterms:modified xsi:type="dcterms:W3CDTF">2020-12-04T18:22:08Z</dcterms:modified>
</cp:coreProperties>
</file>