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E5D1-3D47-48A5-A974-9E3A0F420FB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551-EF2A-42A6-A72C-D3C19D56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8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E5D1-3D47-48A5-A974-9E3A0F420FB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551-EF2A-42A6-A72C-D3C19D56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8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E5D1-3D47-48A5-A974-9E3A0F420FB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551-EF2A-42A6-A72C-D3C19D56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E5D1-3D47-48A5-A974-9E3A0F420FB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551-EF2A-42A6-A72C-D3C19D56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8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E5D1-3D47-48A5-A974-9E3A0F420FB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551-EF2A-42A6-A72C-D3C19D56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E5D1-3D47-48A5-A974-9E3A0F420FB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551-EF2A-42A6-A72C-D3C19D56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E5D1-3D47-48A5-A974-9E3A0F420FB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551-EF2A-42A6-A72C-D3C19D56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E5D1-3D47-48A5-A974-9E3A0F420FB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551-EF2A-42A6-A72C-D3C19D56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6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E5D1-3D47-48A5-A974-9E3A0F420FB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551-EF2A-42A6-A72C-D3C19D56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2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E5D1-3D47-48A5-A974-9E3A0F420FB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551-EF2A-42A6-A72C-D3C19D56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E5D1-3D47-48A5-A974-9E3A0F420FB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A551-EF2A-42A6-A72C-D3C19D56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0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E5D1-3D47-48A5-A974-9E3A0F420FB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A551-EF2A-42A6-A72C-D3C19D56E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2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/>
              <a:t>K Nearest </a:t>
            </a:r>
            <a:r>
              <a:rPr lang="en-US" dirty="0" err="1"/>
              <a:t>Neighbour</a:t>
            </a:r>
            <a:r>
              <a:rPr lang="en-US" dirty="0"/>
              <a:t>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0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6582" y="406399"/>
            <a:ext cx="7666182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4A4A4A"/>
                </a:solidFill>
                <a:effectLst/>
                <a:latin typeface="Open Sans"/>
              </a:rPr>
              <a:t>What Is KNN Algorithm?</a:t>
            </a:r>
          </a:p>
          <a:p>
            <a:endParaRPr lang="en-US" sz="2800" b="1" dirty="0">
              <a:solidFill>
                <a:srgbClr val="4A4A4A"/>
              </a:solidFill>
              <a:latin typeface="Open Sans"/>
            </a:endParaRPr>
          </a:p>
          <a:p>
            <a:endParaRPr lang="en-US" sz="2800" b="1" i="0" dirty="0" smtClean="0">
              <a:solidFill>
                <a:srgbClr val="4A4A4A"/>
              </a:solidFill>
              <a:effectLst/>
              <a:latin typeface="Open Sans"/>
            </a:endParaRPr>
          </a:p>
          <a:p>
            <a:endParaRPr lang="en-US" sz="2800" b="1" i="0" dirty="0" smtClean="0">
              <a:solidFill>
                <a:srgbClr val="4A4A4A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A4A4A"/>
                </a:solidFill>
                <a:latin typeface="Open Sans"/>
              </a:rPr>
              <a:t>Does KNN belong to a </a:t>
            </a:r>
            <a:r>
              <a:rPr lang="en-US" sz="2800" i="0" dirty="0" smtClean="0">
                <a:solidFill>
                  <a:srgbClr val="222222"/>
                </a:solidFill>
                <a:effectLst/>
                <a:latin typeface="Open Sans"/>
              </a:rPr>
              <a:t>Supervised Machine  Learning? YES!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22222"/>
                </a:solidFill>
                <a:latin typeface="Open Sans"/>
              </a:rPr>
              <a:t>What is the goal of the algorithm? It </a:t>
            </a:r>
            <a:r>
              <a:rPr lang="en-US" sz="2800" b="0" i="0" dirty="0" smtClean="0">
                <a:solidFill>
                  <a:srgbClr val="222222"/>
                </a:solidFill>
                <a:effectLst/>
                <a:latin typeface="Open Sans"/>
              </a:rPr>
              <a:t>classifies a new data point into the target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22222"/>
                </a:solidFill>
                <a:latin typeface="Open Sans"/>
              </a:rPr>
              <a:t>What is the main criteria of classification? </a:t>
            </a:r>
            <a:r>
              <a:rPr lang="en-US" sz="2800" dirty="0">
                <a:solidFill>
                  <a:srgbClr val="222222"/>
                </a:solidFill>
                <a:latin typeface="Open Sans"/>
              </a:rPr>
              <a:t>T</a:t>
            </a:r>
            <a:r>
              <a:rPr lang="en-US" sz="2800" b="0" i="0" dirty="0" smtClean="0">
                <a:solidFill>
                  <a:srgbClr val="222222"/>
                </a:solidFill>
                <a:effectLst/>
                <a:latin typeface="Open Sans"/>
              </a:rPr>
              <a:t>he features of a new data neighboring data points.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222222"/>
              </a:solidFill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0" dirty="0" smtClean="0">
              <a:solidFill>
                <a:srgbClr val="222222"/>
              </a:solidFill>
              <a:effectLst/>
              <a:latin typeface="Open Sans"/>
            </a:endParaRPr>
          </a:p>
          <a:p>
            <a:endParaRPr lang="en-US" sz="2800" dirty="0">
              <a:solidFill>
                <a:srgbClr val="4A4A4A"/>
              </a:solidFill>
              <a:latin typeface="Open Sans"/>
            </a:endParaRPr>
          </a:p>
          <a:p>
            <a:endParaRPr lang="en-US" sz="2800" b="1" i="0" dirty="0" smtClean="0">
              <a:solidFill>
                <a:srgbClr val="4A4A4A"/>
              </a:solidFill>
              <a:effectLst/>
              <a:latin typeface="Open Sans"/>
            </a:endParaRPr>
          </a:p>
          <a:p>
            <a:endParaRPr lang="en-US" sz="2800" b="1" dirty="0">
              <a:solidFill>
                <a:srgbClr val="4A4A4A"/>
              </a:solidFill>
              <a:latin typeface="Open Sans"/>
            </a:endParaRPr>
          </a:p>
          <a:p>
            <a:endParaRPr lang="en-US" sz="2800" b="0" i="0" dirty="0" smtClean="0">
              <a:solidFill>
                <a:srgbClr val="4A4A4A"/>
              </a:solidFill>
              <a:effectLst/>
              <a:latin typeface="Open Sans"/>
            </a:endParaRPr>
          </a:p>
          <a:p>
            <a:endParaRPr lang="en-US" sz="2800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278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274838"/>
            <a:ext cx="66855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the above image, we have two classes of data, namely class A (squares) and Class B (triangles)</a:t>
            </a:r>
          </a:p>
          <a:p>
            <a:r>
              <a:rPr lang="en-US" dirty="0" smtClean="0"/>
              <a:t>The problem statement is to assign the new input data point to one of the two classes by using the KNN algorithm</a:t>
            </a:r>
          </a:p>
          <a:p>
            <a:r>
              <a:rPr lang="en-US" dirty="0" smtClean="0"/>
              <a:t>The first step in the KNN algorithm is to define the value of ‘K’. But what does the ‘K’ in the KNN algorithm stand for?</a:t>
            </a:r>
          </a:p>
          <a:p>
            <a:r>
              <a:rPr lang="en-US" dirty="0" smtClean="0"/>
              <a:t>‘K’ stands for the number of Nearest Neighbors and hence the name K Nearest Neighbors (KNN).</a:t>
            </a:r>
            <a:endParaRPr lang="en-US" dirty="0"/>
          </a:p>
        </p:txBody>
      </p:sp>
      <p:pic>
        <p:nvPicPr>
          <p:cNvPr id="1028" name="Picture 4" descr="How does KNN Algorithm work - KNN Algorithm In R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448" y="639619"/>
            <a:ext cx="5515552" cy="261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269673"/>
            <a:ext cx="7213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4A4A4A"/>
                </a:solidFill>
                <a:effectLst/>
                <a:latin typeface="Open Sans"/>
              </a:rPr>
              <a:t>In the above image, I’ve defined the value of </a:t>
            </a:r>
            <a:r>
              <a:rPr lang="en-US" b="1" i="0" dirty="0" smtClean="0">
                <a:solidFill>
                  <a:srgbClr val="4A4A4A"/>
                </a:solidFill>
                <a:effectLst/>
                <a:latin typeface="Open Sans"/>
              </a:rPr>
              <a:t>‘K’ as 3. </a:t>
            </a:r>
            <a:r>
              <a:rPr lang="en-US" b="0" i="0" dirty="0" smtClean="0">
                <a:solidFill>
                  <a:srgbClr val="4A4A4A"/>
                </a:solidFill>
                <a:effectLst/>
                <a:latin typeface="Open Sans"/>
              </a:rPr>
              <a:t>This means that the algorithm will consider the three neighbors that are the closest to the new data point in order to decide the class of this new data point.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4A4A4A"/>
                </a:solidFill>
                <a:effectLst/>
                <a:latin typeface="Open Sans"/>
              </a:rPr>
              <a:t>The closeness between the data points is calculated by using measures such as Euclidean and Manhattan distance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4A4A4A"/>
                </a:solidFill>
                <a:effectLst/>
                <a:latin typeface="Open Sans"/>
              </a:rPr>
              <a:t>At ‘K’ = 3, the neighbors include two squares and 1 triangle. So, if I were to classify the new data point based on ‘K’ = 3, then it would be assigned to Class A (squares).</a:t>
            </a:r>
            <a:endParaRPr lang="en-US" b="0" i="0" dirty="0">
              <a:solidFill>
                <a:srgbClr val="4A4A4A"/>
              </a:solidFill>
              <a:effectLst/>
              <a:latin typeface="Open Sans"/>
            </a:endParaRPr>
          </a:p>
        </p:txBody>
      </p:sp>
      <p:pic>
        <p:nvPicPr>
          <p:cNvPr id="2050" name="Picture 2" descr="How does KNN Algorithm work 1 - KNN Algorithm In R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57" y="371185"/>
            <a:ext cx="50292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0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3418" y="3398982"/>
            <a:ext cx="72597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4A4A4A"/>
                </a:solidFill>
                <a:effectLst/>
                <a:latin typeface="Open Sans"/>
              </a:rPr>
              <a:t>But what if the </a:t>
            </a:r>
            <a:r>
              <a:rPr lang="en-US" b="1" i="0" dirty="0" smtClean="0">
                <a:solidFill>
                  <a:srgbClr val="4A4A4A"/>
                </a:solidFill>
                <a:effectLst/>
                <a:latin typeface="Open Sans"/>
              </a:rPr>
              <a:t>‘K’ value is set to 7</a:t>
            </a:r>
            <a:r>
              <a:rPr lang="en-US" b="0" i="0" dirty="0" smtClean="0">
                <a:solidFill>
                  <a:srgbClr val="4A4A4A"/>
                </a:solidFill>
                <a:effectLst/>
                <a:latin typeface="Open Sans"/>
              </a:rPr>
              <a:t>? We are telling our algorithm to look for the seven nearest neighbors and classify the new data point into the class it is most similar 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4A4A4A"/>
                </a:solidFill>
                <a:effectLst/>
                <a:latin typeface="Open Sans"/>
              </a:rPr>
              <a:t>At ‘K’ = 7, the neighbors include three squares and four triangles. So, if I were to classify the new data point based on ‘K’ = 7, then it would be assigned to Class B (triangles) since the majority of its neighbors were of class 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How does KNN Algorithm work 2 - KNN Algorithm In R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57" y="445655"/>
            <a:ext cx="50292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2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uclidian Distance - KNN Algorithm In R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12" y="542780"/>
            <a:ext cx="28575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uclidian Distance Calculations - KNN Algorithm In R - Edure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84" y="3044392"/>
            <a:ext cx="50292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8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6727" y="1413163"/>
            <a:ext cx="89038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</a:rPr>
              <a:t>1. Determine parameter K = number of nearest neighbors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2. Calculate the distance between the query-instance and all the training samples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3. Sort the distance and determine nearest neighbors based on the K-</a:t>
            </a:r>
            <a:r>
              <a:rPr lang="en-US" sz="2800" dirty="0" err="1">
                <a:latin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</a:rPr>
              <a:t> minimum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distance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4. Gather the category </a:t>
            </a:r>
            <a:r>
              <a:rPr lang="en-US" sz="2800" b="0" i="1" u="none" strike="noStrike" baseline="0" dirty="0" smtClean="0">
                <a:latin typeface="Times New Roman" panose="02020603050405020304" pitchFamily="18" charset="0"/>
              </a:rPr>
              <a:t>Y </a:t>
            </a:r>
            <a:r>
              <a:rPr lang="en-US" sz="2800" dirty="0">
                <a:latin typeface="Times New Roman" panose="02020603050405020304" pitchFamily="18" charset="0"/>
              </a:rPr>
              <a:t>of the nearest neighbors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5. Use simple majority of the category of nearest neighbors as the prediction value </a:t>
            </a:r>
            <a:r>
              <a:rPr lang="en-US" sz="2800" dirty="0" smtClean="0">
                <a:latin typeface="Times New Roman" panose="02020603050405020304" pitchFamily="18" charset="0"/>
              </a:rPr>
              <a:t>of the </a:t>
            </a:r>
            <a:r>
              <a:rPr lang="en-US" sz="2800" dirty="0">
                <a:latin typeface="Times New Roman" panose="02020603050405020304" pitchFamily="18" charset="0"/>
              </a:rPr>
              <a:t>query instance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30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9" y="443345"/>
            <a:ext cx="81557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TISSUE CLASSIFICATION EXAMPLE</a:t>
            </a: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</a:rPr>
              <a:t>https://people.revoledu.com/kardi/tutorial/KNN/KNN_Numerical-example.html</a:t>
            </a:r>
            <a:endParaRPr lang="en-US" sz="2000" dirty="0">
              <a:latin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01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828836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THE NEXT SOURCE:</a:t>
            </a:r>
          </a:p>
          <a:p>
            <a:endParaRPr lang="en-US" dirty="0" smtClean="0"/>
          </a:p>
          <a:p>
            <a:r>
              <a:rPr lang="en-US" dirty="0" smtClean="0"/>
              <a:t>Compare C++ and Python Codes</a:t>
            </a:r>
          </a:p>
          <a:p>
            <a:r>
              <a:rPr lang="en-US" dirty="0" smtClean="0"/>
              <a:t>https://www.geeksforgeeks.org/k-nearest-neighbours/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0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451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Times New Roman</vt:lpstr>
      <vt:lpstr>Office Theme</vt:lpstr>
      <vt:lpstr>More on K Nearest Neighbour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Fitchburg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K Nearest Neighbour algorithm</dc:title>
  <dc:creator>Natasha Kurtonina</dc:creator>
  <cp:lastModifiedBy>Natasha Kurtonina</cp:lastModifiedBy>
  <cp:revision>8</cp:revision>
  <dcterms:created xsi:type="dcterms:W3CDTF">2020-10-15T21:32:58Z</dcterms:created>
  <dcterms:modified xsi:type="dcterms:W3CDTF">2020-10-15T23:28:41Z</dcterms:modified>
</cp:coreProperties>
</file>