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8" r:id="rId3"/>
    <p:sldId id="264" r:id="rId4"/>
    <p:sldId id="265" r:id="rId5"/>
    <p:sldId id="257" r:id="rId6"/>
    <p:sldId id="266" r:id="rId7"/>
    <p:sldId id="260" r:id="rId8"/>
    <p:sldId id="267" r:id="rId9"/>
    <p:sldId id="261" r:id="rId10"/>
    <p:sldId id="262" r:id="rId11"/>
    <p:sldId id="263"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p:scale>
          <a:sx n="48" d="100"/>
          <a:sy n="48" d="100"/>
        </p:scale>
        <p:origin x="55" y="8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9/14/2020</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21978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9/14/2020</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216510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9/14/2020</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7812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9/14/2020</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60535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9/14/2020</a:t>
            </a:fld>
            <a:endParaRPr lang="en-US" dirty="0"/>
          </a:p>
        </p:txBody>
      </p:sp>
    </p:spTree>
    <p:extLst>
      <p:ext uri="{BB962C8B-B14F-4D97-AF65-F5344CB8AC3E}">
        <p14:creationId xmlns:p14="http://schemas.microsoft.com/office/powerpoint/2010/main" val="1796896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9/14/2020</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502795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9/14/2020</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24376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9/14/2020</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28076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9/14/2020</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434238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9/14/2020</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310269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9/14/2020</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949371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9/14/2020</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7105820"/>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27" r:id="rId5"/>
    <p:sldLayoutId id="2147483732" r:id="rId6"/>
    <p:sldLayoutId id="2147483728" r:id="rId7"/>
    <p:sldLayoutId id="2147483729" r:id="rId8"/>
    <p:sldLayoutId id="2147483730" r:id="rId9"/>
    <p:sldLayoutId id="2147483731" r:id="rId10"/>
    <p:sldLayoutId id="2147483733"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analyticssteps.com/blogs/introduction-machine-learning-supervised-and-unsupervised-learning" TargetMode="External"/><Relationship Id="rId2" Type="http://schemas.openxmlformats.org/officeDocument/2006/relationships/hyperlink" Target="https://expertsystem.com/machine-learning-definition/" TargetMode="External"/><Relationship Id="rId1" Type="http://schemas.openxmlformats.org/officeDocument/2006/relationships/slideLayout" Target="../slideLayouts/slideLayout2.xml"/><Relationship Id="rId4" Type="http://schemas.openxmlformats.org/officeDocument/2006/relationships/hyperlink" Target="https://www.youtube.com/watch?v=2Sb1Gvo5si8&amp;ab_channel=Simplilear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descr="A picture containing indoor, computer, sitting, table&#10;&#10;Description automatically generated">
            <a:extLst>
              <a:ext uri="{FF2B5EF4-FFF2-40B4-BE49-F238E27FC236}">
                <a16:creationId xmlns:a16="http://schemas.microsoft.com/office/drawing/2014/main" id="{115CCE02-B0A1-4E3D-A70F-10B9EC2BBC9C}"/>
              </a:ext>
            </a:extLst>
          </p:cNvPr>
          <p:cNvPicPr>
            <a:picLocks noChangeAspect="1"/>
          </p:cNvPicPr>
          <p:nvPr/>
        </p:nvPicPr>
        <p:blipFill rotWithShape="1">
          <a:blip r:embed="rId2"/>
          <a:srcRect r="25226" b="1"/>
          <a:stretch/>
        </p:blipFill>
        <p:spPr>
          <a:xfrm>
            <a:off x="4487333" y="10"/>
            <a:ext cx="7704667" cy="6877868"/>
          </a:xfrm>
          <a:custGeom>
            <a:avLst/>
            <a:gdLst/>
            <a:ahLst/>
            <a:cxnLst/>
            <a:rect l="l" t="t" r="r" b="b"/>
            <a:pathLst>
              <a:path w="7704667" h="6877878">
                <a:moveTo>
                  <a:pt x="0" y="0"/>
                </a:moveTo>
                <a:lnTo>
                  <a:pt x="7704667" y="0"/>
                </a:lnTo>
                <a:lnTo>
                  <a:pt x="7704667" y="6877878"/>
                </a:lnTo>
                <a:lnTo>
                  <a:pt x="0" y="6877878"/>
                </a:lnTo>
                <a:lnTo>
                  <a:pt x="0" y="6867939"/>
                </a:lnTo>
                <a:lnTo>
                  <a:pt x="146217" y="6867939"/>
                </a:lnTo>
                <a:lnTo>
                  <a:pt x="252811" y="6795007"/>
                </a:lnTo>
                <a:cubicBezTo>
                  <a:pt x="428996" y="6667346"/>
                  <a:pt x="601946" y="6529451"/>
                  <a:pt x="776494" y="6388681"/>
                </a:cubicBezTo>
                <a:cubicBezTo>
                  <a:pt x="1734992" y="5615677"/>
                  <a:pt x="2676361" y="4981124"/>
                  <a:pt x="2676361" y="3631852"/>
                </a:cubicBezTo>
                <a:cubicBezTo>
                  <a:pt x="2676361" y="2101350"/>
                  <a:pt x="2094814" y="761014"/>
                  <a:pt x="1053668" y="20384"/>
                </a:cubicBezTo>
                <a:lnTo>
                  <a:pt x="1038069" y="9939"/>
                </a:lnTo>
                <a:lnTo>
                  <a:pt x="0" y="9939"/>
                </a:lnTo>
                <a:close/>
              </a:path>
            </a:pathLst>
          </a:custGeom>
        </p:spPr>
      </p:pic>
      <p:sp>
        <p:nvSpPr>
          <p:cNvPr id="11" name="Freeform: Shape 10">
            <a:extLst>
              <a:ext uri="{FF2B5EF4-FFF2-40B4-BE49-F238E27FC236}">
                <a16:creationId xmlns:a16="http://schemas.microsoft.com/office/drawing/2014/main" id="{DCD36D47-40B7-494B-B249-3CBA333DE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75746" cy="6858000"/>
          </a:xfrm>
          <a:custGeom>
            <a:avLst/>
            <a:gdLst>
              <a:gd name="connsiteX0" fmla="*/ 0 w 7475746"/>
              <a:gd name="connsiteY0" fmla="*/ 0 h 6858000"/>
              <a:gd name="connsiteX1" fmla="*/ 5859459 w 7475746"/>
              <a:gd name="connsiteY1" fmla="*/ 0 h 6858000"/>
              <a:gd name="connsiteX2" fmla="*/ 5874848 w 7475746"/>
              <a:gd name="connsiteY2" fmla="*/ 10445 h 6858000"/>
              <a:gd name="connsiteX3" fmla="*/ 7475746 w 7475746"/>
              <a:gd name="connsiteY3" fmla="*/ 3621913 h 6858000"/>
              <a:gd name="connsiteX4" fmla="*/ 5601397 w 7475746"/>
              <a:gd name="connsiteY4" fmla="*/ 6378742 h 6858000"/>
              <a:gd name="connsiteX5" fmla="*/ 5084748 w 7475746"/>
              <a:gd name="connsiteY5" fmla="*/ 6785068 h 6858000"/>
              <a:gd name="connsiteX6" fmla="*/ 4979585 w 7475746"/>
              <a:gd name="connsiteY6" fmla="*/ 6858000 h 6858000"/>
              <a:gd name="connsiteX7" fmla="*/ 0 w 7475746"/>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5746" h="6858000">
                <a:moveTo>
                  <a:pt x="0" y="0"/>
                </a:moveTo>
                <a:lnTo>
                  <a:pt x="5859459" y="0"/>
                </a:lnTo>
                <a:lnTo>
                  <a:pt x="5874848" y="10445"/>
                </a:lnTo>
                <a:cubicBezTo>
                  <a:pt x="6902010" y="751075"/>
                  <a:pt x="7475746" y="2091411"/>
                  <a:pt x="7475746" y="3621913"/>
                </a:cubicBezTo>
                <a:cubicBezTo>
                  <a:pt x="7475746" y="4971185"/>
                  <a:pt x="6547021" y="5605738"/>
                  <a:pt x="5601397" y="6378742"/>
                </a:cubicBezTo>
                <a:cubicBezTo>
                  <a:pt x="5429193" y="6519512"/>
                  <a:pt x="5258566" y="6657407"/>
                  <a:pt x="5084748" y="6785068"/>
                </a:cubicBezTo>
                <a:lnTo>
                  <a:pt x="4979585"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3" name="Freeform: Shape 12">
            <a:extLst>
              <a:ext uri="{FF2B5EF4-FFF2-40B4-BE49-F238E27FC236}">
                <a16:creationId xmlns:a16="http://schemas.microsoft.com/office/drawing/2014/main" id="{03AD0D1C-F8BA-4CD1-BC4D-BE1823F3EB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7283242" cy="6858000"/>
          </a:xfrm>
          <a:custGeom>
            <a:avLst/>
            <a:gdLst>
              <a:gd name="connsiteX0" fmla="*/ 0 w 7163694"/>
              <a:gd name="connsiteY0" fmla="*/ 0 h 6858000"/>
              <a:gd name="connsiteX1" fmla="*/ 5525402 w 7163694"/>
              <a:gd name="connsiteY1" fmla="*/ 0 h 6858000"/>
              <a:gd name="connsiteX2" fmla="*/ 5541001 w 7163694"/>
              <a:gd name="connsiteY2" fmla="*/ 10445 h 6858000"/>
              <a:gd name="connsiteX3" fmla="*/ 7163694 w 7163694"/>
              <a:gd name="connsiteY3" fmla="*/ 3621913 h 6858000"/>
              <a:gd name="connsiteX4" fmla="*/ 5263827 w 7163694"/>
              <a:gd name="connsiteY4" fmla="*/ 6378742 h 6858000"/>
              <a:gd name="connsiteX5" fmla="*/ 4740144 w 7163694"/>
              <a:gd name="connsiteY5" fmla="*/ 6785068 h 6858000"/>
              <a:gd name="connsiteX6" fmla="*/ 4633550 w 7163694"/>
              <a:gd name="connsiteY6" fmla="*/ 6858000 h 6858000"/>
              <a:gd name="connsiteX7" fmla="*/ 0 w 7163694"/>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63694" h="6858000">
                <a:moveTo>
                  <a:pt x="0" y="0"/>
                </a:moveTo>
                <a:lnTo>
                  <a:pt x="5525402" y="0"/>
                </a:lnTo>
                <a:lnTo>
                  <a:pt x="5541001" y="10445"/>
                </a:lnTo>
                <a:cubicBezTo>
                  <a:pt x="6582147" y="751075"/>
                  <a:pt x="7163694" y="2091411"/>
                  <a:pt x="7163694" y="3621913"/>
                </a:cubicBezTo>
                <a:cubicBezTo>
                  <a:pt x="7163694" y="4971185"/>
                  <a:pt x="6222325" y="5605738"/>
                  <a:pt x="5263827" y="6378742"/>
                </a:cubicBezTo>
                <a:cubicBezTo>
                  <a:pt x="5089279" y="6519512"/>
                  <a:pt x="4916329" y="6657407"/>
                  <a:pt x="4740144" y="6785068"/>
                </a:cubicBezTo>
                <a:lnTo>
                  <a:pt x="4633550"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FBA7E51E-7B6A-4A79-8F84-47C845C7A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9836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CF2D625B-3949-40C6-A311-1FA4073C7510}"/>
              </a:ext>
            </a:extLst>
          </p:cNvPr>
          <p:cNvSpPr>
            <a:spLocks noGrp="1"/>
          </p:cNvSpPr>
          <p:nvPr>
            <p:ph type="ctrTitle"/>
          </p:nvPr>
        </p:nvSpPr>
        <p:spPr>
          <a:xfrm>
            <a:off x="1180531" y="1346268"/>
            <a:ext cx="5274860" cy="3066706"/>
          </a:xfrm>
        </p:spPr>
        <p:txBody>
          <a:bodyPr anchor="b">
            <a:normAutofit/>
          </a:bodyPr>
          <a:lstStyle/>
          <a:p>
            <a:r>
              <a:rPr lang="en-US" sz="6000" dirty="0"/>
              <a:t>Supervised Learning</a:t>
            </a:r>
          </a:p>
        </p:txBody>
      </p:sp>
      <p:sp>
        <p:nvSpPr>
          <p:cNvPr id="3" name="Subtitle 2">
            <a:extLst>
              <a:ext uri="{FF2B5EF4-FFF2-40B4-BE49-F238E27FC236}">
                <a16:creationId xmlns:a16="http://schemas.microsoft.com/office/drawing/2014/main" id="{BE86711A-A2CE-489F-8CE6-DC11B3F01402}"/>
              </a:ext>
            </a:extLst>
          </p:cNvPr>
          <p:cNvSpPr>
            <a:spLocks noGrp="1"/>
          </p:cNvSpPr>
          <p:nvPr>
            <p:ph type="subTitle" idx="1"/>
          </p:nvPr>
        </p:nvSpPr>
        <p:spPr>
          <a:xfrm>
            <a:off x="1201212" y="4412974"/>
            <a:ext cx="4162357" cy="1576188"/>
          </a:xfrm>
        </p:spPr>
        <p:txBody>
          <a:bodyPr anchor="t">
            <a:normAutofit fontScale="92500"/>
          </a:bodyPr>
          <a:lstStyle/>
          <a:p>
            <a:r>
              <a:rPr lang="en-US" b="1" dirty="0"/>
              <a:t>Navya Sri, </a:t>
            </a:r>
            <a:r>
              <a:rPr lang="en-US" b="1" dirty="0" err="1"/>
              <a:t>Medidhi</a:t>
            </a:r>
            <a:endParaRPr lang="en-US" b="1" dirty="0"/>
          </a:p>
          <a:p>
            <a:r>
              <a:rPr lang="en-US" dirty="0" err="1"/>
              <a:t>StudentID</a:t>
            </a:r>
            <a:r>
              <a:rPr lang="en-US" dirty="0"/>
              <a:t>: </a:t>
            </a:r>
            <a:r>
              <a:rPr lang="en-US" b="1" dirty="0"/>
              <a:t>@01413557</a:t>
            </a:r>
          </a:p>
        </p:txBody>
      </p:sp>
    </p:spTree>
    <p:extLst>
      <p:ext uri="{BB962C8B-B14F-4D97-AF65-F5344CB8AC3E}">
        <p14:creationId xmlns:p14="http://schemas.microsoft.com/office/powerpoint/2010/main" val="3345554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F2F45-0C1C-4427-BC20-2ADE2E6023D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9FC9FBE-4728-488E-90CA-EE7635C77288}"/>
              </a:ext>
            </a:extLst>
          </p:cNvPr>
          <p:cNvSpPr>
            <a:spLocks noGrp="1"/>
          </p:cNvSpPr>
          <p:nvPr>
            <p:ph idx="1"/>
          </p:nvPr>
        </p:nvSpPr>
        <p:spPr/>
        <p:txBody>
          <a:bodyPr/>
          <a:lstStyle/>
          <a:p>
            <a:pPr marL="342900" indent="-342900">
              <a:buFont typeface="+mj-lt"/>
              <a:buAutoNum type="arabicPeriod" startAt="2"/>
            </a:pPr>
            <a:r>
              <a:rPr lang="en-US" b="1" dirty="0"/>
              <a:t>Recommendations: </a:t>
            </a:r>
            <a:r>
              <a:rPr lang="en-US" dirty="0"/>
              <a:t>Every e-Commerce site or media, all of them use the recommendation system to recommend their products and new releases to their customers or users on the basis of their activities. Netflix, Amazon, </a:t>
            </a:r>
            <a:r>
              <a:rPr lang="en-US" dirty="0" err="1"/>
              <a:t>Youtube</a:t>
            </a:r>
            <a:r>
              <a:rPr lang="en-US" dirty="0"/>
              <a:t>, Flipkart are earning huge profits with the help of their recommendation system.</a:t>
            </a:r>
          </a:p>
          <a:p>
            <a:endParaRPr lang="en-US" dirty="0"/>
          </a:p>
        </p:txBody>
      </p:sp>
    </p:spTree>
    <p:extLst>
      <p:ext uri="{BB962C8B-B14F-4D97-AF65-F5344CB8AC3E}">
        <p14:creationId xmlns:p14="http://schemas.microsoft.com/office/powerpoint/2010/main" val="3654652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0FCC1-7649-42FA-AD98-47DA0246033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8BCF8CC-07E7-4651-9AEE-A477FAC717F7}"/>
              </a:ext>
            </a:extLst>
          </p:cNvPr>
          <p:cNvSpPr>
            <a:spLocks noGrp="1"/>
          </p:cNvSpPr>
          <p:nvPr>
            <p:ph idx="1"/>
          </p:nvPr>
        </p:nvSpPr>
        <p:spPr/>
        <p:txBody>
          <a:bodyPr/>
          <a:lstStyle/>
          <a:p>
            <a:pPr marL="342900" indent="-342900">
              <a:buFont typeface="+mj-lt"/>
              <a:buAutoNum type="arabicPeriod" startAt="3"/>
            </a:pPr>
            <a:r>
              <a:rPr lang="en-US" b="1" dirty="0"/>
              <a:t>Spam Filtration: </a:t>
            </a:r>
            <a:r>
              <a:rPr lang="en-US" dirty="0"/>
              <a:t>detecting spam emails is indeed a very helpful tool, this filtration techniques can easily detect any sort of virus, malware or even harmful URLs. In recent studies, it was found that about 56.87 percent of all emails revolving around the internet were spam in March 2017 which was a major drop from April 2014’s 71.1 percent spam share.</a:t>
            </a:r>
          </a:p>
        </p:txBody>
      </p:sp>
    </p:spTree>
    <p:extLst>
      <p:ext uri="{BB962C8B-B14F-4D97-AF65-F5344CB8AC3E}">
        <p14:creationId xmlns:p14="http://schemas.microsoft.com/office/powerpoint/2010/main" val="457225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53736-C410-4297-AF39-A38BB78411BB}"/>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42C855A3-BFA1-4E1A-A7A0-379ECDC5D901}"/>
              </a:ext>
            </a:extLst>
          </p:cNvPr>
          <p:cNvSpPr>
            <a:spLocks noGrp="1"/>
          </p:cNvSpPr>
          <p:nvPr>
            <p:ph idx="1"/>
          </p:nvPr>
        </p:nvSpPr>
        <p:spPr/>
        <p:txBody>
          <a:bodyPr/>
          <a:lstStyle/>
          <a:p>
            <a:pPr marL="342900" indent="-342900">
              <a:buFont typeface="+mj-lt"/>
              <a:buAutoNum type="arabicPeriod"/>
            </a:pPr>
            <a:r>
              <a:rPr lang="en-US" dirty="0">
                <a:hlinkClick r:id="rId2"/>
              </a:rPr>
              <a:t>https://expertsystem.com/machine-learning-definition/</a:t>
            </a:r>
            <a:endParaRPr lang="en-US" dirty="0"/>
          </a:p>
          <a:p>
            <a:pPr marL="342900" indent="-342900">
              <a:buFont typeface="+mj-lt"/>
              <a:buAutoNum type="arabicPeriod"/>
            </a:pPr>
            <a:r>
              <a:rPr lang="en-US" dirty="0">
                <a:hlinkClick r:id="rId3"/>
              </a:rPr>
              <a:t>https://www.analyticssteps.com/blogs/introduction-machine-learning-supervised-and-unsupervised-learning</a:t>
            </a:r>
            <a:endParaRPr lang="en-US" dirty="0"/>
          </a:p>
          <a:p>
            <a:pPr marL="342900" indent="-342900">
              <a:buFont typeface="+mj-lt"/>
              <a:buAutoNum type="arabicPeriod"/>
            </a:pPr>
            <a:r>
              <a:rPr lang="en-US" dirty="0">
                <a:hlinkClick r:id="rId4"/>
              </a:rPr>
              <a:t>https://www.youtube.com/watch?v=2Sb1Gvo5si8&amp;ab_channel=Simplilearn</a:t>
            </a:r>
            <a:endParaRPr lang="en-US" dirty="0"/>
          </a:p>
          <a:p>
            <a:pPr marL="342900" indent="-342900">
              <a:buFont typeface="+mj-lt"/>
              <a:buAutoNum type="arabicPeriod"/>
            </a:pPr>
            <a:endParaRPr lang="en-US" dirty="0"/>
          </a:p>
          <a:p>
            <a:pPr marL="342900" indent="-342900">
              <a:buFont typeface="+mj-lt"/>
              <a:buAutoNum type="arabicPeriod"/>
            </a:pPr>
            <a:endParaRPr lang="en-US" dirty="0"/>
          </a:p>
        </p:txBody>
      </p:sp>
    </p:spTree>
    <p:extLst>
      <p:ext uri="{BB962C8B-B14F-4D97-AF65-F5344CB8AC3E}">
        <p14:creationId xmlns:p14="http://schemas.microsoft.com/office/powerpoint/2010/main" val="392193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0A750-5F9D-4610-A24C-341B564C4C3A}"/>
              </a:ext>
            </a:extLst>
          </p:cNvPr>
          <p:cNvSpPr>
            <a:spLocks noGrp="1"/>
          </p:cNvSpPr>
          <p:nvPr>
            <p:ph type="title"/>
          </p:nvPr>
        </p:nvSpPr>
        <p:spPr/>
        <p:txBody>
          <a:bodyPr/>
          <a:lstStyle/>
          <a:p>
            <a:r>
              <a:rPr lang="en-US" dirty="0"/>
              <a:t>Machine Learning:</a:t>
            </a:r>
          </a:p>
        </p:txBody>
      </p:sp>
      <p:sp>
        <p:nvSpPr>
          <p:cNvPr id="3" name="Content Placeholder 2">
            <a:extLst>
              <a:ext uri="{FF2B5EF4-FFF2-40B4-BE49-F238E27FC236}">
                <a16:creationId xmlns:a16="http://schemas.microsoft.com/office/drawing/2014/main" id="{2DE88341-FFA6-4C13-8AF8-A08E54E2E64C}"/>
              </a:ext>
            </a:extLst>
          </p:cNvPr>
          <p:cNvSpPr>
            <a:spLocks noGrp="1"/>
          </p:cNvSpPr>
          <p:nvPr>
            <p:ph idx="1"/>
          </p:nvPr>
        </p:nvSpPr>
        <p:spPr/>
        <p:txBody>
          <a:bodyPr/>
          <a:lstStyle/>
          <a:p>
            <a:pPr marL="285750" indent="-285750">
              <a:buFont typeface="Arial" panose="020B0604020202020204" pitchFamily="34" charset="0"/>
              <a:buChar char="•"/>
            </a:pPr>
            <a:r>
              <a:rPr lang="en-US" dirty="0"/>
              <a:t>Machine learning is an application of artificial intelligence that provides systems the ability to automatically learn and improve from experience without being explicitly programmed.</a:t>
            </a:r>
          </a:p>
        </p:txBody>
      </p:sp>
    </p:spTree>
    <p:extLst>
      <p:ext uri="{BB962C8B-B14F-4D97-AF65-F5344CB8AC3E}">
        <p14:creationId xmlns:p14="http://schemas.microsoft.com/office/powerpoint/2010/main" val="1764152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3E47A-E610-4113-8707-F06179D08C7D}"/>
              </a:ext>
            </a:extLst>
          </p:cNvPr>
          <p:cNvSpPr>
            <a:spLocks noGrp="1"/>
          </p:cNvSpPr>
          <p:nvPr>
            <p:ph type="title"/>
          </p:nvPr>
        </p:nvSpPr>
        <p:spPr/>
        <p:txBody>
          <a:bodyPr/>
          <a:lstStyle/>
          <a:p>
            <a:r>
              <a:rPr lang="en-US" dirty="0"/>
              <a:t>Types of Machine Learning:</a:t>
            </a:r>
          </a:p>
        </p:txBody>
      </p:sp>
      <p:sp>
        <p:nvSpPr>
          <p:cNvPr id="3" name="Content Placeholder 2">
            <a:extLst>
              <a:ext uri="{FF2B5EF4-FFF2-40B4-BE49-F238E27FC236}">
                <a16:creationId xmlns:a16="http://schemas.microsoft.com/office/drawing/2014/main" id="{071410AC-5DAD-4FDE-BA8A-BE4460B6F14C}"/>
              </a:ext>
            </a:extLst>
          </p:cNvPr>
          <p:cNvSpPr>
            <a:spLocks noGrp="1"/>
          </p:cNvSpPr>
          <p:nvPr>
            <p:ph idx="1"/>
          </p:nvPr>
        </p:nvSpPr>
        <p:spPr/>
        <p:txBody>
          <a:bodyPr/>
          <a:lstStyle/>
          <a:p>
            <a:pPr marL="342900" indent="-342900">
              <a:buFont typeface="+mj-lt"/>
              <a:buAutoNum type="arabicPeriod"/>
            </a:pPr>
            <a:r>
              <a:rPr lang="en-US" dirty="0"/>
              <a:t>Supervised Learning.</a:t>
            </a:r>
          </a:p>
          <a:p>
            <a:pPr marL="342900" indent="-342900">
              <a:buFont typeface="+mj-lt"/>
              <a:buAutoNum type="arabicPeriod"/>
            </a:pPr>
            <a:r>
              <a:rPr lang="en-US" dirty="0"/>
              <a:t>Unsupervised Learning.</a:t>
            </a:r>
          </a:p>
          <a:p>
            <a:pPr marL="342900" indent="-342900">
              <a:buFont typeface="+mj-lt"/>
              <a:buAutoNum type="arabicPeriod"/>
            </a:pPr>
            <a:r>
              <a:rPr lang="en-US" dirty="0"/>
              <a:t>Reinforcement Learning.</a:t>
            </a:r>
          </a:p>
        </p:txBody>
      </p:sp>
    </p:spTree>
    <p:extLst>
      <p:ext uri="{BB962C8B-B14F-4D97-AF65-F5344CB8AC3E}">
        <p14:creationId xmlns:p14="http://schemas.microsoft.com/office/powerpoint/2010/main" val="2473928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0ACBD85E-A404-45CB-B532-1039E479D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DB1626B1-BAC7-4893-A5AC-620597685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D64E9910-51FE-45BF-973D-9D2401FD3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2" name="Picture 1" descr="A close up of text on a white background&#10;&#10;Description automatically generated">
            <a:extLst>
              <a:ext uri="{FF2B5EF4-FFF2-40B4-BE49-F238E27FC236}">
                <a16:creationId xmlns:a16="http://schemas.microsoft.com/office/drawing/2014/main" id="{1BF473AC-0235-467A-9DCC-571D5A600053}"/>
              </a:ext>
            </a:extLst>
          </p:cNvPr>
          <p:cNvPicPr>
            <a:picLocks noChangeAspect="1"/>
          </p:cNvPicPr>
          <p:nvPr/>
        </p:nvPicPr>
        <p:blipFill rotWithShape="1">
          <a:blip r:embed="rId2"/>
          <a:srcRect r="-1" b="11104"/>
          <a:stretch/>
        </p:blipFill>
        <p:spPr>
          <a:xfrm>
            <a:off x="19" y="0"/>
            <a:ext cx="12191673" cy="6857999"/>
          </a:xfrm>
          <a:custGeom>
            <a:avLst/>
            <a:gdLst/>
            <a:ahLst/>
            <a:cxnLst/>
            <a:rect l="l" t="t" r="r" b="b"/>
            <a:pathLst>
              <a:path w="12191694" h="5716988">
                <a:moveTo>
                  <a:pt x="0" y="0"/>
                </a:moveTo>
                <a:lnTo>
                  <a:pt x="12191694" y="0"/>
                </a:lnTo>
                <a:lnTo>
                  <a:pt x="12191694" y="238046"/>
                </a:lnTo>
                <a:lnTo>
                  <a:pt x="12191694" y="493101"/>
                </a:lnTo>
                <a:lnTo>
                  <a:pt x="12191694" y="705998"/>
                </a:lnTo>
                <a:lnTo>
                  <a:pt x="12191694" y="737843"/>
                </a:lnTo>
                <a:lnTo>
                  <a:pt x="12191694" y="1378272"/>
                </a:lnTo>
                <a:lnTo>
                  <a:pt x="12191694" y="1387220"/>
                </a:lnTo>
                <a:lnTo>
                  <a:pt x="12191694" y="1479151"/>
                </a:lnTo>
                <a:lnTo>
                  <a:pt x="12191694" y="2573423"/>
                </a:lnTo>
                <a:lnTo>
                  <a:pt x="12191694" y="4527530"/>
                </a:lnTo>
                <a:lnTo>
                  <a:pt x="12165034" y="4543744"/>
                </a:lnTo>
                <a:cubicBezTo>
                  <a:pt x="10850144" y="5296517"/>
                  <a:pt x="8470558" y="5716988"/>
                  <a:pt x="5753357" y="5716988"/>
                </a:cubicBezTo>
                <a:cubicBezTo>
                  <a:pt x="3357905" y="5716988"/>
                  <a:pt x="2231342" y="5036357"/>
                  <a:pt x="858976" y="4343341"/>
                </a:cubicBezTo>
                <a:cubicBezTo>
                  <a:pt x="609057" y="4217140"/>
                  <a:pt x="364243" y="4092093"/>
                  <a:pt x="137598" y="3964708"/>
                </a:cubicBezTo>
                <a:lnTo>
                  <a:pt x="0" y="3882805"/>
                </a:lnTo>
                <a:lnTo>
                  <a:pt x="0" y="2573423"/>
                </a:lnTo>
                <a:lnTo>
                  <a:pt x="0" y="1387220"/>
                </a:lnTo>
                <a:lnTo>
                  <a:pt x="0" y="1378272"/>
                </a:lnTo>
                <a:lnTo>
                  <a:pt x="0" y="1253139"/>
                </a:lnTo>
                <a:lnTo>
                  <a:pt x="0" y="737843"/>
                </a:lnTo>
                <a:lnTo>
                  <a:pt x="0" y="705998"/>
                </a:lnTo>
                <a:lnTo>
                  <a:pt x="0" y="493101"/>
                </a:lnTo>
                <a:lnTo>
                  <a:pt x="0" y="238046"/>
                </a:lnTo>
                <a:close/>
              </a:path>
            </a:pathLst>
          </a:custGeom>
        </p:spPr>
      </p:pic>
    </p:spTree>
    <p:extLst>
      <p:ext uri="{BB962C8B-B14F-4D97-AF65-F5344CB8AC3E}">
        <p14:creationId xmlns:p14="http://schemas.microsoft.com/office/powerpoint/2010/main" val="1256460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5E750-8285-4FAF-AB8B-9B1E3B15C7DD}"/>
              </a:ext>
            </a:extLst>
          </p:cNvPr>
          <p:cNvSpPr>
            <a:spLocks noGrp="1"/>
          </p:cNvSpPr>
          <p:nvPr>
            <p:ph type="title"/>
          </p:nvPr>
        </p:nvSpPr>
        <p:spPr/>
        <p:txBody>
          <a:bodyPr/>
          <a:lstStyle/>
          <a:p>
            <a:r>
              <a:rPr lang="en-US" dirty="0"/>
              <a:t>Supervised Learning:</a:t>
            </a:r>
          </a:p>
        </p:txBody>
      </p:sp>
      <p:sp>
        <p:nvSpPr>
          <p:cNvPr id="3" name="Content Placeholder 2">
            <a:extLst>
              <a:ext uri="{FF2B5EF4-FFF2-40B4-BE49-F238E27FC236}">
                <a16:creationId xmlns:a16="http://schemas.microsoft.com/office/drawing/2014/main" id="{ADA82C6F-D04B-475C-B065-1078E221A7CC}"/>
              </a:ext>
            </a:extLst>
          </p:cNvPr>
          <p:cNvSpPr>
            <a:spLocks noGrp="1"/>
          </p:cNvSpPr>
          <p:nvPr>
            <p:ph idx="1"/>
          </p:nvPr>
        </p:nvSpPr>
        <p:spPr/>
        <p:txBody>
          <a:bodyPr/>
          <a:lstStyle/>
          <a:p>
            <a:pPr marL="285750" indent="-285750">
              <a:buFont typeface="Arial" panose="020B0604020202020204" pitchFamily="34" charset="0"/>
              <a:buChar char="•"/>
            </a:pPr>
            <a:r>
              <a:rPr lang="en-US" dirty="0"/>
              <a:t>In supervised learning, train the model by using the labelled dataset, which is that the dataset has both raw data and results as well. </a:t>
            </a:r>
          </a:p>
          <a:p>
            <a:pPr marL="285750" indent="-285750">
              <a:buFont typeface="Arial" panose="020B0604020202020204" pitchFamily="34" charset="0"/>
              <a:buChar char="•"/>
            </a:pPr>
            <a:r>
              <a:rPr lang="en-US" dirty="0"/>
              <a:t>By splitting the data into training dataset and test dataset.</a:t>
            </a:r>
          </a:p>
          <a:p>
            <a:pPr marL="285750" indent="-285750">
              <a:buFont typeface="Arial" panose="020B0604020202020204" pitchFamily="34" charset="0"/>
              <a:buChar char="•"/>
            </a:pPr>
            <a:r>
              <a:rPr lang="en-US" dirty="0"/>
              <a:t>Where train dataset is used to train our network whereas the test dataset acts as new data for predicting results or to see the accuracy of our model. </a:t>
            </a:r>
          </a:p>
        </p:txBody>
      </p:sp>
    </p:spTree>
    <p:extLst>
      <p:ext uri="{BB962C8B-B14F-4D97-AF65-F5344CB8AC3E}">
        <p14:creationId xmlns:p14="http://schemas.microsoft.com/office/powerpoint/2010/main" val="2040530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screenshot of a cell phone&#10;&#10;Description automatically generated">
            <a:extLst>
              <a:ext uri="{FF2B5EF4-FFF2-40B4-BE49-F238E27FC236}">
                <a16:creationId xmlns:a16="http://schemas.microsoft.com/office/drawing/2014/main" id="{956519AA-1C04-4128-8138-53C7C05F218C}"/>
              </a:ext>
            </a:extLst>
          </p:cNvPr>
          <p:cNvPicPr>
            <a:picLocks noChangeAspect="1"/>
          </p:cNvPicPr>
          <p:nvPr/>
        </p:nvPicPr>
        <p:blipFill rotWithShape="1">
          <a:blip r:embed="rId2"/>
          <a:srcRect r="3557" b="1"/>
          <a:stretch/>
        </p:blipFill>
        <p:spPr>
          <a:xfrm>
            <a:off x="-1" y="10"/>
            <a:ext cx="12192000" cy="6857990"/>
          </a:xfrm>
          <a:prstGeom prst="rect">
            <a:avLst/>
          </a:prstGeom>
        </p:spPr>
      </p:pic>
    </p:spTree>
    <p:extLst>
      <p:ext uri="{BB962C8B-B14F-4D97-AF65-F5344CB8AC3E}">
        <p14:creationId xmlns:p14="http://schemas.microsoft.com/office/powerpoint/2010/main" val="2368530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A895B-9027-41AC-8B45-B3CF379F026F}"/>
              </a:ext>
            </a:extLst>
          </p:cNvPr>
          <p:cNvSpPr>
            <a:spLocks noGrp="1"/>
          </p:cNvSpPr>
          <p:nvPr>
            <p:ph type="title"/>
          </p:nvPr>
        </p:nvSpPr>
        <p:spPr/>
        <p:txBody>
          <a:bodyPr>
            <a:normAutofit fontScale="90000"/>
          </a:bodyPr>
          <a:lstStyle/>
          <a:p>
            <a:r>
              <a:rPr lang="en-US" dirty="0"/>
              <a:t>Types of Algorithms for Supervised Learning:</a:t>
            </a:r>
          </a:p>
        </p:txBody>
      </p:sp>
      <p:sp>
        <p:nvSpPr>
          <p:cNvPr id="3" name="Content Placeholder 2">
            <a:extLst>
              <a:ext uri="{FF2B5EF4-FFF2-40B4-BE49-F238E27FC236}">
                <a16:creationId xmlns:a16="http://schemas.microsoft.com/office/drawing/2014/main" id="{C9533BCC-D236-4780-B9FE-85EF85767E50}"/>
              </a:ext>
            </a:extLst>
          </p:cNvPr>
          <p:cNvSpPr>
            <a:spLocks noGrp="1"/>
          </p:cNvSpPr>
          <p:nvPr>
            <p:ph idx="1"/>
          </p:nvPr>
        </p:nvSpPr>
        <p:spPr/>
        <p:txBody>
          <a:bodyPr/>
          <a:lstStyle/>
          <a:p>
            <a:pPr marL="342900" indent="-342900">
              <a:buFont typeface="+mj-lt"/>
              <a:buAutoNum type="arabicPeriod"/>
            </a:pPr>
            <a:r>
              <a:rPr lang="en-US" dirty="0"/>
              <a:t>Regression</a:t>
            </a:r>
          </a:p>
          <a:p>
            <a:pPr marL="342900" indent="-342900">
              <a:buFont typeface="+mj-lt"/>
              <a:buAutoNum type="arabicPeriod"/>
            </a:pPr>
            <a:r>
              <a:rPr lang="en-US" dirty="0"/>
              <a:t>Classification</a:t>
            </a:r>
          </a:p>
          <a:p>
            <a:pPr marL="342900" indent="-342900">
              <a:buFont typeface="+mj-lt"/>
              <a:buAutoNum type="arabicPeriod"/>
            </a:pPr>
            <a:r>
              <a:rPr lang="en-US" dirty="0" err="1"/>
              <a:t>Navie</a:t>
            </a:r>
            <a:r>
              <a:rPr lang="en-US" dirty="0"/>
              <a:t> Bayesian Model</a:t>
            </a:r>
          </a:p>
          <a:p>
            <a:pPr marL="342900" indent="-342900">
              <a:buFont typeface="+mj-lt"/>
              <a:buAutoNum type="arabicPeriod"/>
            </a:pPr>
            <a:r>
              <a:rPr lang="en-US" dirty="0"/>
              <a:t>Random Forest Model</a:t>
            </a:r>
          </a:p>
          <a:p>
            <a:pPr marL="342900" indent="-342900">
              <a:buFont typeface="+mj-lt"/>
              <a:buAutoNum type="arabicPeriod"/>
            </a:pPr>
            <a:r>
              <a:rPr lang="en-US" dirty="0"/>
              <a:t>Neural Networks</a:t>
            </a:r>
          </a:p>
          <a:p>
            <a:pPr marL="342900" indent="-342900">
              <a:buFont typeface="+mj-lt"/>
              <a:buAutoNum type="arabicPeriod"/>
            </a:pPr>
            <a:r>
              <a:rPr lang="en-US" dirty="0"/>
              <a:t>Support Vector Machines(SVM)</a:t>
            </a:r>
          </a:p>
        </p:txBody>
      </p:sp>
    </p:spTree>
    <p:extLst>
      <p:ext uri="{BB962C8B-B14F-4D97-AF65-F5344CB8AC3E}">
        <p14:creationId xmlns:p14="http://schemas.microsoft.com/office/powerpoint/2010/main" val="4259609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FDD3A-C471-406E-8C6E-AF1A317F22DE}"/>
              </a:ext>
            </a:extLst>
          </p:cNvPr>
          <p:cNvSpPr>
            <a:spLocks noGrp="1"/>
          </p:cNvSpPr>
          <p:nvPr>
            <p:ph type="title"/>
          </p:nvPr>
        </p:nvSpPr>
        <p:spPr/>
        <p:txBody>
          <a:bodyPr/>
          <a:lstStyle/>
          <a:p>
            <a:r>
              <a:rPr lang="en-US" dirty="0"/>
              <a:t>Linear Regression:</a:t>
            </a:r>
          </a:p>
        </p:txBody>
      </p:sp>
      <p:sp>
        <p:nvSpPr>
          <p:cNvPr id="3" name="Content Placeholder 2">
            <a:extLst>
              <a:ext uri="{FF2B5EF4-FFF2-40B4-BE49-F238E27FC236}">
                <a16:creationId xmlns:a16="http://schemas.microsoft.com/office/drawing/2014/main" id="{12206E17-00CB-4C38-BF3A-A94F479B057B}"/>
              </a:ext>
            </a:extLst>
          </p:cNvPr>
          <p:cNvSpPr>
            <a:spLocks noGrp="1"/>
          </p:cNvSpPr>
          <p:nvPr>
            <p:ph idx="1"/>
          </p:nvPr>
        </p:nvSpPr>
        <p:spPr/>
        <p:txBody>
          <a:bodyPr>
            <a:normAutofit fontScale="62500" lnSpcReduction="20000"/>
          </a:bodyPr>
          <a:lstStyle/>
          <a:p>
            <a:pPr marL="0" marR="0" indent="228600" algn="just">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Let’s understand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Why, What and How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Linear Regression model. Firstly,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Why Linear Regression?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regression model draws the relationship between the dependent and independent variables, where dependent variable is otherwise known as predictor variable and independent variable is known as response variable. Now let’s investigate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What is Linear Regression?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is a statistical analysis that attempts to show the relationship between two variables.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How Linear Regression works?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With the data provided by the dataset, we draw a plot between independent and dependent variable and spot a mean value for those values. It selects the best fit line that passes through the mean of the data. But as we know there will be multiple lines that passes through that mean point. To solve this scenario, we move the line until we have least square distance from all the data points. To analyze this technique there few steps, that need to be followed: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Generating inputs using .CSV file.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Importing the libraries.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Splitting the dataset into train and test.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Applying regression on independent variables.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Validating the model.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336310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40AF4-FF5C-4A98-84D8-289A77D20784}"/>
              </a:ext>
            </a:extLst>
          </p:cNvPr>
          <p:cNvSpPr>
            <a:spLocks noGrp="1"/>
          </p:cNvSpPr>
          <p:nvPr>
            <p:ph type="title"/>
          </p:nvPr>
        </p:nvSpPr>
        <p:spPr/>
        <p:txBody>
          <a:bodyPr>
            <a:normAutofit fontScale="90000"/>
          </a:bodyPr>
          <a:lstStyle/>
          <a:p>
            <a:r>
              <a:rPr lang="en-US" dirty="0"/>
              <a:t>Applications of Supervised Learning:</a:t>
            </a:r>
          </a:p>
        </p:txBody>
      </p:sp>
      <p:sp>
        <p:nvSpPr>
          <p:cNvPr id="3" name="Content Placeholder 2">
            <a:extLst>
              <a:ext uri="{FF2B5EF4-FFF2-40B4-BE49-F238E27FC236}">
                <a16:creationId xmlns:a16="http://schemas.microsoft.com/office/drawing/2014/main" id="{8964DA02-8A2B-4028-8224-A0B9461114A2}"/>
              </a:ext>
            </a:extLst>
          </p:cNvPr>
          <p:cNvSpPr>
            <a:spLocks noGrp="1"/>
          </p:cNvSpPr>
          <p:nvPr>
            <p:ph idx="1"/>
          </p:nvPr>
        </p:nvSpPr>
        <p:spPr/>
        <p:txBody>
          <a:bodyPr>
            <a:normAutofit/>
          </a:bodyPr>
          <a:lstStyle/>
          <a:p>
            <a:pPr marL="342900" indent="-342900">
              <a:buFont typeface="+mj-lt"/>
              <a:buAutoNum type="arabicPeriod"/>
            </a:pPr>
            <a:r>
              <a:rPr lang="en-US" b="1" dirty="0"/>
              <a:t>Sentiment Analysis: </a:t>
            </a:r>
            <a:r>
              <a:rPr lang="en-US" dirty="0"/>
              <a:t>This is a natural language processing technique in which we analyze and categorize some meaning out of the given text data. For example, if we are analyzing tweets of people and want to predict whether a tweet is a query, complaint, suggestion, opinion or news, we will simply use Sentiment Analysis</a:t>
            </a:r>
          </a:p>
        </p:txBody>
      </p:sp>
    </p:spTree>
    <p:extLst>
      <p:ext uri="{BB962C8B-B14F-4D97-AF65-F5344CB8AC3E}">
        <p14:creationId xmlns:p14="http://schemas.microsoft.com/office/powerpoint/2010/main" val="1868053024"/>
      </p:ext>
    </p:extLst>
  </p:cSld>
  <p:clrMapOvr>
    <a:masterClrMapping/>
  </p:clrMapOvr>
</p:sld>
</file>

<file path=ppt/theme/theme1.xml><?xml version="1.0" encoding="utf-8"?>
<a:theme xmlns:a="http://schemas.openxmlformats.org/drawingml/2006/main" name="SketchLinesVTI">
  <a:themeElements>
    <a:clrScheme name="AnalogousFromRegularSeed_2SEEDS">
      <a:dk1>
        <a:srgbClr val="000000"/>
      </a:dk1>
      <a:lt1>
        <a:srgbClr val="FFFFFF"/>
      </a:lt1>
      <a:dk2>
        <a:srgbClr val="242F41"/>
      </a:dk2>
      <a:lt2>
        <a:srgbClr val="E8E6E2"/>
      </a:lt2>
      <a:accent1>
        <a:srgbClr val="3564B7"/>
      </a:accent1>
      <a:accent2>
        <a:srgbClr val="47ACC9"/>
      </a:accent2>
      <a:accent3>
        <a:srgbClr val="5049CA"/>
      </a:accent3>
      <a:accent4>
        <a:srgbClr val="B7354D"/>
      </a:accent4>
      <a:accent5>
        <a:srgbClr val="C96547"/>
      </a:accent5>
      <a:accent6>
        <a:srgbClr val="B78A35"/>
      </a:accent6>
      <a:hlink>
        <a:srgbClr val="A37C36"/>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otalTime>9</TotalTime>
  <Words>570</Words>
  <Application>Microsoft Office PowerPoint</Application>
  <PresentationFormat>Widescreen</PresentationFormat>
  <Paragraphs>35</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Meiryo</vt:lpstr>
      <vt:lpstr>Arial</vt:lpstr>
      <vt:lpstr>Calibri</vt:lpstr>
      <vt:lpstr>Corbel</vt:lpstr>
      <vt:lpstr>Symbol</vt:lpstr>
      <vt:lpstr>Times New Roman</vt:lpstr>
      <vt:lpstr>SketchLinesVTI</vt:lpstr>
      <vt:lpstr>Supervised Learning</vt:lpstr>
      <vt:lpstr>Machine Learning:</vt:lpstr>
      <vt:lpstr>Types of Machine Learning:</vt:lpstr>
      <vt:lpstr>PowerPoint Presentation</vt:lpstr>
      <vt:lpstr>Supervised Learning:</vt:lpstr>
      <vt:lpstr>PowerPoint Presentation</vt:lpstr>
      <vt:lpstr>Types of Algorithms for Supervised Learning:</vt:lpstr>
      <vt:lpstr>Linear Regression:</vt:lpstr>
      <vt:lpstr>Applications of Supervised Learning:</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Supervised Learning</dc:title>
  <dc:creator>Faniveer Kumar Raju Kurella</dc:creator>
  <cp:lastModifiedBy>Faniveer Kumar Raju Kurella</cp:lastModifiedBy>
  <cp:revision>3</cp:revision>
  <dcterms:created xsi:type="dcterms:W3CDTF">2020-09-15T01:26:30Z</dcterms:created>
  <dcterms:modified xsi:type="dcterms:W3CDTF">2020-09-15T01:39:12Z</dcterms:modified>
</cp:coreProperties>
</file>