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3770-AFDE-B3E4-9A3C-A8A6D992E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638B-B4E3-6CE0-5B27-AA0B30438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624C-5F81-25DC-506E-2B67F744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D390-9CA3-627A-60ED-B6EA5A6B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2A064-7F87-125A-4501-790DF22E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5B1C-7691-3180-009A-67A27FA6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7B883-8EA4-5342-9416-84EB3A625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EAE0-6F02-AC6F-CB7A-2E7C031D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F0BE-F144-F5CC-CDAC-998C622D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272D-4B78-C971-BA7A-80BD6018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FF439-9286-9D35-0D90-5E506D265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75BCF-F44F-908C-609A-A317681A7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F6E66-2962-4E6B-D261-798B6155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1B6A1-915A-2167-4FFB-B9E6EA8F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30DF-B1D6-87A9-ACCA-6BF0FB48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19E7-AE44-6D74-FD57-3A093326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8F5C-8F30-B655-A9C5-8A4EDFC4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E523-B201-176D-7487-57D5F24E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1966-8B55-47B0-EBA3-8278ECD1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1A0DD-A06F-5BE5-037C-4DE1B0AE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9626-585C-5488-6091-1ED6924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2BE9-0131-A116-3963-93BB0461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C517-3A16-2DDA-F0BB-70B8702A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7ED5-8AB3-D6A9-3974-34ED0E41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B124-F009-5192-BFDF-E92ECF6D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6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DE90-33BE-8E75-996C-5C64450B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12E9-63C0-1AA7-1573-59BBE1E87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C38AE-9B47-D9C7-1C03-68D1C43D7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C1E36-4A2F-5697-0558-3ECC883E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DBAF-6C13-69BD-225E-A8329098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FB06-5043-9227-30EA-1C5A372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7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31C5-FA1B-117B-97C4-816165BD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F4FED-2550-5629-28C6-1201B9AA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C9981-4AA4-0A5C-BF3C-A699CAF3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62673-5F05-3D88-06D2-6F402D6D9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900E9-78AD-785E-4CF9-12BFFE0D3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3BB56-E86A-C15E-47CA-6FE87DFC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2E301-CB32-1372-27BA-629DFEB9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1621A-E2B1-5907-CCDD-22303DEA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0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625B-22CA-C703-2A72-DBC4F678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684F-6555-6956-A96A-82A852A3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769B8-AB7D-64F9-A3B6-741B3D60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7A265-E6F8-5AAB-4D01-C04522CE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B69A7-549B-51AD-98AD-B9E1ECA0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D45B4-8100-AA75-FF91-7C4FA34C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82DC8-37FC-7736-0C95-41A4E354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7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C255-B3B4-7E7B-89B1-69A33616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8F07-490B-C873-14E7-CEB35793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D4C5B-DFBD-7365-74BF-46145506D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0FD3C-5363-E0D5-EE83-CF2704BE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4F47F-A93C-1A14-7CCE-5447FAB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B8D27-C3A7-7F50-1F52-9A5A5DFF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8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BC2B-ED56-AC77-04A1-98729608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C0E25-61FA-4B9E-5769-3D245A4A1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D192D-C654-B20C-8A00-CF96D18E0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44882-C71F-35E6-DF62-8DFD97B7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DE1F5-FC59-1DD2-C9C8-2FD17D8C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3B5A0-0806-84CF-6F64-BBE6DC43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24B78-DF6F-EDED-7A18-E9B02864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E74F-7891-49D0-477E-14FD6FE6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BF4A-7AEF-148F-6116-691A91222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A6D6-775C-4185-AE4E-AB17F1A68E1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4DE4-6438-57D6-D30B-6B156B76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15EA-FB68-D455-4826-81AAA6D2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4AAB-1100-4E43-9122-7D888A4CC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C59E-F016-0861-7290-C0F8D1296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36EA4-90B2-191B-4FB2-8413DE1A0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89347" y="3602037"/>
            <a:ext cx="14229566" cy="259834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By</a:t>
            </a:r>
          </a:p>
          <a:p>
            <a:r>
              <a:rPr lang="en-US" dirty="0"/>
              <a:t>                                                                                                                                      G. Lakshmi Navyatha.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022C-1009-4201-30B7-181466B2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9B56-085F-DE1E-E58B-FF117558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</a:p>
          <a:p>
            <a:r>
              <a:rPr lang="en-US" dirty="0"/>
              <a:t>Relational Operator</a:t>
            </a:r>
          </a:p>
          <a:p>
            <a:r>
              <a:rPr lang="en-US" dirty="0"/>
              <a:t>Logical Operator</a:t>
            </a:r>
          </a:p>
          <a:p>
            <a:r>
              <a:rPr lang="en-US" dirty="0"/>
              <a:t>Bitwise Operator</a:t>
            </a:r>
          </a:p>
          <a:p>
            <a:r>
              <a:rPr lang="en-US" dirty="0"/>
              <a:t>Assignment Operator</a:t>
            </a:r>
          </a:p>
          <a:p>
            <a:r>
              <a:rPr lang="en-US" dirty="0"/>
              <a:t>Special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9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AC0A-316B-DC45-CE0A-4BC5ACC7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B4CF-3B50-D95A-6FB9-95E0EF24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Operators are basic mathematical Operations.</a:t>
            </a:r>
          </a:p>
          <a:p>
            <a:r>
              <a:rPr lang="en-US" dirty="0"/>
              <a:t>Operators         Meaning        Example               output</a:t>
            </a:r>
          </a:p>
          <a:p>
            <a:r>
              <a:rPr lang="en-US" dirty="0"/>
              <a:t>   +                  Addition              age = 5+5               10</a:t>
            </a:r>
          </a:p>
          <a:p>
            <a:r>
              <a:rPr lang="en-US" dirty="0"/>
              <a:t>   _                 Subtraction          age = 9-5                  4</a:t>
            </a:r>
          </a:p>
          <a:p>
            <a:r>
              <a:rPr lang="en-US" dirty="0"/>
              <a:t>   *                 Multiplication      age = 5*6                30</a:t>
            </a:r>
          </a:p>
          <a:p>
            <a:r>
              <a:rPr lang="en-US" dirty="0"/>
              <a:t>   /                  Division                age = 10/5              2.0</a:t>
            </a:r>
          </a:p>
          <a:p>
            <a:r>
              <a:rPr lang="en-US" dirty="0"/>
              <a:t>  //                 floor division       age = 10//5              2</a:t>
            </a:r>
          </a:p>
          <a:p>
            <a:r>
              <a:rPr lang="en-US" dirty="0"/>
              <a:t>  %                 Modulus               age = 12%10            2</a:t>
            </a:r>
          </a:p>
          <a:p>
            <a:r>
              <a:rPr lang="en-US" dirty="0"/>
              <a:t> **                 Exponentiation    age = 10**2           100</a:t>
            </a:r>
          </a:p>
        </p:txBody>
      </p:sp>
    </p:spTree>
    <p:extLst>
      <p:ext uri="{BB962C8B-B14F-4D97-AF65-F5344CB8AC3E}">
        <p14:creationId xmlns:p14="http://schemas.microsoft.com/office/powerpoint/2010/main" val="162107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4A38-5078-2382-169E-7432375D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9A56-67CB-5984-CACD-A58423D1C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They are also known as Comparison Operators.</a:t>
            </a:r>
          </a:p>
          <a:p>
            <a:r>
              <a:rPr lang="en-US" dirty="0"/>
              <a:t>They are used to compare the values.</a:t>
            </a:r>
          </a:p>
          <a:p>
            <a:r>
              <a:rPr lang="en-US" dirty="0"/>
              <a:t>It either returns True or false according to condition.</a:t>
            </a:r>
          </a:p>
          <a:p>
            <a:r>
              <a:rPr lang="en-US" dirty="0"/>
              <a:t>Operators      Meaning                           Example                                          O/p</a:t>
            </a:r>
          </a:p>
          <a:p>
            <a:r>
              <a:rPr lang="en-US" dirty="0"/>
              <a:t>      &gt;              Greater than                            5&gt;6                                          False</a:t>
            </a:r>
          </a:p>
          <a:p>
            <a:r>
              <a:rPr lang="en-US" dirty="0"/>
              <a:t>      &lt;              Lesser than                               5&lt;6                                          True</a:t>
            </a:r>
          </a:p>
          <a:p>
            <a:r>
              <a:rPr lang="en-US" dirty="0"/>
              <a:t>     ==             Equal to                                     4==5                                       False</a:t>
            </a:r>
          </a:p>
          <a:p>
            <a:r>
              <a:rPr lang="en-US" dirty="0"/>
              <a:t>      !=             not equal to                              5!=6                                        True</a:t>
            </a:r>
          </a:p>
          <a:p>
            <a:r>
              <a:rPr lang="en-US" dirty="0"/>
              <a:t>      &gt;=     Greater than or equal to                5&gt;=12                                     False</a:t>
            </a:r>
          </a:p>
          <a:p>
            <a:r>
              <a:rPr lang="en-US" dirty="0"/>
              <a:t>      &lt;=     Lesser than or equal to                   5&lt;=6                                      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7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D3B7-D03A-3680-01A5-231C941E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4E5F-18C6-DD51-378E-822C5495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Logical Operator are typically used with Boolean (logical) values.</a:t>
            </a:r>
          </a:p>
          <a:p>
            <a:r>
              <a:rPr lang="en-US" dirty="0"/>
              <a:t>They allow a Program to make a decision based on multiple condition.</a:t>
            </a:r>
          </a:p>
          <a:p>
            <a:r>
              <a:rPr lang="en-US" dirty="0"/>
              <a:t>Operators           Meaning                 Example                                   O/p</a:t>
            </a:r>
          </a:p>
          <a:p>
            <a:r>
              <a:rPr lang="en-US" dirty="0"/>
              <a:t>    and             True if both the         10&lt;5 and 10&lt;20                  False</a:t>
            </a:r>
          </a:p>
          <a:p>
            <a:r>
              <a:rPr lang="en-US" dirty="0"/>
              <a:t>                        operands are true</a:t>
            </a:r>
          </a:p>
          <a:p>
            <a:r>
              <a:rPr lang="en-US" dirty="0"/>
              <a:t>      or            True if either of the     10&lt;5or10&lt;20                       True</a:t>
            </a:r>
          </a:p>
          <a:p>
            <a:r>
              <a:rPr lang="en-US" dirty="0"/>
              <a:t>                      Operands is True</a:t>
            </a:r>
          </a:p>
          <a:p>
            <a:r>
              <a:rPr lang="en-US" dirty="0"/>
              <a:t>      not          True if Operand is        not (10&lt;20)                        False</a:t>
            </a:r>
          </a:p>
          <a:p>
            <a:r>
              <a:rPr lang="en-US" dirty="0"/>
              <a:t>                       False.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4570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68F8-8497-D085-037C-D93EBA28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2DB10-0502-41F7-90C7-C126A5F6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There act on Operands as if they are String of binary digits.</a:t>
            </a:r>
          </a:p>
          <a:p>
            <a:r>
              <a:rPr lang="en-US" dirty="0"/>
              <a:t>It Operators bit by bit.</a:t>
            </a:r>
          </a:p>
          <a:p>
            <a:r>
              <a:rPr lang="en-US" dirty="0"/>
              <a:t>Operators                 Meaning                Example                          O/p</a:t>
            </a:r>
          </a:p>
          <a:p>
            <a:r>
              <a:rPr lang="en-US" dirty="0"/>
              <a:t>   &amp;                        Bitwise AND                  10&amp;7                              2                          </a:t>
            </a:r>
          </a:p>
          <a:p>
            <a:r>
              <a:rPr lang="en-US" dirty="0"/>
              <a:t>    |                        Bitwise OR                      10|7                            15</a:t>
            </a:r>
          </a:p>
          <a:p>
            <a:r>
              <a:rPr lang="en-US" dirty="0"/>
              <a:t>    ~                        Bitwise NOT                   true                           false</a:t>
            </a:r>
          </a:p>
          <a:p>
            <a:r>
              <a:rPr lang="en-US" dirty="0"/>
              <a:t>    ^                        Bitwise XOR                   10^7                            13</a:t>
            </a:r>
          </a:p>
          <a:p>
            <a:r>
              <a:rPr lang="en-US" dirty="0"/>
              <a:t>    &gt;&gt;                      Bitwise right shift          10&gt;&gt;2                         2</a:t>
            </a:r>
          </a:p>
          <a:p>
            <a:r>
              <a:rPr lang="en-US" dirty="0"/>
              <a:t>   &lt;&lt;                       Bitwise left shift            10&lt;&lt;2                        40</a:t>
            </a:r>
          </a:p>
        </p:txBody>
      </p:sp>
    </p:spTree>
    <p:extLst>
      <p:ext uri="{BB962C8B-B14F-4D97-AF65-F5344CB8AC3E}">
        <p14:creationId xmlns:p14="http://schemas.microsoft.com/office/powerpoint/2010/main" val="355479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934B-E6CA-A3D9-95A7-B902DD21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E208-7968-A882-50C1-094D9FD8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Assignment Operators are used to assign values to Variables.</a:t>
            </a:r>
          </a:p>
          <a:p>
            <a:r>
              <a:rPr lang="en-US" dirty="0"/>
              <a:t>Operators             Meaning                                                        Example            </a:t>
            </a:r>
          </a:p>
          <a:p>
            <a:r>
              <a:rPr lang="en-US" dirty="0"/>
              <a:t>      =                      Assign a value                                                 age = 50</a:t>
            </a:r>
          </a:p>
          <a:p>
            <a:r>
              <a:rPr lang="en-US" dirty="0"/>
              <a:t>      +=   adds and assign the result to the variable                age = age + 3</a:t>
            </a:r>
          </a:p>
          <a:p>
            <a:r>
              <a:rPr lang="en-US" dirty="0"/>
              <a:t>      -=    sub and assign the result to the variable                   age = age -3</a:t>
            </a:r>
          </a:p>
          <a:p>
            <a:r>
              <a:rPr lang="en-US" dirty="0"/>
              <a:t>      *=   multiple and assign the result to the variable           age = age*3</a:t>
            </a:r>
          </a:p>
          <a:p>
            <a:r>
              <a:rPr lang="en-US" dirty="0"/>
              <a:t>       /=   division and assign the result to the variable            age =age/3</a:t>
            </a:r>
          </a:p>
          <a:p>
            <a:r>
              <a:rPr lang="en-US" dirty="0"/>
              <a:t>      %=   modulus and assign the result to the variable          age = age%3</a:t>
            </a:r>
          </a:p>
          <a:p>
            <a:r>
              <a:rPr lang="en-US" dirty="0"/>
              <a:t>     **=   exponentiation and assign the result to the variable  age= age**3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4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2BC1-D9F4-589F-03AF-D8DFB005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Operator: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713D-AF1F-F390-4B74-1FF7CBAD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offers some special operators like identity Operator and membership Operator.</a:t>
            </a:r>
          </a:p>
          <a:p>
            <a:r>
              <a:rPr lang="en-US" dirty="0"/>
              <a:t>* identity Operator: they are used to compare objects. Same object , with the same memory location.</a:t>
            </a:r>
          </a:p>
          <a:p>
            <a:r>
              <a:rPr lang="en-US" dirty="0"/>
              <a:t> Ex :  Fruit1=[“apple” , “banana” ]</a:t>
            </a:r>
          </a:p>
          <a:p>
            <a:r>
              <a:rPr lang="en-US" dirty="0"/>
              <a:t>          Fruit2=[“apple” , “banana”]</a:t>
            </a:r>
          </a:p>
          <a:p>
            <a:r>
              <a:rPr lang="en-US" dirty="0"/>
              <a:t>           Fruits = Fruit1</a:t>
            </a:r>
          </a:p>
          <a:p>
            <a:r>
              <a:rPr lang="en-US" dirty="0"/>
              <a:t>           print( fruit1 is Fruits) </a:t>
            </a:r>
          </a:p>
          <a:p>
            <a:r>
              <a:rPr lang="en-US" dirty="0"/>
              <a:t># returns True because Fruits is the same object as Fruit1.</a:t>
            </a:r>
          </a:p>
        </p:txBody>
      </p:sp>
    </p:spTree>
    <p:extLst>
      <p:ext uri="{BB962C8B-B14F-4D97-AF65-F5344CB8AC3E}">
        <p14:creationId xmlns:p14="http://schemas.microsoft.com/office/powerpoint/2010/main" val="1327920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2B9-B98E-7864-41DA-628A1DB0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4C6F-4E3F-0D86-0830-C0512C3F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Membership Operators: They are used to test if a sequence is present in an object</a:t>
            </a:r>
          </a:p>
          <a:p>
            <a:r>
              <a:rPr lang="en-US" dirty="0"/>
              <a:t>Ex: Fruits =[“apple” , “banana” , “kiwi”]</a:t>
            </a:r>
          </a:p>
          <a:p>
            <a:r>
              <a:rPr lang="en-US" dirty="0"/>
              <a:t>Operators               Meaning                                    Example</a:t>
            </a:r>
          </a:p>
          <a:p>
            <a:r>
              <a:rPr lang="en-US" dirty="0"/>
              <a:t>     is                       True if the Operands        is ‘banana’ in the list?</a:t>
            </a:r>
          </a:p>
          <a:p>
            <a:pPr marL="0" indent="0">
              <a:buNone/>
            </a:pPr>
            <a:r>
              <a:rPr lang="en-US" dirty="0"/>
              <a:t>                                  are identical                                True</a:t>
            </a:r>
          </a:p>
          <a:p>
            <a:r>
              <a:rPr lang="en-US" dirty="0"/>
              <a:t>     is not               True if the Operands         is ‘grape’ in the list?</a:t>
            </a:r>
          </a:p>
          <a:p>
            <a:pPr marL="0" indent="0">
              <a:buNone/>
            </a:pPr>
            <a:r>
              <a:rPr lang="en-US" dirty="0"/>
              <a:t>                                   are not identical                            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C7B9-70B1-4061-897C-99890735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19" y="283146"/>
            <a:ext cx="10515600" cy="6291707"/>
          </a:xfrm>
        </p:spPr>
        <p:txBody>
          <a:bodyPr/>
          <a:lstStyle/>
          <a:p>
            <a:r>
              <a:rPr lang="en-US" dirty="0"/>
              <a:t>         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FCA7-31E2-1337-1D4C-F0B118690FC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-149352" y="2694431"/>
            <a:ext cx="45719" cy="1706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C089-D133-C27D-39BE-FE898A2E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8F19-EA37-4522-1A55-6E0B1B06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39532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7FE3-A515-6244-00FD-F7570AA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7696-918D-BA8D-8C08-7661B55D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Int: </a:t>
            </a: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Integers are digits that account for whole numbers only. Some integer examples Include:</a:t>
            </a:r>
          </a:p>
          <a:p>
            <a:r>
              <a:rPr lang="en-US" dirty="0">
                <a:solidFill>
                  <a:srgbClr val="2D2D2D"/>
                </a:solidFill>
                <a:latin typeface="Indeed Sans"/>
              </a:rPr>
              <a:t>Ex: age = 70</a:t>
            </a:r>
          </a:p>
          <a:p>
            <a:pPr algn="l"/>
            <a:r>
              <a:rPr lang="en-US" b="1" i="0" dirty="0">
                <a:solidFill>
                  <a:srgbClr val="2D2D2D"/>
                </a:solidFill>
                <a:effectLst/>
                <a:latin typeface="Indeed Sans"/>
              </a:rPr>
              <a:t>Character</a:t>
            </a:r>
          </a:p>
          <a:p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Characters are letters or other figures that programmers might combine in a string.</a:t>
            </a:r>
          </a:p>
          <a:p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 Ex: print(“Hello busy ppl!”)</a:t>
            </a:r>
          </a:p>
          <a:p>
            <a:pPr algn="l"/>
            <a:r>
              <a:rPr lang="en-US" b="1" i="0" dirty="0">
                <a:solidFill>
                  <a:srgbClr val="2D2D2D"/>
                </a:solidFill>
                <a:effectLst/>
                <a:latin typeface="Indeed Sans"/>
              </a:rPr>
              <a:t>Floating point (real)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Float data types might look like this.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Ex : </a:t>
            </a:r>
            <a:r>
              <a:rPr lang="en-US" b="0" i="1" dirty="0">
                <a:solidFill>
                  <a:srgbClr val="2D2D2D"/>
                </a:solidFill>
                <a:effectLst/>
                <a:latin typeface="Indeed Sans"/>
              </a:rPr>
              <a:t>float  num1 = 1.45E2</a:t>
            </a:r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endParaRPr lang="en-US" dirty="0">
              <a:solidFill>
                <a:srgbClr val="2D2D2D"/>
              </a:solidFill>
              <a:latin typeface="Indeed Sans"/>
            </a:endParaRPr>
          </a:p>
        </p:txBody>
      </p:sp>
    </p:spTree>
    <p:extLst>
      <p:ext uri="{BB962C8B-B14F-4D97-AF65-F5344CB8AC3E}">
        <p14:creationId xmlns:p14="http://schemas.microsoft.com/office/powerpoint/2010/main" val="66596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987D-DC3A-4C3B-36D8-83844EAD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6D73-8A0B-1301-D22E-D1B06DF4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2D2D2D"/>
                </a:solidFill>
                <a:effectLst/>
                <a:latin typeface="Indeed Sans"/>
              </a:rPr>
              <a:t>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Strings are a combination of figures that includes letters and punctuation. In some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2D2D"/>
                </a:solidFill>
                <a:latin typeface="Indeed Sans"/>
              </a:rPr>
              <a:t>Ex : </a:t>
            </a:r>
            <a:r>
              <a:rPr lang="en-US" b="0" i="1" dirty="0">
                <a:solidFill>
                  <a:srgbClr val="2D2D2D"/>
                </a:solidFill>
                <a:effectLst/>
                <a:latin typeface="Indeed Sans"/>
              </a:rPr>
              <a:t>String command = new String("Open")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2D2D2D"/>
                </a:solidFill>
                <a:latin typeface="Indeed Sans"/>
              </a:rPr>
              <a:t>           </a:t>
            </a:r>
            <a:r>
              <a:rPr lang="en-US" b="0" i="1" dirty="0">
                <a:solidFill>
                  <a:srgbClr val="2D2D2D"/>
                </a:solidFill>
                <a:effectLst/>
                <a:latin typeface="Indeed Sans"/>
              </a:rPr>
              <a:t>String greetings = new String("Say Hello!")</a:t>
            </a:r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algn="l"/>
            <a:r>
              <a:rPr lang="en-US" b="1" i="0" dirty="0">
                <a:solidFill>
                  <a:srgbClr val="2D2D2D"/>
                </a:solidFill>
                <a:effectLst/>
                <a:latin typeface="Indeed Sans"/>
              </a:rPr>
              <a:t>Boolean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Boolean data can help guide the logic in a code. </a:t>
            </a:r>
            <a:endParaRPr lang="en-US" dirty="0">
              <a:solidFill>
                <a:srgbClr val="2D2D2D"/>
              </a:solidFill>
              <a:latin typeface="Indeed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 Ex:   </a:t>
            </a:r>
            <a:r>
              <a:rPr lang="en-US" b="0" i="1" dirty="0">
                <a:solidFill>
                  <a:srgbClr val="2D2D2D"/>
                </a:solidFill>
                <a:effectLst/>
                <a:latin typeface="Indeed Sans"/>
              </a:rPr>
              <a:t>bool base balls Best = false;</a:t>
            </a:r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marL="0" indent="0" algn="l">
              <a:buNone/>
            </a:pPr>
            <a:r>
              <a:rPr lang="en-US" b="0" i="1" dirty="0">
                <a:solidFill>
                  <a:srgbClr val="2D2D2D"/>
                </a:solidFill>
                <a:effectLst/>
                <a:latin typeface="Indeed Sans"/>
              </a:rPr>
              <a:t>             bool foot balls Best = true;</a:t>
            </a:r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5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8BEC-9538-6980-74D5-1D506416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BCA0-6CB3-5CDB-AEBA-3CEB1CCE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2D2D"/>
                </a:solidFill>
                <a:effectLst/>
                <a:latin typeface="Indeed Sans"/>
              </a:rPr>
              <a:t>None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Nothing means a code has no value, but the programmer coded something other than the digit 0. This is often "Null,"  or "Nothing" in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 Ex : </a:t>
            </a:r>
            <a:r>
              <a:rPr lang="en-US" b="0" i="1" dirty="0">
                <a:solidFill>
                  <a:srgbClr val="2D2D2D"/>
                </a:solidFill>
                <a:effectLst/>
                <a:latin typeface="Indeed Sans"/>
              </a:rPr>
              <a:t>Dim option = Nothing</a:t>
            </a:r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pPr algn="l"/>
            <a:r>
              <a:rPr lang="en-US" b="1" i="0" dirty="0">
                <a:solidFill>
                  <a:srgbClr val="2D2D2D"/>
                </a:solidFill>
                <a:effectLst/>
                <a:latin typeface="Indeed Sans"/>
              </a:rPr>
              <a:t>Void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The void data type in coding functions as an indicator that code might not have a function or a response yet.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2D2D"/>
                </a:solidFill>
                <a:latin typeface="Indeed Sans"/>
              </a:rPr>
              <a:t>Ex </a:t>
            </a:r>
            <a:r>
              <a:rPr lang="en-US" b="0" i="0" dirty="0">
                <a:solidFill>
                  <a:srgbClr val="2D2D2D"/>
                </a:solidFill>
                <a:effectLst/>
                <a:latin typeface="Indeed Sans"/>
              </a:rPr>
              <a:t>: </a:t>
            </a:r>
            <a:r>
              <a:rPr lang="en-US" b="0" i="1" dirty="0">
                <a:solidFill>
                  <a:srgbClr val="2D2D2D"/>
                </a:solidFill>
                <a:effectLst/>
                <a:latin typeface="Indeed Sans"/>
              </a:rPr>
              <a:t>int function _ name (void)</a:t>
            </a:r>
            <a:endParaRPr lang="en-US" b="0" i="0" dirty="0">
              <a:solidFill>
                <a:srgbClr val="2D2D2D"/>
              </a:solidFill>
              <a:effectLst/>
              <a:latin typeface="Indeed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7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AB2E-D087-4453-D5C8-657077DD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3F38-DA65-F1F3-B94E-67C9624B8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A list is a collection which is ordered and changeable. In Python lists are written with square brackets.</a:t>
            </a:r>
          </a:p>
          <a:p>
            <a:r>
              <a:rPr lang="en-US" dirty="0"/>
              <a:t>Ex:   Fruits =[“kiwi ” , ” custard apple” , “apple”]</a:t>
            </a:r>
          </a:p>
          <a:p>
            <a:r>
              <a:rPr lang="en-US" dirty="0"/>
              <a:t>         print(Fruits)</a:t>
            </a:r>
          </a:p>
          <a:p>
            <a:r>
              <a:rPr lang="en-US" dirty="0"/>
              <a:t>O/p:</a:t>
            </a:r>
          </a:p>
          <a:p>
            <a:pPr marL="0" indent="0">
              <a:buNone/>
            </a:pPr>
            <a:r>
              <a:rPr lang="en-US" dirty="0"/>
              <a:t>              [‘kiwi’ , ‘custard apple’ , ‘apple’]</a:t>
            </a:r>
          </a:p>
          <a:p>
            <a:pPr marL="0" indent="0">
              <a:buNone/>
            </a:pPr>
            <a:r>
              <a:rPr lang="en-US" dirty="0"/>
              <a:t>    We can use the index Operator [] to access an item in a list. It starts from 0.so, a list having 5 elements will have index from 0 to 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7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3C70-0599-60D8-44DC-EF47F47E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B9F3-EEB6-4F54-EBEF-A3B79407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Ex:   Name = [‘N’ , ‘a’ , ‘v’, ‘y’ ‘a’]</a:t>
            </a:r>
          </a:p>
          <a:p>
            <a:r>
              <a:rPr lang="en-US" dirty="0"/>
              <a:t>         print(Name[0])</a:t>
            </a:r>
          </a:p>
          <a:p>
            <a:r>
              <a:rPr lang="en-US" dirty="0"/>
              <a:t>O/p:  N</a:t>
            </a:r>
          </a:p>
          <a:p>
            <a:r>
              <a:rPr lang="en-US" dirty="0"/>
              <a:t>Tuples:</a:t>
            </a:r>
          </a:p>
          <a:p>
            <a:pPr marL="0" indent="0">
              <a:buNone/>
            </a:pPr>
            <a:r>
              <a:rPr lang="en-US" dirty="0"/>
              <a:t>                  they are very similar to lists, except that they are immutable</a:t>
            </a:r>
          </a:p>
          <a:p>
            <a:pPr marL="0" indent="0">
              <a:buNone/>
            </a:pPr>
            <a:r>
              <a:rPr lang="en-US" dirty="0"/>
              <a:t>                   (they cannot be changed).</a:t>
            </a:r>
          </a:p>
          <a:p>
            <a:r>
              <a:rPr lang="en-US" dirty="0"/>
              <a:t>They are created using Parentheses () , rather than square brackets.</a:t>
            </a:r>
          </a:p>
          <a:p>
            <a:r>
              <a:rPr lang="en-US" dirty="0"/>
              <a:t>Marks = (14, 50, 90)</a:t>
            </a:r>
          </a:p>
          <a:p>
            <a:r>
              <a:rPr lang="en-US" dirty="0"/>
              <a:t>Print(marks[1])                        O/p: 50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0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FF1B-C75D-7B9D-0674-B41FD171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686E-78C5-AE51-1CD6-55EDDDDE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Dictionary: </a:t>
            </a:r>
          </a:p>
          <a:p>
            <a:pPr marL="0" indent="0">
              <a:buNone/>
            </a:pPr>
            <a:r>
              <a:rPr lang="en-US" dirty="0"/>
              <a:t>                         While other compound data types have only value as an</a:t>
            </a:r>
          </a:p>
          <a:p>
            <a:pPr marL="0" indent="0">
              <a:buNone/>
            </a:pPr>
            <a:r>
              <a:rPr lang="en-US" dirty="0"/>
              <a:t>                          element , a dictionary has a Key : Value pair.</a:t>
            </a:r>
          </a:p>
          <a:p>
            <a:pPr marL="0" indent="0">
              <a:buNone/>
            </a:pPr>
            <a:r>
              <a:rPr lang="en-US" dirty="0"/>
              <a:t>Ex: marks = { “ English”  :   50,  “science” : 45}</a:t>
            </a:r>
          </a:p>
          <a:p>
            <a:pPr marL="0" indent="0">
              <a:buNone/>
            </a:pPr>
            <a:r>
              <a:rPr lang="en-US" dirty="0"/>
              <a:t>       print(marks [“English”])</a:t>
            </a:r>
          </a:p>
          <a:p>
            <a:pPr marL="0" indent="0">
              <a:buNone/>
            </a:pPr>
            <a:r>
              <a:rPr lang="en-US" dirty="0"/>
              <a:t>O/p:   50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6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3AB6-3FEB-77D8-1EE6-46A09F1E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216A-1A49-E3F2-25A4-0D0356AC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Operators is a Symbol that represents an operations that may be Performed on One or more Operands.</a:t>
            </a:r>
          </a:p>
          <a:p>
            <a:r>
              <a:rPr lang="en-US" dirty="0"/>
              <a:t>An Operand is a value that a given Operator is applied to.</a:t>
            </a:r>
          </a:p>
          <a:p>
            <a:r>
              <a:rPr lang="en-US" dirty="0"/>
              <a:t>Ex: 5+(4*k)</a:t>
            </a:r>
          </a:p>
          <a:p>
            <a:pPr marL="0" indent="0">
              <a:buNone/>
            </a:pPr>
            <a:r>
              <a:rPr lang="en-US" dirty="0"/>
              <a:t>          “+”,”*” : are Operators(sum , multiplication)</a:t>
            </a:r>
          </a:p>
          <a:p>
            <a:pPr marL="0" indent="0">
              <a:buNone/>
            </a:pPr>
            <a:r>
              <a:rPr lang="en-US" dirty="0"/>
              <a:t>           5,4,k : </a:t>
            </a:r>
            <a:r>
              <a:rPr lang="en-US"/>
              <a:t>are Operands.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1115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Indeed Sans</vt:lpstr>
      <vt:lpstr>Office Theme</vt:lpstr>
      <vt:lpstr>Python</vt:lpstr>
      <vt:lpstr>Agenda:</vt:lpstr>
      <vt:lpstr>Data Types:</vt:lpstr>
      <vt:lpstr>Data Types:</vt:lpstr>
      <vt:lpstr>Data Types:</vt:lpstr>
      <vt:lpstr>Data Types</vt:lpstr>
      <vt:lpstr>Data Types</vt:lpstr>
      <vt:lpstr>Data Types:</vt:lpstr>
      <vt:lpstr>Operators:</vt:lpstr>
      <vt:lpstr>Types of Operators:</vt:lpstr>
      <vt:lpstr>Arithmetic Operator:</vt:lpstr>
      <vt:lpstr>Relational Operator:</vt:lpstr>
      <vt:lpstr>Logical Operator:</vt:lpstr>
      <vt:lpstr>Bitwise Operator:</vt:lpstr>
      <vt:lpstr>Assignment Operators:</vt:lpstr>
      <vt:lpstr>Special Operator:</vt:lpstr>
      <vt:lpstr>Membership Operator:</vt:lpstr>
      <vt:lpstr>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navyatha</dc:creator>
  <cp:lastModifiedBy>lakshmi navyatha</cp:lastModifiedBy>
  <cp:revision>2</cp:revision>
  <dcterms:created xsi:type="dcterms:W3CDTF">2024-10-14T06:54:58Z</dcterms:created>
  <dcterms:modified xsi:type="dcterms:W3CDTF">2024-10-14T12:04:03Z</dcterms:modified>
</cp:coreProperties>
</file>