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3" r:id="rId2"/>
    <p:sldId id="596" r:id="rId3"/>
    <p:sldId id="608" r:id="rId4"/>
    <p:sldId id="469" r:id="rId5"/>
    <p:sldId id="597" r:id="rId6"/>
    <p:sldId id="600" r:id="rId7"/>
    <p:sldId id="602" r:id="rId8"/>
    <p:sldId id="598" r:id="rId9"/>
    <p:sldId id="607" r:id="rId10"/>
    <p:sldId id="594" r:id="rId11"/>
  </p:sldIdLst>
  <p:sldSz cx="9144000" cy="5143500" type="screen16x9"/>
  <p:notesSz cx="6797675" cy="98742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08" autoAdjust="0"/>
    <p:restoredTop sz="94692" autoAdjust="0"/>
  </p:normalViewPr>
  <p:slideViewPr>
    <p:cSldViewPr>
      <p:cViewPr>
        <p:scale>
          <a:sx n="75" d="100"/>
          <a:sy n="75" d="100"/>
        </p:scale>
        <p:origin x="-732" y="-6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80"/>
    </p:cViewPr>
  </p:outlin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&#1052;&#1086;&#1080;_&#1076;&#1086;&#1082;&#1091;&#1084;&#1077;&#1085;&#1090;&#1099;\&#1050;&#1086;&#1083;&#1076;&#1086;&#1075;&#1086;&#1074;&#1086;&#1088;\&#1042;&#1099;&#1087;&#1086;&#1083;&#1085;&#1077;&#1085;&#1080;&#1077;%20&#1050;&#1044;\2015\2015&#1075;\&#1089;&#1083;&#1072;&#1081;&#1076;&#1099;\&#1074;&#1077;&#1088;&#1089;&#1080;&#1103;_2\&#1089;&#1083;&#1072;&#1081;&#1076;%201.%20&#1090;&#1088;&#1072;&#1074;&#1084;&#1072;&#1090;&#1080;&#1079;&#1084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>
        <c:manualLayout>
          <c:layoutTarget val="inner"/>
          <c:xMode val="edge"/>
          <c:yMode val="edge"/>
          <c:x val="8.7286781671282135E-2"/>
          <c:y val="5.3456114003206177E-2"/>
          <c:w val="0.90044182886673807"/>
          <c:h val="0.85783548851714964"/>
        </c:manualLayout>
      </c:layout>
      <c:lineChart>
        <c:grouping val="standard"/>
        <c:ser>
          <c:idx val="0"/>
          <c:order val="0"/>
          <c:spPr>
            <a:ln w="50800">
              <a:solidFill>
                <a:srgbClr val="000080"/>
              </a:solidFill>
              <a:prstDash val="solid"/>
            </a:ln>
            <a:effectLst>
              <a:outerShdw blurRad="50800" dist="38100" algn="l" rotWithShape="0">
                <a:prstClr val="black"/>
              </a:outerShdw>
            </a:effectLst>
          </c:spPr>
          <c:marker>
            <c:symbol val="diamond"/>
            <c:size val="14"/>
            <c:spPr>
              <a:solidFill>
                <a:srgbClr val="4F81BD">
                  <a:lumMod val="20000"/>
                  <a:lumOff val="80000"/>
                  <a:alpha val="72000"/>
                </a:srgbClr>
              </a:solidFill>
              <a:ln w="9525">
                <a:solidFill>
                  <a:srgbClr val="000080">
                    <a:alpha val="0"/>
                  </a:srgbClr>
                </a:solidFill>
                <a:prstDash val="solid"/>
              </a:ln>
              <a:effectLst>
                <a:outerShdw blurRad="50800" dist="38100" algn="l" rotWithShape="0">
                  <a:prstClr val="black"/>
                </a:outerShdw>
              </a:effectLst>
            </c:spPr>
          </c:marker>
          <c:dLbls>
            <c:dLbl>
              <c:idx val="2"/>
              <c:layout>
                <c:manualLayout>
                  <c:x val="-2.7895055445416872E-2"/>
                  <c:y val="-5.9514414796556933E-2"/>
                </c:manualLayout>
              </c:layout>
              <c:dLblPos val="r"/>
              <c:showVal val="1"/>
            </c:dLbl>
            <c:spPr>
              <a:noFill/>
              <a:ln w="25400"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/>
              <a:lstStyle/>
              <a:p>
                <a:pPr>
                  <a:defRPr sz="1200" b="1" i="0" u="none" strike="noStrike" baseline="0">
                    <a:solidFill>
                      <a:srgbClr val="003366"/>
                    </a:solidFill>
                    <a:latin typeface="RussianRail B Pro"/>
                    <a:ea typeface="RussianRail B Pro"/>
                    <a:cs typeface="RussianRail B Pro"/>
                  </a:defRPr>
                </a:pPr>
                <a:endParaRPr lang="ru-RU"/>
              </a:p>
            </c:txPr>
            <c:dLblPos val="t"/>
            <c:showVal val="1"/>
          </c:dLbls>
          <c:cat>
            <c:strRef>
              <c:f>данные!$B$7:$B$13</c:f>
              <c:strCache>
                <c:ptCount val="7"/>
                <c:pt idx="0">
                  <c:v>2009г.</c:v>
                </c:pt>
                <c:pt idx="1">
                  <c:v>2010г.</c:v>
                </c:pt>
                <c:pt idx="2">
                  <c:v>2011г.</c:v>
                </c:pt>
                <c:pt idx="3">
                  <c:v>2012г.</c:v>
                </c:pt>
                <c:pt idx="4">
                  <c:v>2013г.</c:v>
                </c:pt>
                <c:pt idx="5">
                  <c:v>2014г.</c:v>
                </c:pt>
                <c:pt idx="6">
                  <c:v>2015г.</c:v>
                </c:pt>
              </c:strCache>
            </c:strRef>
          </c:cat>
          <c:val>
            <c:numRef>
              <c:f>данные!$C$7:$C$13</c:f>
              <c:numCache>
                <c:formatCode>General</c:formatCode>
                <c:ptCount val="7"/>
                <c:pt idx="0">
                  <c:v>41</c:v>
                </c:pt>
                <c:pt idx="1">
                  <c:v>39</c:v>
                </c:pt>
                <c:pt idx="2">
                  <c:v>30</c:v>
                </c:pt>
                <c:pt idx="3">
                  <c:v>36</c:v>
                </c:pt>
                <c:pt idx="4">
                  <c:v>31</c:v>
                </c:pt>
                <c:pt idx="5">
                  <c:v>24</c:v>
                </c:pt>
                <c:pt idx="6">
                  <c:v>16</c:v>
                </c:pt>
              </c:numCache>
            </c:numRef>
          </c:val>
          <c:smooth val="1"/>
        </c:ser>
        <c:ser>
          <c:idx val="1"/>
          <c:order val="1"/>
          <c:spPr>
            <a:ln w="38100">
              <a:solidFill>
                <a:srgbClr val="FF0000"/>
              </a:solidFill>
              <a:prstDash val="solid"/>
            </a:ln>
            <a:effectLst>
              <a:outerShdw blurRad="50800" dist="38100" algn="l" rotWithShape="0">
                <a:prstClr val="black"/>
              </a:outerShdw>
            </a:effectLst>
          </c:spPr>
          <c:marker>
            <c:symbol val="triangle"/>
            <c:size val="12"/>
            <c:spPr>
              <a:solidFill>
                <a:srgbClr val="C0504D">
                  <a:lumMod val="20000"/>
                  <a:lumOff val="80000"/>
                  <a:alpha val="66000"/>
                </a:srgbClr>
              </a:solidFill>
              <a:ln>
                <a:solidFill>
                  <a:srgbClr val="FF0000">
                    <a:alpha val="0"/>
                  </a:srgbClr>
                </a:solidFill>
                <a:prstDash val="solid"/>
              </a:ln>
              <a:effectLst>
                <a:outerShdw blurRad="50800" dist="38100" algn="l" rotWithShape="0">
                  <a:prstClr val="black"/>
                </a:outerShdw>
              </a:effectLst>
            </c:spPr>
          </c:marker>
          <c:dLbls>
            <c:txPr>
              <a:bodyPr/>
              <a:lstStyle/>
              <a:p>
                <a:pPr>
                  <a:defRPr sz="1400" b="1">
                    <a:solidFill>
                      <a:srgbClr val="FF0000"/>
                    </a:solidFill>
                  </a:defRPr>
                </a:pPr>
                <a:endParaRPr lang="ru-RU"/>
              </a:p>
            </c:txPr>
            <c:dLblPos val="t"/>
            <c:showVal val="1"/>
          </c:dLbls>
          <c:cat>
            <c:strRef>
              <c:f>данные!$B$7:$B$13</c:f>
              <c:strCache>
                <c:ptCount val="7"/>
                <c:pt idx="0">
                  <c:v>2009г.</c:v>
                </c:pt>
                <c:pt idx="1">
                  <c:v>2010г.</c:v>
                </c:pt>
                <c:pt idx="2">
                  <c:v>2011г.</c:v>
                </c:pt>
                <c:pt idx="3">
                  <c:v>2012г.</c:v>
                </c:pt>
                <c:pt idx="4">
                  <c:v>2013г.</c:v>
                </c:pt>
                <c:pt idx="5">
                  <c:v>2014г.</c:v>
                </c:pt>
                <c:pt idx="6">
                  <c:v>2015г.</c:v>
                </c:pt>
              </c:strCache>
            </c:strRef>
          </c:cat>
          <c:val>
            <c:numRef>
              <c:f>данные!$D$7:$D$13</c:f>
              <c:numCache>
                <c:formatCode>General</c:formatCode>
                <c:ptCount val="7"/>
                <c:pt idx="0">
                  <c:v>10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smooth val="1"/>
        </c:ser>
        <c:marker val="1"/>
        <c:axId val="36468608"/>
        <c:axId val="36469760"/>
      </c:lineChart>
      <c:catAx>
        <c:axId val="36468608"/>
        <c:scaling>
          <c:orientation val="minMax"/>
        </c:scaling>
        <c:axPos val="b"/>
        <c:numFmt formatCode="General" sourceLinked="1"/>
        <c:tickLblPos val="nextTo"/>
        <c:spPr>
          <a:ln w="25400" cap="flat">
            <a:solidFill>
              <a:srgbClr val="000000"/>
            </a:solidFill>
            <a:prstDash val="solid"/>
            <a:bevel/>
          </a:ln>
        </c:spPr>
        <c:txPr>
          <a:bodyPr rot="0" vert="horz"/>
          <a:lstStyle/>
          <a:p>
            <a:pPr>
              <a:defRPr sz="1200" b="1" i="1" u="none" strike="noStrike" baseline="0">
                <a:solidFill>
                  <a:srgbClr val="000000"/>
                </a:solidFill>
                <a:latin typeface="RussianRail B Pro"/>
                <a:ea typeface="RussianRail B Pro"/>
                <a:cs typeface="RussianRail B Pro"/>
              </a:defRPr>
            </a:pPr>
            <a:endParaRPr lang="ru-RU"/>
          </a:p>
        </c:txPr>
        <c:crossAx val="36469760"/>
        <c:crosses val="autoZero"/>
        <c:auto val="1"/>
        <c:lblAlgn val="ctr"/>
        <c:lblOffset val="100"/>
      </c:catAx>
      <c:valAx>
        <c:axId val="36469760"/>
        <c:scaling>
          <c:orientation val="minMax"/>
          <c:max val="80"/>
        </c:scaling>
        <c:axPos val="l"/>
        <c:majorGridlines>
          <c:spPr>
            <a:ln w="3175">
              <a:solidFill>
                <a:sysClr val="windowText" lastClr="000000">
                  <a:alpha val="5000"/>
                </a:sysClr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RussianRail G Pro Cond"/>
                    <a:ea typeface="RussianRail G Pro Cond"/>
                    <a:cs typeface="RussianRail G Pro Cond"/>
                  </a:defRPr>
                </a:pPr>
                <a:r>
                  <a:rPr lang="ru-RU"/>
                  <a:t>Число пострадавших</a:t>
                </a:r>
              </a:p>
            </c:rich>
          </c:tx>
          <c:layout>
            <c:manualLayout>
              <c:xMode val="edge"/>
              <c:yMode val="edge"/>
              <c:x val="1.0519619906847478E-2"/>
              <c:y val="0.34533717374534656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1" i="1" u="none" strike="noStrike" baseline="0">
                <a:solidFill>
                  <a:srgbClr val="000000"/>
                </a:solidFill>
                <a:latin typeface="RussianRail B Pro"/>
                <a:ea typeface="RussianRail B Pro"/>
                <a:cs typeface="RussianRail B Pro"/>
              </a:defRPr>
            </a:pPr>
            <a:endParaRPr lang="ru-RU"/>
          </a:p>
        </c:txPr>
        <c:crossAx val="36468608"/>
        <c:crosses val="autoZero"/>
        <c:crossBetween val="between"/>
      </c:valAx>
    </c:plotArea>
    <c:plotVisOnly val="1"/>
    <c:dispBlanksAs val="gap"/>
  </c:chart>
  <c:spPr>
    <a:noFill/>
    <a:ln w="9525">
      <a:noFill/>
    </a:ln>
  </c:spPr>
  <c:txPr>
    <a:bodyPr/>
    <a:lstStyle/>
    <a:p>
      <a:pPr>
        <a:defRPr sz="1025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0.09487</cdr:x>
      <cdr:y>0.44643</cdr:y>
    </cdr:from>
    <cdr:to>
      <cdr:x>0.95658</cdr:x>
      <cdr:y>0.75</cdr:y>
    </cdr:to>
    <cdr:cxnSp macro="">
      <cdr:nvCxnSpPr>
        <cdr:cNvPr id="5" name="Прямая соединительная линия 4"/>
        <cdr:cNvCxnSpPr/>
      </cdr:nvCxnSpPr>
      <cdr:spPr>
        <a:xfrm xmlns:a="http://schemas.openxmlformats.org/drawingml/2006/main">
          <a:off x="864096" y="1800200"/>
          <a:ext cx="7848872" cy="1224136"/>
        </a:xfrm>
        <a:prstGeom xmlns:a="http://schemas.openxmlformats.org/drawingml/2006/main" prst="line">
          <a:avLst/>
        </a:prstGeom>
        <a:ln xmlns:a="http://schemas.openxmlformats.org/drawingml/2006/main" w="41275" cmpd="tri">
          <a:solidFill>
            <a:srgbClr val="00B050"/>
          </a:solidFill>
          <a:prstDash val="dash"/>
          <a:bevel/>
        </a:ln>
        <a:effectLst xmlns:a="http://schemas.openxmlformats.org/drawingml/2006/main">
          <a:outerShdw blurRad="50800" dist="38100" algn="l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0.1505</cdr:x>
      <cdr:y>0.19815</cdr:y>
    </cdr:from>
    <cdr:to>
      <cdr:x>0.94358</cdr:x>
      <cdr:y>0.34595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1482850" y="1214510"/>
          <a:ext cx="7814210" cy="90583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ru-RU" sz="1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 период 2009-2015 гг. на полигоне железной</a:t>
          </a:r>
          <a:r>
            <a:rPr lang="ru-RU" sz="1000" b="1" baseline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дороги в </a:t>
          </a:r>
          <a:r>
            <a:rPr lang="ru-RU" sz="1000" b="1" baseline="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соответствии </a:t>
          </a:r>
          <a:r>
            <a:rPr lang="ru-RU" sz="1000" b="1" baseline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 Политикой ОАО "РЖД" в области охраны труда обеспечивается последовательное снижение количества несчастных случаев на производстве</a:t>
          </a:r>
          <a:endParaRPr lang="ru-RU" sz="1000" b="1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0.33994</cdr:x>
      <cdr:y>0.41464</cdr:y>
    </cdr:from>
    <cdr:to>
      <cdr:x>0.75073</cdr:x>
      <cdr:y>0.47897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3096344" y="1867853"/>
          <a:ext cx="3741682" cy="2897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1200" b="1" i="1" dirty="0">
              <a:solidFill>
                <a:srgbClr val="000099"/>
              </a:solidFill>
            </a:rPr>
            <a:t>Общий производственный травматизм</a:t>
          </a:r>
        </a:p>
      </cdr:txBody>
    </cdr:sp>
  </cdr:relSizeAnchor>
  <cdr:relSizeAnchor xmlns:cdr="http://schemas.openxmlformats.org/drawingml/2006/chartDrawing">
    <cdr:from>
      <cdr:x>0.36366</cdr:x>
      <cdr:y>0.71836</cdr:y>
    </cdr:from>
    <cdr:to>
      <cdr:x>0.70971</cdr:x>
      <cdr:y>0.77682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3312368" y="3236005"/>
          <a:ext cx="3152039" cy="2633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100" b="1" i="1" dirty="0">
              <a:solidFill>
                <a:srgbClr val="C00000"/>
              </a:solidFill>
            </a:rPr>
            <a:t>в том числе </a:t>
          </a:r>
          <a:r>
            <a:rPr lang="ru-RU" sz="1100" b="1" i="1" baseline="0" dirty="0">
              <a:solidFill>
                <a:srgbClr val="C00000"/>
              </a:solidFill>
            </a:rPr>
            <a:t>со смертельным исходом</a:t>
          </a:r>
          <a:endParaRPr lang="ru-RU" sz="1100" b="1" i="1" dirty="0">
            <a:solidFill>
              <a:srgbClr val="C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8F12C1-8344-4F65-BEA1-5D09DE53D571}" type="datetimeFigureOut">
              <a:rPr lang="ru-RU"/>
              <a:pPr>
                <a:defRPr/>
              </a:pPr>
              <a:t>18.03.2016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4BB66F-08FA-4C89-A9C7-81FF912BA8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C2DB11-0BB4-4061-8193-50392B75ADEE}" type="datetimeFigureOut">
              <a:rPr lang="ru-RU"/>
              <a:pPr>
                <a:defRPr/>
              </a:pPr>
              <a:t>18.03.2016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8A158B-EB86-4C7D-A281-C063B3D539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F3EA-49D4-423B-A778-BC5E2BC547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7D689-1D8B-48E5-8861-F858AAF9A8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4F981-411E-4D2C-9FAB-D83047A5D3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2700"/>
            <a:ext cx="366712" cy="274638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261938"/>
            <a:ext cx="366712" cy="274637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536575"/>
            <a:ext cx="366712" cy="274638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811213"/>
            <a:ext cx="366712" cy="274637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085850"/>
            <a:ext cx="366712" cy="274638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360488"/>
            <a:ext cx="366712" cy="276225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1636713"/>
            <a:ext cx="366712" cy="274637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1909763"/>
            <a:ext cx="366712" cy="274637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80962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4879975"/>
            <a:ext cx="9144000" cy="26352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4945063"/>
            <a:ext cx="406400" cy="134937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832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/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639"/>
              <a:ext cx="316818" cy="233701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/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639"/>
              <a:ext cx="434611" cy="347832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/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/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5" y="1447799"/>
            <a:ext cx="4140199" cy="2657477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4247752"/>
            <a:ext cx="4140200" cy="36592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5" y="294025"/>
            <a:ext cx="8458241" cy="7660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2" y="1447798"/>
            <a:ext cx="4140199" cy="2657477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4247752"/>
            <a:ext cx="4140200" cy="36592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C3355-7F13-4EAF-B68A-B7FC361AD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374650" y="-12700"/>
            <a:ext cx="366712" cy="274638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374650" y="261938"/>
            <a:ext cx="366712" cy="274637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374650" y="536575"/>
            <a:ext cx="366712" cy="274638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-374650" y="811213"/>
            <a:ext cx="366712" cy="274637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-374650" y="1085850"/>
            <a:ext cx="366712" cy="274638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-374650" y="1360488"/>
            <a:ext cx="366712" cy="276225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374650" y="1636713"/>
            <a:ext cx="366712" cy="274637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-374650" y="1909763"/>
            <a:ext cx="366712" cy="274637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8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80962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4879975"/>
            <a:ext cx="9144000" cy="26352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grpSp>
        <p:nvGrpSpPr>
          <p:cNvPr id="20" name="Группа 15"/>
          <p:cNvGrpSpPr>
            <a:grpSpLocks/>
          </p:cNvGrpSpPr>
          <p:nvPr userDrawn="1"/>
        </p:nvGrpSpPr>
        <p:grpSpPr bwMode="auto">
          <a:xfrm>
            <a:off x="8362950" y="4945063"/>
            <a:ext cx="406400" cy="134937"/>
            <a:chOff x="5385680" y="6487509"/>
            <a:chExt cx="1039813" cy="461962"/>
          </a:xfrm>
        </p:grpSpPr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6047750" y="6487509"/>
              <a:ext cx="377743" cy="347832"/>
            </a:xfrm>
            <a:custGeom>
              <a:avLst/>
              <a:gdLst>
                <a:gd name="T0" fmla="*/ 693 w 1195"/>
                <a:gd name="T1" fmla="*/ 181 h 1091"/>
                <a:gd name="T2" fmla="*/ 762 w 1195"/>
                <a:gd name="T3" fmla="*/ 188 h 1091"/>
                <a:gd name="T4" fmla="*/ 801 w 1195"/>
                <a:gd name="T5" fmla="*/ 212 h 1091"/>
                <a:gd name="T6" fmla="*/ 823 w 1195"/>
                <a:gd name="T7" fmla="*/ 251 h 1091"/>
                <a:gd name="T8" fmla="*/ 830 w 1195"/>
                <a:gd name="T9" fmla="*/ 318 h 1091"/>
                <a:gd name="T10" fmla="*/ 827 w 1195"/>
                <a:gd name="T11" fmla="*/ 825 h 1091"/>
                <a:gd name="T12" fmla="*/ 809 w 1195"/>
                <a:gd name="T13" fmla="*/ 867 h 1091"/>
                <a:gd name="T14" fmla="*/ 775 w 1195"/>
                <a:gd name="T15" fmla="*/ 896 h 1091"/>
                <a:gd name="T16" fmla="*/ 719 w 1195"/>
                <a:gd name="T17" fmla="*/ 908 h 1091"/>
                <a:gd name="T18" fmla="*/ 460 w 1195"/>
                <a:gd name="T19" fmla="*/ 908 h 1091"/>
                <a:gd name="T20" fmla="*/ 413 w 1195"/>
                <a:gd name="T21" fmla="*/ 904 h 1091"/>
                <a:gd name="T22" fmla="*/ 381 w 1195"/>
                <a:gd name="T23" fmla="*/ 886 h 1091"/>
                <a:gd name="T24" fmla="*/ 367 w 1195"/>
                <a:gd name="T25" fmla="*/ 867 h 1091"/>
                <a:gd name="T26" fmla="*/ 361 w 1195"/>
                <a:gd name="T27" fmla="*/ 844 h 1091"/>
                <a:gd name="T28" fmla="*/ 367 w 1195"/>
                <a:gd name="T29" fmla="*/ 809 h 1091"/>
                <a:gd name="T30" fmla="*/ 390 w 1195"/>
                <a:gd name="T31" fmla="*/ 768 h 1091"/>
                <a:gd name="T32" fmla="*/ 239 w 1195"/>
                <a:gd name="T33" fmla="*/ 364 h 1091"/>
                <a:gd name="T34" fmla="*/ 16 w 1195"/>
                <a:gd name="T35" fmla="*/ 664 h 1091"/>
                <a:gd name="T36" fmla="*/ 1 w 1195"/>
                <a:gd name="T37" fmla="*/ 710 h 1091"/>
                <a:gd name="T38" fmla="*/ 4 w 1195"/>
                <a:gd name="T39" fmla="*/ 759 h 1091"/>
                <a:gd name="T40" fmla="*/ 34 w 1195"/>
                <a:gd name="T41" fmla="*/ 817 h 1091"/>
                <a:gd name="T42" fmla="*/ 137 w 1195"/>
                <a:gd name="T43" fmla="*/ 954 h 1091"/>
                <a:gd name="T44" fmla="*/ 211 w 1195"/>
                <a:gd name="T45" fmla="*/ 1033 h 1091"/>
                <a:gd name="T46" fmla="*/ 277 w 1195"/>
                <a:gd name="T47" fmla="*/ 1070 h 1091"/>
                <a:gd name="T48" fmla="*/ 355 w 1195"/>
                <a:gd name="T49" fmla="*/ 1087 h 1091"/>
                <a:gd name="T50" fmla="*/ 449 w 1195"/>
                <a:gd name="T51" fmla="*/ 1091 h 1091"/>
                <a:gd name="T52" fmla="*/ 728 w 1195"/>
                <a:gd name="T53" fmla="*/ 1091 h 1091"/>
                <a:gd name="T54" fmla="*/ 829 w 1195"/>
                <a:gd name="T55" fmla="*/ 1085 h 1091"/>
                <a:gd name="T56" fmla="*/ 908 w 1195"/>
                <a:gd name="T57" fmla="*/ 1070 h 1091"/>
                <a:gd name="T58" fmla="*/ 987 w 1195"/>
                <a:gd name="T59" fmla="*/ 1043 h 1091"/>
                <a:gd name="T60" fmla="*/ 1060 w 1195"/>
                <a:gd name="T61" fmla="*/ 997 h 1091"/>
                <a:gd name="T62" fmla="*/ 1119 w 1195"/>
                <a:gd name="T63" fmla="*/ 932 h 1091"/>
                <a:gd name="T64" fmla="*/ 1158 w 1195"/>
                <a:gd name="T65" fmla="*/ 861 h 1091"/>
                <a:gd name="T66" fmla="*/ 1180 w 1195"/>
                <a:gd name="T67" fmla="*/ 786 h 1091"/>
                <a:gd name="T68" fmla="*/ 1191 w 1195"/>
                <a:gd name="T69" fmla="*/ 719 h 1091"/>
                <a:gd name="T70" fmla="*/ 1195 w 1195"/>
                <a:gd name="T71" fmla="*/ 636 h 1091"/>
                <a:gd name="T72" fmla="*/ 1194 w 1195"/>
                <a:gd name="T73" fmla="*/ 391 h 1091"/>
                <a:gd name="T74" fmla="*/ 1185 w 1195"/>
                <a:gd name="T75" fmla="*/ 327 h 1091"/>
                <a:gd name="T76" fmla="*/ 1167 w 1195"/>
                <a:gd name="T77" fmla="*/ 255 h 1091"/>
                <a:gd name="T78" fmla="*/ 1134 w 1195"/>
                <a:gd name="T79" fmla="*/ 181 h 1091"/>
                <a:gd name="T80" fmla="*/ 1080 w 1195"/>
                <a:gd name="T81" fmla="*/ 113 h 1091"/>
                <a:gd name="T82" fmla="*/ 1012 w 1195"/>
                <a:gd name="T83" fmla="*/ 61 h 1091"/>
                <a:gd name="T84" fmla="*/ 935 w 1195"/>
                <a:gd name="T85" fmla="*/ 26 h 1091"/>
                <a:gd name="T86" fmla="*/ 856 w 1195"/>
                <a:gd name="T87" fmla="*/ 8 h 1091"/>
                <a:gd name="T88" fmla="*/ 777 w 1195"/>
                <a:gd name="T89" fmla="*/ 1 h 1091"/>
                <a:gd name="T90" fmla="*/ 367 w 1195"/>
                <a:gd name="T91" fmla="*/ 0 h 1091"/>
                <a:gd name="T92" fmla="*/ 305 w 1195"/>
                <a:gd name="T93" fmla="*/ 7 h 1091"/>
                <a:gd name="T94" fmla="*/ 269 w 1195"/>
                <a:gd name="T95" fmla="*/ 29 h 1091"/>
                <a:gd name="T96" fmla="*/ 245 w 1195"/>
                <a:gd name="T97" fmla="*/ 66 h 1091"/>
                <a:gd name="T98" fmla="*/ 239 w 1195"/>
                <a:gd name="T99" fmla="*/ 12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/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auto">
            <a:xfrm>
              <a:off x="5775610" y="6601639"/>
              <a:ext cx="316818" cy="233701"/>
            </a:xfrm>
            <a:custGeom>
              <a:avLst/>
              <a:gdLst>
                <a:gd name="T0" fmla="*/ 546 w 1002"/>
                <a:gd name="T1" fmla="*/ 0 h 727"/>
                <a:gd name="T2" fmla="*/ 1002 w 1002"/>
                <a:gd name="T3" fmla="*/ 0 h 727"/>
                <a:gd name="T4" fmla="*/ 456 w 1002"/>
                <a:gd name="T5" fmla="*/ 727 h 727"/>
                <a:gd name="T6" fmla="*/ 0 w 1002"/>
                <a:gd name="T7" fmla="*/ 727 h 727"/>
                <a:gd name="T8" fmla="*/ 546 w 1002"/>
                <a:gd name="T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/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5385680" y="6601639"/>
              <a:ext cx="434611" cy="347832"/>
            </a:xfrm>
            <a:custGeom>
              <a:avLst/>
              <a:gdLst>
                <a:gd name="T0" fmla="*/ 0 w 1377"/>
                <a:gd name="T1" fmla="*/ 104 h 1091"/>
                <a:gd name="T2" fmla="*/ 7 w 1377"/>
                <a:gd name="T3" fmla="*/ 65 h 1091"/>
                <a:gd name="T4" fmla="*/ 19 w 1377"/>
                <a:gd name="T5" fmla="*/ 42 h 1091"/>
                <a:gd name="T6" fmla="*/ 42 w 1377"/>
                <a:gd name="T7" fmla="*/ 19 h 1091"/>
                <a:gd name="T8" fmla="*/ 67 w 1377"/>
                <a:gd name="T9" fmla="*/ 6 h 1091"/>
                <a:gd name="T10" fmla="*/ 104 w 1377"/>
                <a:gd name="T11" fmla="*/ 0 h 1091"/>
                <a:gd name="T12" fmla="*/ 892 w 1377"/>
                <a:gd name="T13" fmla="*/ 0 h 1091"/>
                <a:gd name="T14" fmla="*/ 960 w 1377"/>
                <a:gd name="T15" fmla="*/ 0 h 1091"/>
                <a:gd name="T16" fmla="*/ 1021 w 1377"/>
                <a:gd name="T17" fmla="*/ 3 h 1091"/>
                <a:gd name="T18" fmla="*/ 1075 w 1377"/>
                <a:gd name="T19" fmla="*/ 12 h 1091"/>
                <a:gd name="T20" fmla="*/ 1122 w 1377"/>
                <a:gd name="T21" fmla="*/ 30 h 1091"/>
                <a:gd name="T22" fmla="*/ 1166 w 1377"/>
                <a:gd name="T23" fmla="*/ 58 h 1091"/>
                <a:gd name="T24" fmla="*/ 1204 w 1377"/>
                <a:gd name="T25" fmla="*/ 94 h 1091"/>
                <a:gd name="T26" fmla="*/ 1274 w 1377"/>
                <a:gd name="T27" fmla="*/ 181 h 1091"/>
                <a:gd name="T28" fmla="*/ 1343 w 1377"/>
                <a:gd name="T29" fmla="*/ 272 h 1091"/>
                <a:gd name="T30" fmla="*/ 1367 w 1377"/>
                <a:gd name="T31" fmla="*/ 317 h 1091"/>
                <a:gd name="T32" fmla="*/ 1375 w 1377"/>
                <a:gd name="T33" fmla="*/ 346 h 1091"/>
                <a:gd name="T34" fmla="*/ 1375 w 1377"/>
                <a:gd name="T35" fmla="*/ 379 h 1091"/>
                <a:gd name="T36" fmla="*/ 1367 w 1377"/>
                <a:gd name="T37" fmla="*/ 410 h 1091"/>
                <a:gd name="T38" fmla="*/ 1341 w 1377"/>
                <a:gd name="T39" fmla="*/ 455 h 1091"/>
                <a:gd name="T40" fmla="*/ 1137 w 1377"/>
                <a:gd name="T41" fmla="*/ 727 h 1091"/>
                <a:gd name="T42" fmla="*/ 978 w 1377"/>
                <a:gd name="T43" fmla="*/ 333 h 1091"/>
                <a:gd name="T44" fmla="*/ 996 w 1377"/>
                <a:gd name="T45" fmla="*/ 309 h 1091"/>
                <a:gd name="T46" fmla="*/ 1009 w 1377"/>
                <a:gd name="T47" fmla="*/ 282 h 1091"/>
                <a:gd name="T48" fmla="*/ 1015 w 1377"/>
                <a:gd name="T49" fmla="*/ 253 h 1091"/>
                <a:gd name="T50" fmla="*/ 1014 w 1377"/>
                <a:gd name="T51" fmla="*/ 238 h 1091"/>
                <a:gd name="T52" fmla="*/ 1009 w 1377"/>
                <a:gd name="T53" fmla="*/ 223 h 1091"/>
                <a:gd name="T54" fmla="*/ 1000 w 1377"/>
                <a:gd name="T55" fmla="*/ 210 h 1091"/>
                <a:gd name="T56" fmla="*/ 990 w 1377"/>
                <a:gd name="T57" fmla="*/ 199 h 1091"/>
                <a:gd name="T58" fmla="*/ 963 w 1377"/>
                <a:gd name="T59" fmla="*/ 186 h 1091"/>
                <a:gd name="T60" fmla="*/ 932 w 1377"/>
                <a:gd name="T61" fmla="*/ 181 h 1091"/>
                <a:gd name="T62" fmla="*/ 902 w 1377"/>
                <a:gd name="T63" fmla="*/ 181 h 1091"/>
                <a:gd name="T64" fmla="*/ 546 w 1377"/>
                <a:gd name="T65" fmla="*/ 1091 h 1091"/>
                <a:gd name="T66" fmla="*/ 181 w 1377"/>
                <a:gd name="T67" fmla="*/ 181 h 1091"/>
                <a:gd name="T68" fmla="*/ 0 w 1377"/>
                <a:gd name="T69" fmla="*/ 12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>
              <a:noFill/>
            </a:ln>
            <a:extLst/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ru-RU">
                <a:solidFill>
                  <a:prstClr val="black"/>
                </a:solidFill>
              </a:endParaRPr>
            </a:p>
          </p:txBody>
        </p:sp>
      </p:grpSp>
      <p:sp>
        <p:nvSpPr>
          <p:cNvPr id="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15915" y="1447799"/>
            <a:ext cx="4140199" cy="2657477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315913" y="4247752"/>
            <a:ext cx="4140200" cy="36592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425" y="294025"/>
            <a:ext cx="8458241" cy="7660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629152" y="1447798"/>
            <a:ext cx="4140199" cy="2657477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9150" y="4247752"/>
            <a:ext cx="4140200" cy="36592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rgbClr val="0066A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665DCCC5-0976-4CBF-BEE1-D2EAE09E3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3187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200" eaLnBrk="1" hangingPunct="1">
              <a:defRPr/>
            </a:pPr>
            <a:endParaRPr lang="ru-RU" altLang="ru-RU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0" y="4879975"/>
            <a:ext cx="9144000" cy="26352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457200" eaLnBrk="1" hangingPunct="1">
              <a:defRPr/>
            </a:pPr>
            <a:endParaRPr lang="ru-RU" altLang="ru-RU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pic>
        <p:nvPicPr>
          <p:cNvPr id="6" name="Picture 17" descr="rzd_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80400" y="4883150"/>
            <a:ext cx="5730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27" y="294027"/>
            <a:ext cx="8458241" cy="7660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15914" y="1384301"/>
            <a:ext cx="8453437" cy="324116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0" indent="0" algn="l">
              <a:spcBef>
                <a:spcPts val="0"/>
              </a:spcBef>
              <a:buNone/>
              <a:defRPr/>
            </a:lvl2pPr>
            <a:lvl3pPr marL="0" indent="0" algn="l">
              <a:spcBef>
                <a:spcPts val="0"/>
              </a:spcBef>
              <a:buNone/>
              <a:defRPr/>
            </a:lvl3pPr>
            <a:lvl4pPr marL="0" indent="0" algn="l">
              <a:spcBef>
                <a:spcPts val="0"/>
              </a:spcBef>
              <a:buNone/>
              <a:defRPr/>
            </a:lvl4pPr>
            <a:lvl5pPr marL="0" indent="0" algn="l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1BDB1-E42D-4485-AF61-CEF9B5486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r>
              <a:rPr lang="en-US"/>
              <a:t>| Тема презентации | xx/xx/xx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8768A-BE45-4EFF-867A-4C5D2D268E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E8614-2C7E-4A91-8BDE-C75AC801FB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B9999-5435-484C-9449-90D5184C8E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AC57-CEAC-4372-9201-DC823E8D27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30DD-7EE1-4770-ABBB-52563069B1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70799-3CDA-4425-B3C0-E11B99EF2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5B539-DEEC-4C56-A2C6-80D367E13F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D2BC3-5A41-46C8-81F5-F658032CE8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| Тема презентации | </a:t>
            </a:r>
            <a:r>
              <a:rPr lang="en-US"/>
              <a:t>xx/xx/xx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157AA2-9D18-4060-B2F5-E0683BC478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spd="slow"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Мост через р. Амур у г. Хабаровска"/>
          <p:cNvPicPr>
            <a:picLocks noChangeAspect="1" noChangeArrowheads="1"/>
          </p:cNvPicPr>
          <p:nvPr/>
        </p:nvPicPr>
        <p:blipFill>
          <a:blip r:embed="rId2"/>
          <a:srcRect l="8472" t="14159" b="17667"/>
          <a:stretch>
            <a:fillRect/>
          </a:stretch>
        </p:blipFill>
        <p:spPr bwMode="auto">
          <a:xfrm>
            <a:off x="0" y="15875"/>
            <a:ext cx="91440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 sz="2000">
              <a:solidFill>
                <a:srgbClr val="C00000"/>
              </a:solidFill>
              <a:latin typeface="RussianRail G Pro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868738"/>
            <a:ext cx="9144000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122363" y="2640013"/>
            <a:ext cx="7605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solidFill>
                <a:schemeClr val="bg1"/>
              </a:solidFill>
              <a:latin typeface="RussianRail G Pro Cond"/>
            </a:endParaRPr>
          </a:p>
        </p:txBody>
      </p:sp>
      <p:pic>
        <p:nvPicPr>
          <p:cNvPr id="18437" name="Рисунок 8" descr="Polosa_01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00" y="2786063"/>
            <a:ext cx="1245711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Прямоугольник 13"/>
          <p:cNvSpPr>
            <a:spLocks noChangeArrowheads="1"/>
          </p:cNvSpPr>
          <p:nvPr/>
        </p:nvSpPr>
        <p:spPr bwMode="auto">
          <a:xfrm>
            <a:off x="107950" y="3867150"/>
            <a:ext cx="8856663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Verdana" pitchFamily="34" charset="0"/>
              </a:rPr>
              <a:t>Заместитель главного инженера Дальневосточной железной дороги по Владивостокскому территориальному управлению</a:t>
            </a:r>
          </a:p>
          <a:p>
            <a:endParaRPr lang="ru-RU" sz="900" b="1">
              <a:latin typeface="Verdana" pitchFamily="34" charset="0"/>
            </a:endParaRPr>
          </a:p>
          <a:p>
            <a:r>
              <a:rPr lang="ru-RU" b="1">
                <a:latin typeface="Verdana" pitchFamily="34" charset="0"/>
              </a:rPr>
              <a:t>Пинчук Игорь Вячеславович</a:t>
            </a:r>
          </a:p>
        </p:txBody>
      </p:sp>
      <p:sp>
        <p:nvSpPr>
          <p:cNvPr id="18439" name="Номер слайда 15"/>
          <p:cNvSpPr txBox="1">
            <a:spLocks/>
          </p:cNvSpPr>
          <p:nvPr/>
        </p:nvSpPr>
        <p:spPr bwMode="auto">
          <a:xfrm>
            <a:off x="34925" y="4895850"/>
            <a:ext cx="8137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400">
                <a:solidFill>
                  <a:srgbClr val="000000"/>
                </a:solidFill>
                <a:latin typeface="Verdana" pitchFamily="34" charset="0"/>
              </a:rPr>
              <a:t>Слайд №1  </a:t>
            </a:r>
            <a:r>
              <a:rPr lang="en-US" sz="1400">
                <a:solidFill>
                  <a:srgbClr val="000000"/>
                </a:solidFill>
                <a:latin typeface="Verdana" pitchFamily="34" charset="0"/>
              </a:rPr>
              <a:t>|</a:t>
            </a:r>
            <a:r>
              <a:rPr lang="ru-RU" sz="1400">
                <a:solidFill>
                  <a:srgbClr val="000000"/>
                </a:solidFill>
                <a:latin typeface="Verdana" pitchFamily="34" charset="0"/>
              </a:rPr>
              <a:t>  16.03.2016</a:t>
            </a:r>
          </a:p>
        </p:txBody>
      </p:sp>
      <p:sp>
        <p:nvSpPr>
          <p:cNvPr id="18440" name="Заголовок 2"/>
          <p:cNvSpPr txBox="1">
            <a:spLocks/>
          </p:cNvSpPr>
          <p:nvPr/>
        </p:nvSpPr>
        <p:spPr bwMode="auto">
          <a:xfrm>
            <a:off x="1071563" y="2786063"/>
            <a:ext cx="657225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endParaRPr lang="ru-RU" sz="1400" b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sz="1400" b="1">
                <a:solidFill>
                  <a:schemeClr val="bg1"/>
                </a:solidFill>
              </a:rPr>
              <a:t>Оценки влияния  человеческого фактора на возникновение случая травмы на производстве и определения доли ответственности причастных к этому событию</a:t>
            </a:r>
          </a:p>
          <a:p>
            <a:pPr algn="ctr">
              <a:lnSpc>
                <a:spcPct val="90000"/>
              </a:lnSpc>
            </a:pPr>
            <a:endParaRPr lang="ru-RU" altLang="ru-RU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Прямоугольник 13"/>
          <p:cNvSpPr>
            <a:spLocks noChangeArrowheads="1"/>
          </p:cNvSpPr>
          <p:nvPr/>
        </p:nvSpPr>
        <p:spPr bwMode="auto">
          <a:xfrm>
            <a:off x="1419225" y="2544763"/>
            <a:ext cx="571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Спасибо за внимание</a:t>
            </a:r>
          </a:p>
        </p:txBody>
      </p:sp>
      <p:sp>
        <p:nvSpPr>
          <p:cNvPr id="38914" name="Номер слайда 15"/>
          <p:cNvSpPr txBox="1">
            <a:spLocks/>
          </p:cNvSpPr>
          <p:nvPr/>
        </p:nvSpPr>
        <p:spPr bwMode="auto">
          <a:xfrm>
            <a:off x="34925" y="4895850"/>
            <a:ext cx="8137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400">
                <a:solidFill>
                  <a:srgbClr val="000000"/>
                </a:solidFill>
              </a:rPr>
              <a:t>Слайд №10  </a:t>
            </a:r>
            <a:r>
              <a:rPr lang="en-US" sz="1400">
                <a:solidFill>
                  <a:srgbClr val="000000"/>
                </a:solidFill>
              </a:rPr>
              <a:t>|</a:t>
            </a:r>
            <a:r>
              <a:rPr lang="ru-RU" sz="1400">
                <a:solidFill>
                  <a:srgbClr val="000000"/>
                </a:solidFill>
              </a:rPr>
              <a:t>  16.03.2016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42963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ru-RU" sz="1800" b="1" smtClean="0"/>
              <a:t>Динамика производственного травматизма на полигоне Дальневосточной железной дороги в период с 2009 по 2015 годы</a:t>
            </a:r>
          </a:p>
        </p:txBody>
      </p:sp>
      <p:sp>
        <p:nvSpPr>
          <p:cNvPr id="19458" name="Номер слайда 15"/>
          <p:cNvSpPr txBox="1">
            <a:spLocks/>
          </p:cNvSpPr>
          <p:nvPr/>
        </p:nvSpPr>
        <p:spPr bwMode="auto">
          <a:xfrm>
            <a:off x="34925" y="4895850"/>
            <a:ext cx="8137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400">
                <a:solidFill>
                  <a:srgbClr val="000000"/>
                </a:solidFill>
              </a:rPr>
              <a:t>Слайд №2  </a:t>
            </a:r>
            <a:r>
              <a:rPr lang="en-US" sz="1400">
                <a:solidFill>
                  <a:srgbClr val="000000"/>
                </a:solidFill>
              </a:rPr>
              <a:t>|</a:t>
            </a:r>
            <a:r>
              <a:rPr lang="ru-RU" sz="1400">
                <a:solidFill>
                  <a:srgbClr val="000000"/>
                </a:solidFill>
              </a:rPr>
              <a:t>  16.03.2016</a:t>
            </a:r>
          </a:p>
        </p:txBody>
      </p:sp>
      <p:graphicFrame>
        <p:nvGraphicFramePr>
          <p:cNvPr id="7" name="Диаграмма 6"/>
          <p:cNvGraphicFramePr>
            <a:graphicFrameLocks noGrp="1"/>
          </p:cNvGraphicFramePr>
          <p:nvPr/>
        </p:nvGraphicFramePr>
        <p:xfrm>
          <a:off x="617162" y="1209298"/>
          <a:ext cx="7862052" cy="338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5988"/>
          </a:xfrm>
        </p:spPr>
        <p:txBody>
          <a:bodyPr/>
          <a:lstStyle/>
          <a:p>
            <a:r>
              <a:rPr lang="ru-RU" sz="1900" smtClean="0"/>
              <a:t>Удельный вес вины ответственности причастного персонала к возникновению травм на производстве с работниками ОАО «РЖД» в 2015 году в сравнении с 2014 годом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-123825" y="-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0" y="987425"/>
          <a:ext cx="9144000" cy="3889375"/>
        </p:xfrm>
        <a:graphic>
          <a:graphicData uri="http://schemas.openxmlformats.org/presentationml/2006/ole">
            <p:oleObj spid="_x0000_s20483" name="Лист" r:id="rId3" imgW="9391616" imgH="6172200" progId="Excel.Sheet.8">
              <p:embed/>
            </p:oleObj>
          </a:graphicData>
        </a:graphic>
      </p:graphicFrame>
      <p:sp>
        <p:nvSpPr>
          <p:cNvPr id="20486" name="Номер слайда 15"/>
          <p:cNvSpPr txBox="1">
            <a:spLocks/>
          </p:cNvSpPr>
          <p:nvPr/>
        </p:nvSpPr>
        <p:spPr bwMode="auto">
          <a:xfrm>
            <a:off x="34925" y="4895850"/>
            <a:ext cx="8137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400">
                <a:solidFill>
                  <a:srgbClr val="000000"/>
                </a:solidFill>
              </a:rPr>
              <a:t>Слайд №3  </a:t>
            </a:r>
            <a:r>
              <a:rPr lang="en-US" sz="1400">
                <a:solidFill>
                  <a:srgbClr val="000000"/>
                </a:solidFill>
              </a:rPr>
              <a:t>|</a:t>
            </a:r>
            <a:r>
              <a:rPr lang="ru-RU" sz="1400">
                <a:solidFill>
                  <a:srgbClr val="000000"/>
                </a:solidFill>
              </a:rPr>
              <a:t>  16.03.2016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Номер слайда 15"/>
          <p:cNvSpPr txBox="1">
            <a:spLocks/>
          </p:cNvSpPr>
          <p:nvPr/>
        </p:nvSpPr>
        <p:spPr bwMode="auto">
          <a:xfrm>
            <a:off x="34925" y="4895850"/>
            <a:ext cx="8137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400">
                <a:solidFill>
                  <a:srgbClr val="000000"/>
                </a:solidFill>
              </a:rPr>
              <a:t>Слайд №4  </a:t>
            </a:r>
            <a:r>
              <a:rPr lang="en-US" sz="1400">
                <a:solidFill>
                  <a:srgbClr val="000000"/>
                </a:solidFill>
              </a:rPr>
              <a:t>|</a:t>
            </a:r>
            <a:r>
              <a:rPr lang="ru-RU" sz="1400">
                <a:solidFill>
                  <a:srgbClr val="000000"/>
                </a:solidFill>
              </a:rPr>
              <a:t>  16.03.2016</a:t>
            </a:r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0100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ru-RU" sz="2000" b="1" smtClean="0">
                <a:latin typeface="Verdana" pitchFamily="34" charset="0"/>
              </a:rPr>
              <a:t>Расчет тяжести нарушений требований охраны труда (ТОТ) каждого причастного к несчастному случаю работника</a:t>
            </a:r>
            <a:endParaRPr lang="ru-RU" sz="2000" b="1" smtClean="0">
              <a:latin typeface="Arial" charset="0"/>
              <a:cs typeface="Arial" charset="0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50825" y="987425"/>
          <a:ext cx="8642350" cy="3529013"/>
        </p:xfrm>
        <a:graphic>
          <a:graphicData uri="http://schemas.openxmlformats.org/presentationml/2006/ole">
            <p:oleObj spid="_x0000_s23557" name="Диаграмма" r:id="rId3" imgW="5810351" imgH="2019300" progId="Excel.Chart.8">
              <p:embed/>
            </p:oleObj>
          </a:graphicData>
        </a:graphic>
      </p:graphicFrame>
      <p:sp>
        <p:nvSpPr>
          <p:cNvPr id="23560" name="Номер слайда 15"/>
          <p:cNvSpPr txBox="1">
            <a:spLocks/>
          </p:cNvSpPr>
          <p:nvPr/>
        </p:nvSpPr>
        <p:spPr bwMode="auto">
          <a:xfrm>
            <a:off x="2987675" y="4227513"/>
            <a:ext cx="21605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400">
                <a:solidFill>
                  <a:srgbClr val="000000"/>
                </a:solidFill>
              </a:rPr>
              <a:t>Алисеенко К.В.</a:t>
            </a:r>
          </a:p>
          <a:p>
            <a:r>
              <a:rPr lang="ru-RU" sz="1400">
                <a:solidFill>
                  <a:srgbClr val="000000"/>
                </a:solidFill>
              </a:rPr>
              <a:t>530; 17%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4583" name="Номер слайда 15"/>
          <p:cNvSpPr txBox="1">
            <a:spLocks/>
          </p:cNvSpPr>
          <p:nvPr/>
        </p:nvSpPr>
        <p:spPr bwMode="auto">
          <a:xfrm>
            <a:off x="34925" y="4895850"/>
            <a:ext cx="8137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400">
                <a:solidFill>
                  <a:srgbClr val="000000"/>
                </a:solidFill>
              </a:rPr>
              <a:t>Слайд №5 </a:t>
            </a:r>
            <a:r>
              <a:rPr lang="en-US" sz="1400">
                <a:solidFill>
                  <a:srgbClr val="000000"/>
                </a:solidFill>
              </a:rPr>
              <a:t>|</a:t>
            </a:r>
            <a:r>
              <a:rPr lang="ru-RU" sz="1400">
                <a:solidFill>
                  <a:srgbClr val="000000"/>
                </a:solidFill>
              </a:rPr>
              <a:t>  16.03.2016</a:t>
            </a:r>
          </a:p>
        </p:txBody>
      </p:sp>
      <p:graphicFrame>
        <p:nvGraphicFramePr>
          <p:cNvPr id="24581" name="Диаграмма 6"/>
          <p:cNvGraphicFramePr>
            <a:graphicFrameLocks noChangeAspect="1"/>
          </p:cNvGraphicFramePr>
          <p:nvPr>
            <p:ph type="body" idx="4294967295"/>
          </p:nvPr>
        </p:nvGraphicFramePr>
        <p:xfrm>
          <a:off x="0" y="0"/>
          <a:ext cx="9144000" cy="4948238"/>
        </p:xfrm>
        <a:graphic>
          <a:graphicData uri="http://schemas.openxmlformats.org/presentationml/2006/ole">
            <p:oleObj spid="_x0000_s24581" name="Диаграмма" r:id="rId3" imgW="6257841" imgH="4152900" progId="Excel.Chart.8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827088"/>
          </a:xfrm>
        </p:spPr>
        <p:txBody>
          <a:bodyPr/>
          <a:lstStyle/>
          <a:p>
            <a:pPr eaLnBrk="1" hangingPunct="1"/>
            <a:r>
              <a:rPr lang="ru-RU" sz="2400" smtClean="0"/>
              <a:t>Оценка веса доли ответственности каждого работника причастного к несчастному случаю</a:t>
            </a:r>
          </a:p>
        </p:txBody>
      </p:sp>
      <p:graphicFrame>
        <p:nvGraphicFramePr>
          <p:cNvPr id="26626" name="Rectangle 3"/>
          <p:cNvGraphicFramePr>
            <a:graphicFrameLocks noGrp="1"/>
          </p:cNvGraphicFramePr>
          <p:nvPr>
            <p:ph type="body" idx="4294967295"/>
          </p:nvPr>
        </p:nvGraphicFramePr>
        <p:xfrm>
          <a:off x="179388" y="771525"/>
          <a:ext cx="8964612" cy="4105275"/>
        </p:xfrm>
        <a:graphic>
          <a:graphicData uri="http://schemas.openxmlformats.org/presentationml/2006/ole">
            <p:oleObj spid="_x0000_s26626" name="Лист" r:id="rId3" imgW="9248657" imgH="5762557" progId="Excel.Sheet.8">
              <p:embed/>
            </p:oleObj>
          </a:graphicData>
        </a:graphic>
      </p:graphicFrame>
      <p:sp>
        <p:nvSpPr>
          <p:cNvPr id="26628" name="Номер слайда 15"/>
          <p:cNvSpPr txBox="1">
            <a:spLocks/>
          </p:cNvSpPr>
          <p:nvPr/>
        </p:nvSpPr>
        <p:spPr bwMode="auto">
          <a:xfrm>
            <a:off x="34925" y="4895850"/>
            <a:ext cx="8137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400">
                <a:solidFill>
                  <a:srgbClr val="000000"/>
                </a:solidFill>
              </a:rPr>
              <a:t>Слайд №6  </a:t>
            </a:r>
            <a:r>
              <a:rPr lang="en-US" sz="1400">
                <a:solidFill>
                  <a:srgbClr val="000000"/>
                </a:solidFill>
              </a:rPr>
              <a:t>|</a:t>
            </a:r>
            <a:r>
              <a:rPr lang="ru-RU" sz="1400">
                <a:solidFill>
                  <a:srgbClr val="000000"/>
                </a:solidFill>
              </a:rPr>
              <a:t>  16.03.2016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42963"/>
          </a:xfrm>
        </p:spPr>
        <p:txBody>
          <a:bodyPr/>
          <a:lstStyle/>
          <a:p>
            <a:pPr eaLnBrk="1" hangingPunct="1"/>
            <a:r>
              <a:rPr lang="ru-RU" sz="3000" smtClean="0"/>
              <a:t>Причины опасных действий работников </a:t>
            </a:r>
            <a:br>
              <a:rPr lang="ru-RU" sz="3000" smtClean="0"/>
            </a:br>
            <a:r>
              <a:rPr lang="ru-RU" sz="3000" smtClean="0"/>
              <a:t>и оценка их действий</a:t>
            </a:r>
          </a:p>
        </p:txBody>
      </p:sp>
      <p:graphicFrame>
        <p:nvGraphicFramePr>
          <p:cNvPr id="35843" name="Rectangle 3"/>
          <p:cNvGraphicFramePr>
            <a:graphicFrameLocks noGrp="1"/>
          </p:cNvGraphicFramePr>
          <p:nvPr>
            <p:ph type="body" idx="4294967295"/>
          </p:nvPr>
        </p:nvGraphicFramePr>
        <p:xfrm>
          <a:off x="0" y="842963"/>
          <a:ext cx="9144000" cy="4033837"/>
        </p:xfrm>
        <a:graphic>
          <a:graphicData uri="http://schemas.openxmlformats.org/presentationml/2006/ole">
            <p:oleObj spid="_x0000_s35843" name="Диаграмма" r:id="rId3" imgW="6400800" imgH="3495743" progId="Excel.Chart.8">
              <p:embed/>
            </p:oleObj>
          </a:graphicData>
        </a:graphic>
      </p:graphicFrame>
      <p:sp>
        <p:nvSpPr>
          <p:cNvPr id="35845" name="Номер слайда 15"/>
          <p:cNvSpPr txBox="1">
            <a:spLocks/>
          </p:cNvSpPr>
          <p:nvPr/>
        </p:nvSpPr>
        <p:spPr bwMode="auto">
          <a:xfrm>
            <a:off x="34925" y="4895850"/>
            <a:ext cx="8137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400">
                <a:solidFill>
                  <a:srgbClr val="000000"/>
                </a:solidFill>
              </a:rPr>
              <a:t>Слайд №7  </a:t>
            </a:r>
            <a:r>
              <a:rPr lang="en-US" sz="1400">
                <a:solidFill>
                  <a:srgbClr val="000000"/>
                </a:solidFill>
              </a:rPr>
              <a:t>|</a:t>
            </a:r>
            <a:r>
              <a:rPr lang="ru-RU" sz="1400">
                <a:solidFill>
                  <a:srgbClr val="000000"/>
                </a:solidFill>
              </a:rPr>
              <a:t>  16.03.2016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00088"/>
          </a:xfrm>
        </p:spPr>
        <p:txBody>
          <a:bodyPr/>
          <a:lstStyle/>
          <a:p>
            <a:pPr eaLnBrk="1" hangingPunct="1"/>
            <a:r>
              <a:rPr lang="ru-RU" sz="2400" smtClean="0"/>
              <a:t>Таблица ответственности за нарушения требований охраны труда</a:t>
            </a:r>
          </a:p>
        </p:txBody>
      </p:sp>
      <p:graphicFrame>
        <p:nvGraphicFramePr>
          <p:cNvPr id="28674" name="Rectangle 3"/>
          <p:cNvGraphicFramePr>
            <a:graphicFrameLocks noGrp="1"/>
          </p:cNvGraphicFramePr>
          <p:nvPr>
            <p:ph type="body" idx="4294967295"/>
          </p:nvPr>
        </p:nvGraphicFramePr>
        <p:xfrm>
          <a:off x="0" y="842963"/>
          <a:ext cx="9144000" cy="4033837"/>
        </p:xfrm>
        <a:graphic>
          <a:graphicData uri="http://schemas.openxmlformats.org/presentationml/2006/ole">
            <p:oleObj spid="_x0000_s28674" name="Диаграмма" r:id="rId3" imgW="7439008" imgH="2771843" progId="Excel.Chart.8">
              <p:embed/>
            </p:oleObj>
          </a:graphicData>
        </a:graphic>
      </p:graphicFrame>
      <p:sp>
        <p:nvSpPr>
          <p:cNvPr id="28676" name="Номер слайда 15"/>
          <p:cNvSpPr txBox="1">
            <a:spLocks/>
          </p:cNvSpPr>
          <p:nvPr/>
        </p:nvSpPr>
        <p:spPr bwMode="auto">
          <a:xfrm>
            <a:off x="34925" y="4895850"/>
            <a:ext cx="8137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400">
                <a:solidFill>
                  <a:srgbClr val="000000"/>
                </a:solidFill>
              </a:rPr>
              <a:t>Слайд №8  </a:t>
            </a:r>
            <a:r>
              <a:rPr lang="en-US" sz="1400">
                <a:solidFill>
                  <a:srgbClr val="000000"/>
                </a:solidFill>
              </a:rPr>
              <a:t>|</a:t>
            </a:r>
            <a:r>
              <a:rPr lang="ru-RU" sz="1400">
                <a:solidFill>
                  <a:srgbClr val="000000"/>
                </a:solidFill>
              </a:rPr>
              <a:t>  16.03.2016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42963"/>
          </a:xfrm>
        </p:spPr>
        <p:txBody>
          <a:bodyPr/>
          <a:lstStyle/>
          <a:p>
            <a:r>
              <a:rPr lang="ru-RU" sz="3500" smtClean="0"/>
              <a:t>Диаграмма ответственности за нарушения требований охраны труда</a:t>
            </a:r>
          </a:p>
        </p:txBody>
      </p:sp>
      <p:pic>
        <p:nvPicPr>
          <p:cNvPr id="37890" name="Диаграмма 15"/>
          <p:cNvPicPr>
            <a:picLocks noChangeArrowheads="1"/>
          </p:cNvPicPr>
          <p:nvPr>
            <p:ph type="body" idx="4294967295"/>
          </p:nvPr>
        </p:nvPicPr>
        <p:blipFill>
          <a:blip r:embed="rId2"/>
          <a:srcRect l="-6390" t="-19618" r="-7845" b="9399"/>
          <a:stretch>
            <a:fillRect/>
          </a:stretch>
        </p:blipFill>
        <p:spPr>
          <a:xfrm>
            <a:off x="0" y="915988"/>
            <a:ext cx="9756775" cy="4032250"/>
          </a:xfrm>
        </p:spPr>
      </p:pic>
      <p:sp>
        <p:nvSpPr>
          <p:cNvPr id="37891" name="Номер слайда 15"/>
          <p:cNvSpPr txBox="1">
            <a:spLocks/>
          </p:cNvSpPr>
          <p:nvPr/>
        </p:nvSpPr>
        <p:spPr bwMode="auto">
          <a:xfrm>
            <a:off x="34925" y="4895850"/>
            <a:ext cx="81375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400">
                <a:solidFill>
                  <a:srgbClr val="000000"/>
                </a:solidFill>
              </a:rPr>
              <a:t>Слайд №9  </a:t>
            </a:r>
            <a:r>
              <a:rPr lang="en-US" sz="1400">
                <a:solidFill>
                  <a:srgbClr val="000000"/>
                </a:solidFill>
              </a:rPr>
              <a:t>|</a:t>
            </a:r>
            <a:r>
              <a:rPr lang="ru-RU" sz="1400">
                <a:solidFill>
                  <a:srgbClr val="000000"/>
                </a:solidFill>
              </a:rPr>
              <a:t>  16.03.2016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11616</TotalTime>
  <Words>151</Words>
  <Application>Microsoft Office PowerPoint</Application>
  <PresentationFormat>Экран (16:9)</PresentationFormat>
  <Paragraphs>25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4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23" baseType="lpstr">
      <vt:lpstr>Arial</vt:lpstr>
      <vt:lpstr>Calibri</vt:lpstr>
      <vt:lpstr>Verdana</vt:lpstr>
      <vt:lpstr>ＭＳ Ｐゴシック</vt:lpstr>
      <vt:lpstr>RussianRail G Pro</vt:lpstr>
      <vt:lpstr>RussianRail G Pro Cond</vt:lpstr>
      <vt:lpstr>Тема Office</vt:lpstr>
      <vt:lpstr>Тема Office</vt:lpstr>
      <vt:lpstr>Тема Office</vt:lpstr>
      <vt:lpstr>Тема Office</vt:lpstr>
      <vt:lpstr>Диаграмма</vt:lpstr>
      <vt:lpstr>Лист</vt:lpstr>
      <vt:lpstr>Лист Microsoft Office Excel</vt:lpstr>
      <vt:lpstr>Слайд 1</vt:lpstr>
      <vt:lpstr>Динамика производственного травматизма на полигоне Дальневосточной железной дороги в период с 2009 по 2015 годы</vt:lpstr>
      <vt:lpstr>Удельный вес вины ответственности причастного персонала к возникновению травм на производстве с работниками ОАО «РЖД» в 2015 году в сравнении с 2014 годом</vt:lpstr>
      <vt:lpstr>Расчет тяжести нарушений требований охраны труда (ТОТ) каждого причастного к несчастному случаю работника</vt:lpstr>
      <vt:lpstr>Слайд 5</vt:lpstr>
      <vt:lpstr>Оценка веса доли ответственности каждого работника причастного к несчастному случаю</vt:lpstr>
      <vt:lpstr>Причины опасных действий работников  и оценка их действий</vt:lpstr>
      <vt:lpstr>Таблица ответственности за нарушения требований охраны труда</vt:lpstr>
      <vt:lpstr>Диаграмма ответственности за нарушения требований охраны труда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Объемные показатели работы</dc:title>
  <dc:creator>NTP_KaplunenkoSV</dc:creator>
  <cp:lastModifiedBy>Охрана_Труда</cp:lastModifiedBy>
  <cp:revision>269</cp:revision>
  <cp:lastPrinted>2015-02-02T08:47:40Z</cp:lastPrinted>
  <dcterms:created xsi:type="dcterms:W3CDTF">2013-09-03T04:28:44Z</dcterms:created>
  <dcterms:modified xsi:type="dcterms:W3CDTF">2016-03-18T15:09:05Z</dcterms:modified>
</cp:coreProperties>
</file>