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62" r:id="rId3"/>
    <p:sldId id="263" r:id="rId4"/>
    <p:sldId id="260" r:id="rId5"/>
    <p:sldId id="273" r:id="rId6"/>
    <p:sldId id="266" r:id="rId7"/>
    <p:sldId id="267" r:id="rId8"/>
    <p:sldId id="271" r:id="rId9"/>
    <p:sldId id="275" r:id="rId10"/>
    <p:sldId id="274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 snapToGrid="0">
      <p:cViewPr varScale="1">
        <p:scale>
          <a:sx n="86" d="100"/>
          <a:sy n="86" d="100"/>
        </p:scale>
        <p:origin x="-8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0F601C-F9ED-4669-88C3-98B58F05102A}" type="datetimeFigureOut">
              <a:rPr lang="ru-RU"/>
              <a:pPr>
                <a:defRPr/>
              </a:pPr>
              <a:t>15.03.2016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E287BD-21ED-4167-895F-C20A547F56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ED6D4-A3D2-4A6D-8FF1-51E18A7E2A88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814A7-38CD-4FA8-9D8F-D1FA12586B6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75DBA-16DC-4D48-81D0-7AF7A4217C46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6F0EB-D891-48D7-8EA0-A0ACFB99D7F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6DCAF-FBDD-44F8-A781-F5B132412C97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F0502-FC63-4EF4-8C36-C54326B8FE3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828F1-C52E-4D73-A078-C95B43E34DF4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66D31-73A0-4325-B711-03F05E027D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70A81-CD8F-41DD-A9AE-47A3758C509D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A8FD6-4DE9-46CD-B2A1-672E305D50C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0A7F-596E-46A6-9DA3-C3BF13C674BC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C034-A12B-433B-89FA-0442122455D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BCEA8-7A59-4A36-A5D9-BA1AF96379C3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D2437-D502-458F-BD7D-19C5390C4B8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0C246-2454-4FA0-9A09-99BBD6FCD540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FA297-BB8D-4E0E-BFC9-B000647F651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3EA0D-F175-4A05-AD7E-0261253EDF90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C0D98-81F3-4F0E-ACAA-61864D2892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B9F15-7F3F-42A5-A5CD-2BF477FFC043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59B2D-786C-46AD-A700-E5A9A5BE836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8ECFC-6543-4255-96FE-23114D0BCA2B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24B7-83A7-4B67-BFE5-E74A9A4C17B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133AFB-C289-43EF-A8FF-1DDBDA4D6553}" type="datetime1">
              <a:rPr lang="ru-RU"/>
              <a:pPr>
                <a:defRPr/>
              </a:pPr>
              <a:t>15.03.2016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839B99-EEC1-4806-8EB5-506F651DDD5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4000" b="1" dirty="0" err="1" smtClean="0">
                <a:solidFill>
                  <a:srgbClr val="C00000"/>
                </a:solidFill>
              </a:rPr>
              <a:t>Оценка</a:t>
            </a:r>
            <a:r>
              <a:rPr lang="uk-UA" sz="4000" b="1" dirty="0" smtClean="0">
                <a:solidFill>
                  <a:srgbClr val="C00000"/>
                </a:solidFill>
              </a:rPr>
              <a:t> доли </a:t>
            </a:r>
            <a:r>
              <a:rPr lang="uk-UA" sz="4000" b="1" dirty="0" err="1" smtClean="0">
                <a:solidFill>
                  <a:srgbClr val="C00000"/>
                </a:solidFill>
              </a:rPr>
              <a:t>ответственности</a:t>
            </a:r>
            <a:r>
              <a:rPr lang="uk-UA" sz="4000" b="1" dirty="0" smtClean="0">
                <a:solidFill>
                  <a:srgbClr val="C00000"/>
                </a:solidFill>
              </a:rPr>
              <a:t>  </a:t>
            </a:r>
            <a:r>
              <a:rPr lang="uk-UA" sz="4000" b="1" dirty="0" err="1" smtClean="0">
                <a:solidFill>
                  <a:srgbClr val="C00000"/>
                </a:solidFill>
              </a:rPr>
              <a:t>работников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ru-RU" sz="4000" b="1" dirty="0" smtClean="0">
                <a:solidFill>
                  <a:srgbClr val="C00000"/>
                </a:solidFill>
              </a:rPr>
              <a:t>Дирекции строительства сетей связи</a:t>
            </a:r>
            <a:br>
              <a:rPr lang="ru-RU" sz="4000" b="1" dirty="0" smtClean="0">
                <a:solidFill>
                  <a:srgbClr val="C00000"/>
                </a:solidFill>
              </a:rPr>
            </a:br>
            <a:r>
              <a:rPr lang="ru-RU" sz="4000" b="1" dirty="0" smtClean="0">
                <a:solidFill>
                  <a:srgbClr val="C00000"/>
                </a:solidFill>
              </a:rPr>
              <a:t>ОАО «РЖД»</a:t>
            </a:r>
            <a:r>
              <a:rPr lang="uk-UA" sz="4000" b="1" dirty="0" smtClean="0">
                <a:solidFill>
                  <a:srgbClr val="C00000"/>
                </a:solidFill>
              </a:rPr>
              <a:t/>
            </a:r>
            <a:br>
              <a:rPr lang="uk-UA" sz="4000" b="1" dirty="0" smtClean="0">
                <a:solidFill>
                  <a:srgbClr val="C00000"/>
                </a:solidFill>
              </a:rPr>
            </a:br>
            <a:r>
              <a:rPr lang="uk-UA" sz="4000" b="1" dirty="0" smtClean="0">
                <a:solidFill>
                  <a:srgbClr val="C00000"/>
                </a:solidFill>
              </a:rPr>
              <a:t>при ДТП </a:t>
            </a:r>
            <a:r>
              <a:rPr lang="uk-UA" sz="4000" b="1" dirty="0" err="1" smtClean="0">
                <a:solidFill>
                  <a:srgbClr val="C00000"/>
                </a:solidFill>
              </a:rPr>
              <a:t>со</a:t>
            </a:r>
            <a:r>
              <a:rPr lang="uk-UA" sz="4000" b="1" dirty="0" smtClean="0">
                <a:solidFill>
                  <a:srgbClr val="C00000"/>
                </a:solidFill>
              </a:rPr>
              <a:t> </a:t>
            </a:r>
            <a:r>
              <a:rPr lang="uk-UA" sz="4000" b="1" dirty="0" err="1" smtClean="0">
                <a:solidFill>
                  <a:srgbClr val="C00000"/>
                </a:solidFill>
              </a:rPr>
              <a:t>смертельным</a:t>
            </a:r>
            <a:r>
              <a:rPr lang="uk-UA" sz="4000" b="1" dirty="0" smtClean="0">
                <a:solidFill>
                  <a:srgbClr val="C00000"/>
                </a:solidFill>
              </a:rPr>
              <a:t> </a:t>
            </a:r>
            <a:r>
              <a:rPr lang="uk-UA" sz="4000" b="1" dirty="0" err="1" smtClean="0">
                <a:solidFill>
                  <a:srgbClr val="C00000"/>
                </a:solidFill>
              </a:rPr>
              <a:t>исходом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ru-RU" sz="4000" b="1" dirty="0" smtClean="0">
                <a:solidFill>
                  <a:srgbClr val="C00000"/>
                </a:solidFill>
              </a:rPr>
              <a:t>01.03.2011г.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  <a:p>
            <a:pPr marL="0" indent="0" algn="ctr">
              <a:buFont typeface="Arial" charset="0"/>
              <a:buNone/>
            </a:pPr>
            <a:endParaRPr lang="ru-RU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400" b="1" dirty="0" smtClean="0">
                <a:latin typeface="Arial Narrow" pitchFamily="34" charset="0"/>
              </a:rPr>
              <a:t>ЗАКЛЮЧЕНИЕ</a:t>
            </a:r>
            <a:r>
              <a:rPr lang="ru-RU" sz="2000" dirty="0" smtClean="0">
                <a:latin typeface="Arial Narrow" pitchFamily="34" charset="0"/>
              </a:rPr>
              <a:t> 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87313" indent="44926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i="1" dirty="0" smtClean="0">
                <a:latin typeface="Arial Narrow" pitchFamily="34" charset="0"/>
              </a:rPr>
              <a:t>Исходя из того, что последствием возникновения несчастного случая , связанного с функционированием железнодорожного транспорта(выполнение служебных обязанностей в командировке)  является гибель одного человека и </a:t>
            </a:r>
            <a:r>
              <a:rPr lang="ru-RU" sz="2000" i="1" dirty="0" err="1" smtClean="0">
                <a:latin typeface="Arial Narrow" pitchFamily="34" charset="0"/>
              </a:rPr>
              <a:t>травмирование</a:t>
            </a:r>
            <a:r>
              <a:rPr lang="ru-RU" sz="2000" i="1" dirty="0" smtClean="0">
                <a:latin typeface="Arial Narrow" pitchFamily="34" charset="0"/>
              </a:rPr>
              <a:t>  двух работников, можно оценить   уровень последствий  как </a:t>
            </a:r>
            <a:r>
              <a:rPr lang="ru-RU" sz="2000" b="1" i="1" dirty="0" smtClean="0">
                <a:solidFill>
                  <a:srgbClr val="C00000"/>
                </a:solidFill>
                <a:latin typeface="Arial Narrow" pitchFamily="34" charset="0"/>
              </a:rPr>
              <a:t>катастрофический</a:t>
            </a:r>
            <a:r>
              <a:rPr lang="ru-RU" sz="2000" b="1" i="1" dirty="0" smtClean="0">
                <a:latin typeface="Arial Narrow" pitchFamily="34" charset="0"/>
              </a:rPr>
              <a:t> ; </a:t>
            </a:r>
          </a:p>
          <a:p>
            <a:pPr marL="87313" indent="44926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i="1" dirty="0" smtClean="0">
                <a:latin typeface="Arial Narrow" pitchFamily="34" charset="0"/>
              </a:rPr>
              <a:t>уровень доли ответственности  каждого причастного работника </a:t>
            </a:r>
            <a:r>
              <a:rPr lang="ru-RU" sz="2800" i="1" dirty="0" smtClean="0"/>
              <a:t>–  </a:t>
            </a:r>
            <a:r>
              <a:rPr lang="ru-RU" sz="2000" b="1" i="1" dirty="0" smtClean="0">
                <a:solidFill>
                  <a:srgbClr val="C00000"/>
                </a:solidFill>
                <a:latin typeface="Arial Narrow" pitchFamily="34" charset="0"/>
              </a:rPr>
              <a:t>незначительный.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377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ru-RU" sz="2400" b="1" dirty="0" smtClean="0">
                <a:latin typeface="Arial Narrow" pitchFamily="34" charset="0"/>
              </a:rPr>
              <a:t>АЛГОРИТМ ОЦЕНКИ ОТВЕТСТВЕННОСТИ РАБОТНИКОВ</a:t>
            </a:r>
            <a:endParaRPr lang="ru-RU" sz="2400" dirty="0" smtClean="0"/>
          </a:p>
        </p:txBody>
      </p:sp>
      <p:sp>
        <p:nvSpPr>
          <p:cNvPr id="14338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947" y="857250"/>
            <a:ext cx="8393502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232914" y="174170"/>
            <a:ext cx="8736916" cy="124346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ru-RU" sz="2000" b="1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b="1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ru-RU" sz="2000" b="1" u="sng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ШАГ1.</a:t>
            </a:r>
            <a:r>
              <a:rPr lang="ru-RU" sz="2000" b="1" dirty="0" smtClean="0">
                <a:solidFill>
                  <a:srgbClr val="000000"/>
                </a:solidFill>
                <a:latin typeface="Arial Narrow" pitchFamily="34" charset="0"/>
              </a:rPr>
              <a:t> ОПРЕДЕЛЕНИЕ </a:t>
            </a:r>
            <a:r>
              <a:rPr lang="ru-RU" sz="2000" b="1" smtClean="0">
                <a:solidFill>
                  <a:srgbClr val="000000"/>
                </a:solidFill>
                <a:latin typeface="Arial Narrow" pitchFamily="34" charset="0"/>
              </a:rPr>
              <a:t>КОЛИЧЕСТВА РАБОТНИКОВ, ПРИЧАСТНЫХ </a:t>
            </a:r>
            <a:r>
              <a:rPr lang="ru-RU" sz="2000" b="1" dirty="0" smtClean="0">
                <a:solidFill>
                  <a:srgbClr val="000000"/>
                </a:solidFill>
                <a:latin typeface="Arial Narrow" pitchFamily="34" charset="0"/>
              </a:rPr>
              <a:t>К НЕСЧАСТНОМУ СЛУЧАЮ</a:t>
            </a:r>
            <a:r>
              <a:rPr lang="ru-RU" sz="2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/>
            </a:r>
            <a:br>
              <a:rPr lang="ru-RU" sz="2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</a:br>
            <a:endParaRPr lang="ru-RU" sz="2000" b="1" dirty="0" smtClean="0">
              <a:solidFill>
                <a:srgbClr val="0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362" name="Содержимое 2"/>
          <p:cNvSpPr>
            <a:spLocks noGrp="1"/>
          </p:cNvSpPr>
          <p:nvPr>
            <p:ph sz="half" idx="4294967295"/>
          </p:nvPr>
        </p:nvSpPr>
        <p:spPr>
          <a:xfrm>
            <a:off x="0" y="3938588"/>
            <a:ext cx="8229600" cy="2187575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endParaRPr lang="ru-RU" sz="2800" smtClean="0">
              <a:latin typeface="Arial Unicode MS" pitchFamily="34" charset="-128"/>
            </a:endParaRPr>
          </a:p>
          <a:p>
            <a:pPr algn="r" eaLnBrk="1" hangingPunct="1">
              <a:buFont typeface="Arial" charset="0"/>
              <a:buNone/>
            </a:pPr>
            <a:r>
              <a:rPr lang="ru-RU" sz="1600" smtClean="0">
                <a:latin typeface="Arial Narrow" pitchFamily="34" charset="0"/>
              </a:rPr>
              <a:t>               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92088" y="1471613"/>
          <a:ext cx="8750300" cy="5386387"/>
        </p:xfrm>
        <a:graphic>
          <a:graphicData uri="http://schemas.openxmlformats.org/presentationml/2006/ole">
            <p:oleObj spid="_x0000_s1027" name="Документ" r:id="rId3" imgW="6279433" imgH="432470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333829" y="174172"/>
            <a:ext cx="8447314" cy="161108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indent="261938" eaLnBrk="1" hangingPunct="1"/>
            <a:r>
              <a:rPr lang="ru-RU" sz="2000" b="1" u="sng" dirty="0" smtClean="0">
                <a:latin typeface="Arial Narrow" pitchFamily="34" charset="0"/>
              </a:rPr>
              <a:t/>
            </a:r>
            <a:br>
              <a:rPr lang="ru-RU" sz="2000" b="1" u="sng" dirty="0" smtClean="0">
                <a:latin typeface="Arial Narrow" pitchFamily="34" charset="0"/>
              </a:rPr>
            </a:br>
            <a:r>
              <a:rPr lang="ru-RU" sz="2000" b="1" u="sng" dirty="0" smtClean="0">
                <a:latin typeface="Arial Narrow" pitchFamily="34" charset="0"/>
              </a:rPr>
              <a:t>ШАГ 2.</a:t>
            </a:r>
            <a:r>
              <a:rPr lang="ru-RU" sz="2000" b="1" dirty="0" smtClean="0">
                <a:latin typeface="Arial Narrow" pitchFamily="34" charset="0"/>
              </a:rPr>
              <a:t> 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</a:rPr>
              <a:t>ОЦЕНКА ТЯЖЕСТИ НАРУШЕНИЙ ТРЕБОВАНИЙ ОХРАНЫ ТРУДА</a:t>
            </a:r>
            <a:br>
              <a:rPr lang="ru-RU" sz="2000" b="1" dirty="0" smtClean="0">
                <a:latin typeface="Arial Narrow" pitchFamily="34" charset="0"/>
              </a:rPr>
            </a:br>
            <a:r>
              <a:rPr lang="ru-RU" sz="2000" b="1" dirty="0" smtClean="0">
                <a:latin typeface="Arial Narrow" pitchFamily="34" charset="0"/>
              </a:rPr>
              <a:t> </a:t>
            </a:r>
            <a:br>
              <a:rPr lang="ru-RU" sz="2000" b="1" dirty="0" smtClean="0">
                <a:latin typeface="Arial Narrow" pitchFamily="34" charset="0"/>
              </a:rPr>
            </a:br>
            <a:r>
              <a:rPr lang="ru-RU" sz="2000" i="1" dirty="0" smtClean="0">
                <a:latin typeface="Arial Narrow" pitchFamily="34" charset="0"/>
              </a:rPr>
              <a:t> Со стороны работников, причастных к несчастному случаю, нарушений требований охраны труда  </a:t>
            </a:r>
            <a:r>
              <a:rPr lang="ru-RU" sz="2000" i="1" dirty="0" smtClean="0">
                <a:solidFill>
                  <a:schemeClr val="hlink"/>
                </a:solidFill>
                <a:latin typeface="Arial Narrow" pitchFamily="34" charset="0"/>
              </a:rPr>
              <a:t>не усматривается</a:t>
            </a:r>
            <a:r>
              <a:rPr lang="ru-RU" sz="2000" i="1" dirty="0" smtClean="0">
                <a:latin typeface="Arial Narrow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</a:rPr>
              <a:t/>
            </a:r>
            <a:br>
              <a:rPr lang="ru-RU" sz="2000" b="1" dirty="0" smtClean="0">
                <a:latin typeface="Arial Narrow" pitchFamily="34" charset="0"/>
              </a:rPr>
            </a:br>
            <a:endParaRPr lang="ru-RU" sz="2000" dirty="0" smtClean="0"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3829" y="1915886"/>
            <a:ext cx="8447314" cy="47293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endParaRPr lang="ru-RU" sz="2000" dirty="0" smtClean="0">
              <a:latin typeface="Arial Narrow" pitchFamily="34" charset="0"/>
            </a:endParaRPr>
          </a:p>
          <a:p>
            <a:pPr indent="20638" algn="ctr" eaLnBrk="1" hangingPunct="1">
              <a:buNone/>
            </a:pPr>
            <a:r>
              <a:rPr lang="ru-RU" sz="2000" b="1" u="sng" dirty="0" smtClean="0">
                <a:latin typeface="Arial Narrow" pitchFamily="34" charset="0"/>
              </a:rPr>
              <a:t>ШАГ 3.</a:t>
            </a:r>
            <a:r>
              <a:rPr lang="ru-RU" sz="2000" b="1" dirty="0" smtClean="0">
                <a:latin typeface="Arial Narrow" pitchFamily="34" charset="0"/>
              </a:rPr>
              <a:t> ОЦЕНКА ПСИХОЛОГИЧЕСКИХ И ФИЗИОЛОГИЧЕСКИХ ПРИЧИН  НАРУШЕНИЙ ТРЕБОВАНИЙ ОХРАНЫ ТРУДА </a:t>
            </a:r>
          </a:p>
          <a:p>
            <a:pPr eaLnBrk="1" hangingPunct="1">
              <a:buFont typeface="Arial" charset="0"/>
              <a:buNone/>
            </a:pPr>
            <a:endParaRPr lang="ru-RU" sz="2000" dirty="0" smtClean="0">
              <a:latin typeface="Arial Narrow" pitchFamily="34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ru-RU" sz="2000" dirty="0" smtClean="0">
                <a:latin typeface="Arial Narrow" pitchFamily="34" charset="0"/>
              </a:rPr>
              <a:t>    Оценка психологических и физиологических причин  нарушений осуществляется</a:t>
            </a:r>
          </a:p>
          <a:p>
            <a:pPr algn="just" eaLnBrk="1" hangingPunct="1">
              <a:buFont typeface="Arial" charset="0"/>
              <a:buNone/>
            </a:pPr>
            <a:r>
              <a:rPr lang="ru-RU" sz="2000" dirty="0" smtClean="0">
                <a:latin typeface="Arial Narrow" pitchFamily="34" charset="0"/>
              </a:rPr>
              <a:t>в два этапа: </a:t>
            </a:r>
          </a:p>
          <a:p>
            <a:pPr algn="just" eaLnBrk="1" hangingPunct="1">
              <a:buFont typeface="Arial" charset="0"/>
              <a:buNone/>
            </a:pPr>
            <a:r>
              <a:rPr lang="ru-RU" sz="2000" dirty="0" smtClean="0">
                <a:latin typeface="Arial Narrow" pitchFamily="34" charset="0"/>
              </a:rPr>
              <a:t>    Этап 1 – определение   категории   психологических  и  физиологических  причин</a:t>
            </a:r>
          </a:p>
          <a:p>
            <a:pPr algn="just" eaLnBrk="1" hangingPunct="1">
              <a:buFont typeface="Arial" charset="0"/>
              <a:buNone/>
            </a:pPr>
            <a:r>
              <a:rPr lang="ru-RU" sz="2000" dirty="0" smtClean="0">
                <a:latin typeface="Arial Narrow" pitchFamily="34" charset="0"/>
              </a:rPr>
              <a:t>нарушений  ТОТ для всех работников, причастных  к НС;</a:t>
            </a:r>
          </a:p>
          <a:p>
            <a:pPr algn="just" eaLnBrk="1" hangingPunct="1">
              <a:buFont typeface="Arial" charset="0"/>
              <a:buNone/>
            </a:pPr>
            <a:r>
              <a:rPr lang="ru-RU" sz="2000" dirty="0" smtClean="0">
                <a:latin typeface="Arial Narrow" pitchFamily="34" charset="0"/>
              </a:rPr>
              <a:t>    Этап 2 – определение  причин опасных действий работников, причастных  к НС</a:t>
            </a:r>
          </a:p>
          <a:p>
            <a:pPr algn="just" eaLnBrk="1" hangingPunct="1">
              <a:buFont typeface="Arial" charset="0"/>
              <a:buNone/>
            </a:pPr>
            <a:endParaRPr lang="ru-RU" sz="2000" dirty="0" smtClean="0">
              <a:latin typeface="Arial Narrow" pitchFamily="34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ru-RU" sz="2000" i="1" dirty="0" smtClean="0">
                <a:latin typeface="Arial Narrow" pitchFamily="34" charset="0"/>
              </a:rPr>
              <a:t>            В   результате    расследования    психологическая    и    физиологическая</a:t>
            </a:r>
          </a:p>
          <a:p>
            <a:pPr algn="just" eaLnBrk="1" hangingPunct="1">
              <a:buFont typeface="Arial" charset="0"/>
              <a:buNone/>
            </a:pPr>
            <a:r>
              <a:rPr lang="ru-RU" sz="2000" i="1" dirty="0" smtClean="0">
                <a:latin typeface="Arial Narrow" pitchFamily="34" charset="0"/>
              </a:rPr>
              <a:t>ответственность   Никишова И.Н.   и   других,  причастных  к  Н.С.  работников,</a:t>
            </a:r>
          </a:p>
          <a:p>
            <a:pPr algn="just" eaLnBrk="1" hangingPunct="1">
              <a:buFont typeface="Arial" charset="0"/>
              <a:buNone/>
            </a:pPr>
            <a:r>
              <a:rPr lang="ru-RU" sz="2000" i="1" dirty="0" smtClean="0">
                <a:solidFill>
                  <a:schemeClr val="hlink"/>
                </a:solidFill>
                <a:latin typeface="Arial Narrow" pitchFamily="34" charset="0"/>
              </a:rPr>
              <a:t>не усматривается.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3211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1"/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>
                <a:latin typeface="Arial Narrow" pitchFamily="34" charset="0"/>
              </a:rPr>
              <a:t>ПРИЧИНЫ ОПАСНЫХ ДЕЙСТВИЙ  РАБОТНИКОВ</a:t>
            </a:r>
            <a:br>
              <a:rPr lang="ru-RU" sz="2400" b="1" dirty="0" smtClean="0">
                <a:latin typeface="Arial Narrow" pitchFamily="34" charset="0"/>
              </a:rPr>
            </a:b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 smtClean="0"/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277256"/>
            <a:ext cx="8229600" cy="539931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indent="20638" algn="just">
              <a:buNone/>
            </a:pPr>
            <a:endParaRPr lang="ru-RU" sz="2000" i="1" dirty="0" smtClean="0">
              <a:latin typeface="Arial Narrow" pitchFamily="34" charset="0"/>
            </a:endParaRPr>
          </a:p>
          <a:p>
            <a:pPr indent="20638" algn="just">
              <a:buNone/>
            </a:pPr>
            <a:r>
              <a:rPr lang="ru-RU" sz="2000" i="1" dirty="0" smtClean="0">
                <a:latin typeface="Arial Narrow" pitchFamily="34" charset="0"/>
              </a:rPr>
              <a:t>В ходе расследования причины опасных действий Никишова И.Н. и других, причастных к Н.С. работников,  </a:t>
            </a:r>
            <a:r>
              <a:rPr lang="ru-RU" sz="2000" i="1" dirty="0" smtClean="0">
                <a:solidFill>
                  <a:schemeClr val="hlink"/>
                </a:solidFill>
                <a:latin typeface="Arial Narrow" pitchFamily="34" charset="0"/>
              </a:rPr>
              <a:t>не усматриваются</a:t>
            </a:r>
            <a:r>
              <a:rPr lang="en-US" sz="2000" i="1" dirty="0" smtClean="0">
                <a:solidFill>
                  <a:schemeClr val="hlink"/>
                </a:solidFill>
                <a:latin typeface="Arial Narrow" pitchFamily="34" charset="0"/>
              </a:rPr>
              <a:t>.</a:t>
            </a:r>
            <a:endParaRPr lang="ru-RU" sz="2000" i="1" dirty="0" smtClean="0">
              <a:solidFill>
                <a:schemeClr val="hlink"/>
              </a:solidFill>
              <a:latin typeface="Arial Narrow" pitchFamily="34" charset="0"/>
            </a:endParaRPr>
          </a:p>
          <a:p>
            <a:pPr algn="just">
              <a:buFont typeface="Arial" charset="0"/>
              <a:buNone/>
            </a:pPr>
            <a:r>
              <a:rPr lang="ru-RU" dirty="0" smtClean="0"/>
              <a:t>(</a:t>
            </a:r>
            <a:r>
              <a:rPr lang="ru-RU" sz="2000" i="1" dirty="0" smtClean="0">
                <a:latin typeface="Arial Narrow" pitchFamily="34" charset="0"/>
              </a:rPr>
              <a:t>На основании  </a:t>
            </a:r>
            <a:r>
              <a:rPr lang="ru-RU" sz="2000" i="1" dirty="0" smtClean="0"/>
              <a:t>П6.  Акта Н-4   Заключение  о  лицах,  ответственных  за</a:t>
            </a:r>
          </a:p>
          <a:p>
            <a:pPr algn="just">
              <a:buFont typeface="Arial" charset="0"/>
              <a:buNone/>
            </a:pPr>
            <a:r>
              <a:rPr lang="ru-RU" sz="2000" i="1" dirty="0" smtClean="0"/>
              <a:t>допущенные     нарушения    законодательных    и    иных    нормативных</a:t>
            </a:r>
          </a:p>
          <a:p>
            <a:pPr algn="just">
              <a:buFont typeface="Arial" charset="0"/>
              <a:buNone/>
            </a:pPr>
            <a:r>
              <a:rPr lang="ru-RU" sz="2000" i="1" dirty="0" smtClean="0"/>
              <a:t>правовых   и   локальных   нормативных   актов,  явившихся   причинами</a:t>
            </a:r>
          </a:p>
          <a:p>
            <a:pPr algn="just">
              <a:buFont typeface="Arial" charset="0"/>
              <a:buNone/>
            </a:pPr>
            <a:r>
              <a:rPr lang="ru-RU" sz="2000" i="1" dirty="0" smtClean="0"/>
              <a:t> несчастного случая</a:t>
            </a:r>
            <a:r>
              <a:rPr lang="ru-RU" sz="2000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474452" y="300517"/>
            <a:ext cx="8352971" cy="10207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ru-RU" sz="2000" b="1" u="sng" dirty="0" smtClean="0">
                <a:latin typeface="Arial Narrow" pitchFamily="34" charset="0"/>
              </a:rPr>
              <a:t>ШАГ4.</a:t>
            </a:r>
            <a:r>
              <a:rPr lang="ru-RU" sz="2000" b="1" dirty="0" smtClean="0">
                <a:latin typeface="Arial Narrow" pitchFamily="34" charset="0"/>
              </a:rPr>
              <a:t> ОЦЕНКА ОТВЕТСТВЕННОСТИ РАБОТНИКОВ, ПРИЧАСТНЫХ К ВОЗНИКНОВЕНИЮ НЕСЧАСТНОГО СЛУЧАЯ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31925"/>
            <a:ext cx="8382000" cy="5105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Arial Narrow" pitchFamily="34" charset="0"/>
              </a:rPr>
              <a:t>        </a:t>
            </a:r>
            <a:r>
              <a:rPr lang="ru-RU" sz="2000" dirty="0" smtClean="0">
                <a:latin typeface="Arial Narrow" pitchFamily="34" charset="0"/>
              </a:rPr>
              <a:t>Оценка 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ответственности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работников,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причастных 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к 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возникновению 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НС,</a:t>
            </a:r>
            <a:endParaRPr lang="en-US" sz="2000" dirty="0" smtClean="0">
              <a:latin typeface="Arial Narrow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 smtClean="0">
                <a:latin typeface="Arial Narrow" pitchFamily="34" charset="0"/>
              </a:rPr>
              <a:t>осуществляется в два этапа: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Этап 1 – определение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балльной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оценки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ответственности каждого причастного к</a:t>
            </a:r>
            <a:endParaRPr lang="en-US" sz="2000" dirty="0" smtClean="0">
              <a:latin typeface="Arial Narrow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                 </a:t>
            </a:r>
            <a:r>
              <a:rPr lang="ru-RU" sz="2000" dirty="0" smtClean="0">
                <a:latin typeface="Arial Narrow" pitchFamily="34" charset="0"/>
              </a:rPr>
              <a:t>НС работника;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 smtClean="0">
                <a:latin typeface="Arial Narrow" pitchFamily="34" charset="0"/>
              </a:rPr>
              <a:t>Этап 2 – определение доли ответственности каждого причастного к НС работника. </a:t>
            </a:r>
            <a:endParaRPr lang="en-US" sz="2000" dirty="0" smtClean="0">
              <a:latin typeface="Arial Narrow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latin typeface="Arial Narrow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latin typeface="Arial Narrow" pitchFamily="34" charset="0"/>
              </a:rPr>
              <a:t>Этап 1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 smtClean="0">
                <a:latin typeface="Arial Narrow" pitchFamily="34" charset="0"/>
              </a:rPr>
              <a:t>Балльная  оценка ответственности каждого причастного к НС работника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400" b="1" dirty="0" smtClean="0">
                <a:latin typeface="Arial Narrow" pitchFamily="34" charset="0"/>
              </a:rPr>
              <a:t>U</a:t>
            </a:r>
            <a:r>
              <a:rPr lang="ru-RU" sz="2000" dirty="0" smtClean="0">
                <a:latin typeface="Arial Narrow" pitchFamily="34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 smtClean="0">
                <a:latin typeface="Arial Narrow" pitchFamily="34" charset="0"/>
              </a:rPr>
              <a:t>определяется по формуле: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U= P+ L + Z</a:t>
            </a:r>
            <a:r>
              <a:rPr lang="ru-RU" sz="2000" b="1" dirty="0" smtClean="0">
                <a:latin typeface="Arial Narrow" pitchFamily="34" charset="0"/>
              </a:rPr>
              <a:t> </a:t>
            </a:r>
          </a:p>
          <a:p>
            <a:pPr indent="-6826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b="1" dirty="0" smtClean="0">
                <a:latin typeface="Arial Narrow" pitchFamily="34" charset="0"/>
              </a:rPr>
              <a:t>Р – </a:t>
            </a:r>
            <a:r>
              <a:rPr lang="ru-RU" sz="2000" dirty="0" smtClean="0">
                <a:latin typeface="Arial Narrow" pitchFamily="34" charset="0"/>
              </a:rPr>
              <a:t>балльная оценка  допущенных нарушений ТОТ; </a:t>
            </a:r>
            <a:endParaRPr lang="en-US" sz="2000" dirty="0" smtClean="0">
              <a:latin typeface="Arial Narrow" pitchFamily="34" charset="0"/>
            </a:endParaRPr>
          </a:p>
          <a:p>
            <a:pPr indent="-6826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L </a:t>
            </a:r>
            <a:r>
              <a:rPr lang="ru-RU" sz="2000" b="1" dirty="0" smtClean="0">
                <a:latin typeface="Arial Narrow" pitchFamily="34" charset="0"/>
              </a:rPr>
              <a:t>–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коэффициент психологической и физиологической ответственности;</a:t>
            </a:r>
            <a:endParaRPr lang="en-US" sz="2000" dirty="0" smtClean="0">
              <a:latin typeface="Arial Narrow" pitchFamily="34" charset="0"/>
            </a:endParaRPr>
          </a:p>
          <a:p>
            <a:pPr indent="-6826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Z </a:t>
            </a:r>
            <a:r>
              <a:rPr lang="ru-RU" sz="2000" b="1" dirty="0" smtClean="0">
                <a:latin typeface="Arial Narrow" pitchFamily="34" charset="0"/>
              </a:rPr>
              <a:t>–</a:t>
            </a:r>
            <a:r>
              <a:rPr lang="en-US" sz="2000" dirty="0" smtClean="0">
                <a:latin typeface="Arial Narrow" pitchFamily="34" charset="0"/>
              </a:rPr>
              <a:t> c</a:t>
            </a:r>
            <a:r>
              <a:rPr lang="ru-RU" sz="2000" dirty="0" err="1" smtClean="0">
                <a:latin typeface="Arial Narrow" pitchFamily="34" charset="0"/>
              </a:rPr>
              <a:t>умма</a:t>
            </a: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количества 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баллов 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оценок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непосредственных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и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ru-RU" sz="2000" dirty="0" smtClean="0">
                <a:latin typeface="Arial Narrow" pitchFamily="34" charset="0"/>
              </a:rPr>
              <a:t>организационных</a:t>
            </a:r>
            <a:endParaRPr lang="en-US" sz="2000" dirty="0" smtClean="0">
              <a:latin typeface="Arial Narrow" pitchFamily="34" charset="0"/>
            </a:endParaRPr>
          </a:p>
          <a:p>
            <a:pPr indent="-6826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     </a:t>
            </a:r>
            <a:r>
              <a:rPr lang="ru-RU" sz="2000" dirty="0" smtClean="0">
                <a:latin typeface="Arial Narrow" pitchFamily="34" charset="0"/>
              </a:rPr>
              <a:t>причин опасных действий.</a:t>
            </a:r>
          </a:p>
          <a:p>
            <a:pPr indent="-6826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434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ru-RU" sz="2000" b="1" dirty="0" smtClean="0">
                <a:latin typeface="Arial Narrow" pitchFamily="34" charset="0"/>
              </a:rPr>
              <a:t>Этап 2. </a:t>
            </a:r>
          </a:p>
        </p:txBody>
      </p:sp>
      <p:sp>
        <p:nvSpPr>
          <p:cNvPr id="24578" name="Содержимое 2"/>
          <p:cNvSpPr>
            <a:spLocks noGrp="1"/>
          </p:cNvSpPr>
          <p:nvPr>
            <p:ph idx="1"/>
          </p:nvPr>
        </p:nvSpPr>
        <p:spPr>
          <a:xfrm>
            <a:off x="464457" y="1103086"/>
            <a:ext cx="8239806" cy="539931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000" dirty="0" smtClean="0">
                <a:latin typeface="Arial Narrow" pitchFamily="34" charset="0"/>
              </a:rPr>
              <a:t>       </a:t>
            </a:r>
            <a:r>
              <a:rPr lang="ru-RU" sz="2000" dirty="0" smtClean="0">
                <a:latin typeface="Arial Narrow" pitchFamily="34" charset="0"/>
              </a:rPr>
              <a:t>Определение доли  ответственности  (</a:t>
            </a:r>
            <a:r>
              <a:rPr lang="en-US" sz="2000" dirty="0" smtClean="0">
                <a:latin typeface="Arial Narrow" pitchFamily="34" charset="0"/>
              </a:rPr>
              <a:t>Q) </a:t>
            </a:r>
            <a:r>
              <a:rPr lang="ru-RU" sz="2000" dirty="0" smtClean="0">
                <a:latin typeface="Arial Narrow" pitchFamily="34" charset="0"/>
              </a:rPr>
              <a:t>каждого причастного к НС работника</a:t>
            </a:r>
            <a:endParaRPr lang="en-US" sz="2000" dirty="0" smtClean="0">
              <a:latin typeface="Arial Narrow" pitchFamily="34" charset="0"/>
            </a:endParaRPr>
          </a:p>
          <a:p>
            <a:pPr eaLnBrk="1" hangingPunct="1">
              <a:buFont typeface="Arial" charset="0"/>
              <a:buNone/>
            </a:pPr>
            <a:r>
              <a:rPr lang="ru-RU" sz="2000" dirty="0" smtClean="0">
                <a:latin typeface="Arial Narrow" pitchFamily="34" charset="0"/>
              </a:rPr>
              <a:t>выполняется по формуле:</a:t>
            </a:r>
          </a:p>
          <a:p>
            <a:pPr eaLnBrk="1" hangingPunct="1">
              <a:buFont typeface="Arial" charset="0"/>
              <a:buNone/>
            </a:pPr>
            <a:endParaRPr lang="ru-RU" sz="2000" dirty="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4580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1944914"/>
            <a:ext cx="3032125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Прямоугольник 6"/>
          <p:cNvSpPr>
            <a:spLocks noChangeArrowheads="1"/>
          </p:cNvSpPr>
          <p:nvPr/>
        </p:nvSpPr>
        <p:spPr bwMode="auto">
          <a:xfrm>
            <a:off x="474453" y="2975426"/>
            <a:ext cx="8246853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где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U</a:t>
            </a:r>
            <a:r>
              <a:rPr lang="ru-RU" sz="2000" dirty="0" smtClean="0">
                <a:latin typeface="Arial Narrow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</a:rPr>
              <a:t> –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балльная </a:t>
            </a:r>
            <a:r>
              <a:rPr lang="ru-RU" sz="2000" dirty="0">
                <a:latin typeface="Arial Narrow" pitchFamily="34" charset="0"/>
              </a:rPr>
              <a:t>оценка  ответственности  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ru-RU" sz="2000" dirty="0">
                <a:latin typeface="Arial Narrow" pitchFamily="34" charset="0"/>
              </a:rPr>
              <a:t>каждого причастного к НС </a:t>
            </a:r>
            <a:r>
              <a:rPr lang="ru-RU" sz="2000" dirty="0" smtClean="0">
                <a:latin typeface="Arial Narrow" pitchFamily="34" charset="0"/>
              </a:rPr>
              <a:t>работника;</a:t>
            </a:r>
            <a:endParaRPr lang="ru-RU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       </a:t>
            </a:r>
            <a:r>
              <a:rPr lang="en-US" sz="2000" dirty="0">
                <a:latin typeface="Arial Narrow" pitchFamily="34" charset="0"/>
              </a:rPr>
              <a:t>U</a:t>
            </a:r>
            <a:r>
              <a:rPr lang="ru-RU" sz="1600" dirty="0">
                <a:latin typeface="Arial Narrow" pitchFamily="34" charset="0"/>
              </a:rPr>
              <a:t>1</a:t>
            </a:r>
            <a:r>
              <a:rPr lang="ru-RU" sz="2000" dirty="0">
                <a:latin typeface="Arial Narrow" pitchFamily="34" charset="0"/>
              </a:rPr>
              <a:t> </a:t>
            </a:r>
            <a:r>
              <a:rPr lang="ru-RU" sz="2000" b="1" dirty="0" smtClean="0">
                <a:latin typeface="Arial Narrow" pitchFamily="34" charset="0"/>
              </a:rPr>
              <a:t>–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ru-RU" sz="2000" dirty="0" smtClean="0">
                <a:latin typeface="Arial Narrow" pitchFamily="34" charset="0"/>
              </a:rPr>
              <a:t>балльная </a:t>
            </a:r>
            <a:r>
              <a:rPr lang="ru-RU" sz="2000" dirty="0">
                <a:latin typeface="Arial Narrow" pitchFamily="34" charset="0"/>
              </a:rPr>
              <a:t>оценка  ответственности  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ru-RU" sz="2000" dirty="0">
                <a:latin typeface="Arial Narrow" pitchFamily="34" charset="0"/>
              </a:rPr>
              <a:t>первого   </a:t>
            </a:r>
            <a:r>
              <a:rPr lang="ru-RU" sz="2000" dirty="0" smtClean="0">
                <a:latin typeface="Arial Narrow" pitchFamily="34" charset="0"/>
              </a:rPr>
              <a:t>работника;</a:t>
            </a:r>
            <a:endParaRPr lang="ru-RU" sz="2000" dirty="0">
              <a:latin typeface="Arial Narrow" pitchFamily="34" charset="0"/>
            </a:endParaRPr>
          </a:p>
          <a:p>
            <a:r>
              <a:rPr lang="ru-RU" sz="2000" dirty="0">
                <a:latin typeface="Arial Narrow" pitchFamily="34" charset="0"/>
              </a:rPr>
              <a:t>       </a:t>
            </a:r>
            <a:r>
              <a:rPr lang="en-US" sz="2000" dirty="0">
                <a:latin typeface="Arial Narrow" pitchFamily="34" charset="0"/>
              </a:rPr>
              <a:t>U</a:t>
            </a:r>
            <a:r>
              <a:rPr lang="ru-RU" sz="1600" dirty="0" smtClean="0">
                <a:latin typeface="Arial Narrow" pitchFamily="34" charset="0"/>
              </a:rPr>
              <a:t>2</a:t>
            </a:r>
            <a:r>
              <a:rPr lang="ru-RU" sz="2000" b="1" dirty="0" smtClean="0">
                <a:latin typeface="Arial Narrow" pitchFamily="34" charset="0"/>
              </a:rPr>
              <a:t> –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Arial Narrow" pitchFamily="34" charset="0"/>
              </a:rPr>
              <a:t>балльная оценка  ответственности  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ru-RU" sz="2000" dirty="0">
                <a:latin typeface="Arial Narrow" pitchFamily="34" charset="0"/>
              </a:rPr>
              <a:t>второго    работника и </a:t>
            </a:r>
            <a:r>
              <a:rPr lang="ru-RU" sz="2000" dirty="0" smtClean="0">
                <a:latin typeface="Arial Narrow" pitchFamily="34" charset="0"/>
              </a:rPr>
              <a:t>т.д.</a:t>
            </a:r>
            <a:endParaRPr lang="ru-RU" sz="2000" dirty="0">
              <a:latin typeface="Arial Narrow" pitchFamily="34" charset="0"/>
            </a:endParaRPr>
          </a:p>
          <a:p>
            <a:endParaRPr lang="ru-RU" sz="2000" b="1" dirty="0" smtClean="0">
              <a:latin typeface="Arial Narrow" pitchFamily="34" charset="0"/>
            </a:endParaRPr>
          </a:p>
          <a:p>
            <a:endParaRPr lang="ru-RU" sz="2000" b="1" dirty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i="1" dirty="0" smtClean="0">
                <a:latin typeface="Arial Narrow" pitchFamily="34" charset="0"/>
              </a:rPr>
              <a:t>        Уровень  балльной  оценки  ответственности  каждого  причастного </a:t>
            </a:r>
            <a:r>
              <a:rPr lang="ru-RU" sz="2000" i="1" dirty="0">
                <a:latin typeface="Arial Narrow" pitchFamily="34" charset="0"/>
              </a:rPr>
              <a:t>к </a:t>
            </a:r>
            <a:r>
              <a:rPr lang="ru-RU" sz="2000" i="1" dirty="0" smtClean="0">
                <a:latin typeface="Arial Narrow" pitchFamily="34" charset="0"/>
              </a:rPr>
              <a:t>НС</a:t>
            </a:r>
          </a:p>
          <a:p>
            <a:pPr>
              <a:lnSpc>
                <a:spcPct val="150000"/>
              </a:lnSpc>
            </a:pPr>
            <a:r>
              <a:rPr lang="ru-RU" sz="2000" i="1" dirty="0" smtClean="0">
                <a:latin typeface="Arial Narrow" pitchFamily="34" charset="0"/>
              </a:rPr>
              <a:t> </a:t>
            </a:r>
            <a:r>
              <a:rPr lang="ru-RU" sz="2000" i="1" dirty="0">
                <a:latin typeface="Arial Narrow" pitchFamily="34" charset="0"/>
              </a:rPr>
              <a:t>работника   </a:t>
            </a:r>
            <a:r>
              <a:rPr lang="en-US" sz="2000" i="1" dirty="0">
                <a:latin typeface="Arial Narrow" pitchFamily="34" charset="0"/>
              </a:rPr>
              <a:t>U</a:t>
            </a:r>
            <a:r>
              <a:rPr lang="ru-RU" sz="2000" i="1" dirty="0" smtClean="0">
                <a:latin typeface="Arial Narrow" pitchFamily="34" charset="0"/>
              </a:rPr>
              <a:t>=0,  поэтому  уровень  доли  ответственности  (по таблице  12 </a:t>
            </a:r>
            <a:r>
              <a:rPr lang="ru-RU" sz="2000" i="1" dirty="0">
                <a:latin typeface="Arial Narrow" pitchFamily="34" charset="0"/>
              </a:rPr>
              <a:t>Методики) </a:t>
            </a:r>
            <a:r>
              <a:rPr lang="ru-RU" sz="2000" i="1" dirty="0" smtClean="0">
                <a:latin typeface="Arial Narrow" pitchFamily="34" charset="0"/>
              </a:rPr>
              <a:t>–</a:t>
            </a:r>
            <a:r>
              <a:rPr lang="en-US" sz="2000" i="1" dirty="0" smtClean="0">
                <a:latin typeface="Arial Narrow" pitchFamily="34" charset="0"/>
              </a:rPr>
              <a:t> </a:t>
            </a:r>
            <a:r>
              <a:rPr lang="ru-RU" sz="2000" i="1" dirty="0" smtClean="0">
                <a:solidFill>
                  <a:schemeClr val="hlink"/>
                </a:solidFill>
                <a:latin typeface="Arial Narrow" pitchFamily="34" charset="0"/>
              </a:rPr>
              <a:t>незначительный</a:t>
            </a:r>
            <a:endParaRPr lang="ru-RU" sz="2000" i="1" dirty="0">
              <a:solidFill>
                <a:schemeClr val="hlink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49942" y="174170"/>
            <a:ext cx="8345715" cy="14514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u="sng" dirty="0" smtClean="0">
                <a:latin typeface="Arial Narrow" pitchFamily="34" charset="0"/>
              </a:rPr>
              <a:t>ШАГ5. </a:t>
            </a:r>
            <a:r>
              <a:rPr lang="ru-RU" sz="2000" b="1" dirty="0" smtClean="0">
                <a:latin typeface="Arial Narrow" pitchFamily="34" charset="0"/>
              </a:rPr>
              <a:t>ОЦЕНКА УРОВНЯ ОТВЕТСТВЕННОСТИ РАБОТНИКА С ПОМОЩЬЮ МАТРИЦЫ РАСЧЕТА ВЛИЯНИЯ ЧЕЛОВЕЧЕСКОГО ФАКТОРА НА ВОЗНИКНОВЕНИЕ НЕСЧАСТНОГО СЛУЧАЯ НА ПРОИЗВОДСТВЕ</a:t>
            </a:r>
            <a:endParaRPr lang="ru-RU" sz="2000" dirty="0" smtClean="0">
              <a:latin typeface="Arial Narrow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4294967295"/>
          </p:nvPr>
        </p:nvGraphicFramePr>
        <p:xfrm>
          <a:off x="457199" y="1741715"/>
          <a:ext cx="8323942" cy="4905829"/>
        </p:xfrm>
        <a:graphic>
          <a:graphicData uri="http://schemas.openxmlformats.org/drawingml/2006/table">
            <a:tbl>
              <a:tblPr/>
              <a:tblGrid>
                <a:gridCol w="1043797"/>
                <a:gridCol w="785004"/>
                <a:gridCol w="1501418"/>
                <a:gridCol w="1663504"/>
                <a:gridCol w="1665110"/>
                <a:gridCol w="1665109"/>
              </a:tblGrid>
              <a:tr h="32705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Уровень последствий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599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Уровень доли ответственности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Незначительный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Несущественный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Критический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Катастрофический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Высокий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от 50 до100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Нежелательный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Существен-ный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от 20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 50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Нежелательный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Средний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от 10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 20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Низкий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от 2 до10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Оптимальный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Нежелательный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Незначи-тельный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от 0 до 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Оптимальный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Допустимый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Нежелательный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Нежелательный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28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Микротравмы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Легкий вред здоровью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Тяжкий вред здоровью (до 5чел.,гибель1 чел)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Гибель одного человека 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или более или тяжкий вред здоровью пяти человекам и более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91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000" dirty="0" smtClean="0">
                <a:latin typeface="Arial Narrow" pitchFamily="34" charset="0"/>
              </a:rPr>
              <a:t>Результат оценки уровня ответственности работника </a:t>
            </a:r>
            <a:endParaRPr lang="ru-RU" sz="2000" dirty="0">
              <a:latin typeface="Arial Narrow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-1" y="994727"/>
          <a:ext cx="9144001" cy="5863272"/>
        </p:xfrm>
        <a:graphic>
          <a:graphicData uri="http://schemas.openxmlformats.org/drawingml/2006/table">
            <a:tbl>
              <a:tblPr/>
              <a:tblGrid>
                <a:gridCol w="389105"/>
                <a:gridCol w="1042881"/>
                <a:gridCol w="1267672"/>
                <a:gridCol w="863052"/>
                <a:gridCol w="870493"/>
                <a:gridCol w="885975"/>
                <a:gridCol w="885976"/>
                <a:gridCol w="887638"/>
                <a:gridCol w="999008"/>
                <a:gridCol w="1052201"/>
              </a:tblGrid>
              <a:tr h="5806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N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/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п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 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Профессия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(должность)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Ф.И.О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Балльная оценка 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допущен-ных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наруше-ний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ТОТ, Р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Вес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ответст-венности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, М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Балльная оценка 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ответст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-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венности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, 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Доля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ответст-венности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,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Q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Уровень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33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балльной оценки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послед-ствий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-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тельного события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последствий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5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Инспектор по качеству и приемке СМР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Никишов И.Н.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Незначительная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Нежела-тельный</a:t>
                      </a:r>
                      <a:endParaRPr kumimoji="0" lang="ru-RU" sz="1400" b="0" i="1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Катастро-фический</a:t>
                      </a:r>
                      <a:endParaRPr kumimoji="0" lang="ru-RU" sz="1400" b="0" i="1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Зам. начальника дирекции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Карепин</a:t>
                      </a: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В.Ф.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Незначительная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1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Нежела-тельный</a:t>
                      </a:r>
                      <a:endParaRPr kumimoji="0" lang="ru-RU" sz="1400" b="0" i="1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Катастро-фический</a:t>
                      </a:r>
                      <a:endParaRPr kumimoji="0" lang="ru-RU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5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Начальник отдела реализации капремонта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Афанасьев В.С.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Незначительная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1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Нежела-тельный</a:t>
                      </a:r>
                      <a:endParaRPr kumimoji="0" lang="ru-RU" sz="1400" b="0" i="1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Катастро-фический</a:t>
                      </a:r>
                      <a:endParaRPr kumimoji="0" lang="ru-RU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Зам. </a:t>
                      </a:r>
                      <a:r>
                        <a:rPr kumimoji="0" lang="ru-RU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Управляю-щего</a:t>
                      </a: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СМТ6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Говоров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 </a:t>
                      </a: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К.В.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Незначительная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1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Нежела-тельный</a:t>
                      </a:r>
                      <a:endParaRPr kumimoji="0" lang="ru-RU" sz="1400" b="0" i="1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1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Катастро-фический</a:t>
                      </a:r>
                      <a:endParaRPr kumimoji="0" lang="ru-RU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Arial" charset="0"/>
                      </a:endParaRPr>
                    </a:p>
                  </a:txBody>
                  <a:tcPr marL="91972" marR="919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576</Words>
  <Application>Microsoft Office PowerPoint</Application>
  <PresentationFormat>Экран 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Документ</vt:lpstr>
      <vt:lpstr>Оценка доли ответственности  работников Дирекции строительства сетей связи ОАО «РЖД» при ДТП со смертельным исходом 01.03.2011г.</vt:lpstr>
      <vt:lpstr>АЛГОРИТМ ОЦЕНКИ ОТВЕТСТВЕННОСТИ РАБОТНИКОВ</vt:lpstr>
      <vt:lpstr> ШАГ1. ОПРЕДЕЛЕНИЕ КОЛИЧЕСТВА РАБОТНИКОВ, ПРИЧАСТНЫХ К НЕСЧАСТНОМУ СЛУЧАЮ </vt:lpstr>
      <vt:lpstr> ШАГ 2.  ОЦЕНКА ТЯЖЕСТИ НАРУШЕНИЙ ТРЕБОВАНИЙ ОХРАНЫ ТРУДА    Со стороны работников, причастных к несчастному случаю, нарушений требований охраны труда  не усматривается  </vt:lpstr>
      <vt:lpstr>   ПРИЧИНЫ ОПАСНЫХ ДЕЙСТВИЙ  РАБОТНИКОВ  </vt:lpstr>
      <vt:lpstr>ШАГ4. ОЦЕНКА ОТВЕТСТВЕННОСТИ РАБОТНИКОВ, ПРИЧАСТНЫХ К ВОЗНИКНОВЕНИЮ НЕСЧАСТНОГО СЛУЧАЯ</vt:lpstr>
      <vt:lpstr>Этап 2. </vt:lpstr>
      <vt:lpstr>ШАГ5. ОЦЕНКА УРОВНЯ ОТВЕТСТВЕННОСТИ РАБОТНИКА С ПОМОЩЬЮ МАТРИЦЫ РАСЧЕТА ВЛИЯНИЯ ЧЕЛОВЕЧЕСКОГО ФАКТОРА НА ВОЗНИКНОВЕНИЕ НЕСЧАСТНОГО СЛУЧАЯ НА ПРОИЗВОДСТВЕ</vt:lpstr>
      <vt:lpstr>Результат оценки уровня ответственности работника </vt:lpstr>
      <vt:lpstr>ЗАКЛЮЧЕНИЕ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Королёва Елена Валентиновна</dc:creator>
  <cp:lastModifiedBy>Королева</cp:lastModifiedBy>
  <cp:revision>194</cp:revision>
  <dcterms:modified xsi:type="dcterms:W3CDTF">2016-03-15T13:39:10Z</dcterms:modified>
</cp:coreProperties>
</file>