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3">
  <p:sldMasterIdLst>
    <p:sldMasterId id="2147483701" r:id="rId1"/>
  </p:sldMasterIdLst>
  <p:notesMasterIdLst>
    <p:notesMasterId r:id="rId21"/>
  </p:notesMasterIdLst>
  <p:handoutMasterIdLst>
    <p:handoutMasterId r:id="rId22"/>
  </p:handoutMasterIdLst>
  <p:sldIdLst>
    <p:sldId id="321" r:id="rId2"/>
    <p:sldId id="319" r:id="rId3"/>
    <p:sldId id="322" r:id="rId4"/>
    <p:sldId id="348" r:id="rId5"/>
    <p:sldId id="418" r:id="rId6"/>
    <p:sldId id="419" r:id="rId7"/>
    <p:sldId id="421" r:id="rId8"/>
    <p:sldId id="327" r:id="rId9"/>
    <p:sldId id="412" r:id="rId10"/>
    <p:sldId id="395" r:id="rId11"/>
    <p:sldId id="397" r:id="rId12"/>
    <p:sldId id="398" r:id="rId13"/>
    <p:sldId id="404" r:id="rId14"/>
    <p:sldId id="402" r:id="rId15"/>
    <p:sldId id="409" r:id="rId16"/>
    <p:sldId id="411" r:id="rId17"/>
    <p:sldId id="422" r:id="rId18"/>
    <p:sldId id="417" r:id="rId19"/>
    <p:sldId id="416" r:id="rId20"/>
  </p:sldIdLst>
  <p:sldSz cx="9144000" cy="6858000" type="screen4x3"/>
  <p:notesSz cx="6858000" cy="96980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bt_markovaii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B2C"/>
    <a:srgbClr val="FB7979"/>
    <a:srgbClr val="F49670"/>
    <a:srgbClr val="58D0AB"/>
    <a:srgbClr val="E187F9"/>
    <a:srgbClr val="7D7FE3"/>
    <a:srgbClr val="C2DA96"/>
    <a:srgbClr val="819FFF"/>
    <a:srgbClr val="FDCD55"/>
    <a:srgbClr val="EA7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8029" autoAdjust="0"/>
  </p:normalViewPr>
  <p:slideViewPr>
    <p:cSldViewPr snapToGrid="0">
      <p:cViewPr varScale="1">
        <p:scale>
          <a:sx n="83" d="100"/>
          <a:sy n="83" d="100"/>
        </p:scale>
        <p:origin x="-1445" y="-72"/>
      </p:cViewPr>
      <p:guideLst>
        <p:guide orient="horz" pos="3640"/>
        <p:guide orient="horz" pos="428"/>
        <p:guide orient="horz" pos="1211"/>
        <p:guide orient="horz" pos="3448"/>
        <p:guide orient="horz" pos="1294"/>
        <p:guide orient="horz" pos="3875"/>
        <p:guide pos="199"/>
        <p:guide pos="5524"/>
        <p:guide pos="2807"/>
        <p:guide pos="4617"/>
        <p:guide pos="4749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3C41D1B-E527-4021-A6C9-4B4722CCE6EC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106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210675"/>
            <a:ext cx="2971800" cy="4857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5B5F177-7BA8-45B3-9995-37604BE22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CBF34AF-0617-4515-A639-8081CAF90FF3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727075"/>
            <a:ext cx="4849813" cy="363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06925"/>
            <a:ext cx="5486400" cy="4364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106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10675"/>
            <a:ext cx="2971800" cy="4857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5D795A8-4955-4B1D-B8C8-09D6AC822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8" name="Picture 17" descr="rzd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0400" y="6510338"/>
            <a:ext cx="5730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3" y="1930398"/>
            <a:ext cx="7013575" cy="4232161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7516813" y="1930399"/>
            <a:ext cx="1252537" cy="423216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1EB97-AE1B-4A19-B7D7-B38F9C0B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62A96-95E7-496E-99A2-4A175DF75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5036-8E90-48F6-8DC3-CC9A1EEE4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1FBDE-82E9-41B8-8F19-B85071994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5E82-D636-4467-8C0C-65D3DC9E0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Слайд  </a:t>
            </a:r>
            <a:fld id="{FEFA62E8-7741-41CC-9E47-175E68544B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spect="1" noChangeArrowheads="1" noTextEdit="1"/>
          </p:cNvSpPr>
          <p:nvPr userDrawn="1"/>
        </p:nvSpPr>
        <p:spPr bwMode="auto">
          <a:xfrm>
            <a:off x="250825" y="188913"/>
            <a:ext cx="1905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5076825" y="115888"/>
            <a:ext cx="1871663" cy="649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2" name="AutoShape 9"/>
          <p:cNvSpPr>
            <a:spLocks noChangeAspect="1" noChangeArrowheads="1" noTextEdit="1"/>
          </p:cNvSpPr>
          <p:nvPr userDrawn="1"/>
        </p:nvSpPr>
        <p:spPr bwMode="auto">
          <a:xfrm>
            <a:off x="357188" y="295275"/>
            <a:ext cx="2212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884238" y="295275"/>
            <a:ext cx="303212" cy="276225"/>
          </a:xfrm>
          <a:custGeom>
            <a:avLst/>
            <a:gdLst/>
            <a:ahLst/>
            <a:cxnLst>
              <a:cxn ang="0">
                <a:pos x="1378" y="349"/>
              </a:cxn>
              <a:cxn ang="0">
                <a:pos x="1472" y="366"/>
              </a:cxn>
              <a:cxn ang="0">
                <a:pos x="1532" y="405"/>
              </a:cxn>
              <a:cxn ang="0">
                <a:pos x="1572" y="466"/>
              </a:cxn>
              <a:cxn ang="0">
                <a:pos x="1590" y="560"/>
              </a:cxn>
              <a:cxn ang="0">
                <a:pos x="1590" y="1528"/>
              </a:cxn>
              <a:cxn ang="0">
                <a:pos x="1572" y="1621"/>
              </a:cxn>
              <a:cxn ang="0">
                <a:pos x="1532" y="1682"/>
              </a:cxn>
              <a:cxn ang="0">
                <a:pos x="1472" y="1721"/>
              </a:cxn>
              <a:cxn ang="0">
                <a:pos x="1378" y="1739"/>
              </a:cxn>
              <a:cxn ang="0">
                <a:pos x="850" y="1738"/>
              </a:cxn>
              <a:cxn ang="0">
                <a:pos x="779" y="1726"/>
              </a:cxn>
              <a:cxn ang="0">
                <a:pos x="720" y="1686"/>
              </a:cxn>
              <a:cxn ang="0">
                <a:pos x="692" y="1616"/>
              </a:cxn>
              <a:cxn ang="0">
                <a:pos x="703" y="1546"/>
              </a:cxn>
              <a:cxn ang="0">
                <a:pos x="746" y="1472"/>
              </a:cxn>
              <a:cxn ang="0">
                <a:pos x="86" y="1189"/>
              </a:cxn>
              <a:cxn ang="0">
                <a:pos x="18" y="1300"/>
              </a:cxn>
              <a:cxn ang="0">
                <a:pos x="0" y="1375"/>
              </a:cxn>
              <a:cxn ang="0">
                <a:pos x="8" y="1454"/>
              </a:cxn>
              <a:cxn ang="0">
                <a:pos x="47" y="1537"/>
              </a:cxn>
              <a:cxn ang="0">
                <a:pos x="228" y="1783"/>
              </a:cxn>
              <a:cxn ang="0">
                <a:pos x="330" y="1907"/>
              </a:cxn>
              <a:cxn ang="0">
                <a:pos x="424" y="1992"/>
              </a:cxn>
              <a:cxn ang="0">
                <a:pos x="531" y="2049"/>
              </a:cxn>
              <a:cxn ang="0">
                <a:pos x="653" y="2078"/>
              </a:cxn>
              <a:cxn ang="0">
                <a:pos x="796" y="2087"/>
              </a:cxn>
              <a:cxn ang="0">
                <a:pos x="1393" y="2088"/>
              </a:cxn>
              <a:cxn ang="0">
                <a:pos x="1612" y="2073"/>
              </a:cxn>
              <a:cxn ang="0">
                <a:pos x="1739" y="2049"/>
              </a:cxn>
              <a:cxn ang="0">
                <a:pos x="1865" y="2008"/>
              </a:cxn>
              <a:cxn ang="0">
                <a:pos x="1984" y="1943"/>
              </a:cxn>
              <a:cxn ang="0">
                <a:pos x="2090" y="1850"/>
              </a:cxn>
              <a:cxn ang="0">
                <a:pos x="2171" y="1739"/>
              </a:cxn>
              <a:cxn ang="0">
                <a:pos x="2227" y="1623"/>
              </a:cxn>
              <a:cxn ang="0">
                <a:pos x="2261" y="1506"/>
              </a:cxn>
              <a:cxn ang="0">
                <a:pos x="2286" y="1302"/>
              </a:cxn>
              <a:cxn ang="0">
                <a:pos x="2288" y="845"/>
              </a:cxn>
              <a:cxn ang="0">
                <a:pos x="2277" y="670"/>
              </a:cxn>
              <a:cxn ang="0">
                <a:pos x="2242" y="512"/>
              </a:cxn>
              <a:cxn ang="0">
                <a:pos x="2196" y="394"/>
              </a:cxn>
              <a:cxn ang="0">
                <a:pos x="2126" y="281"/>
              </a:cxn>
              <a:cxn ang="0">
                <a:pos x="2028" y="178"/>
              </a:cxn>
              <a:cxn ang="0">
                <a:pos x="1914" y="103"/>
              </a:cxn>
              <a:cxn ang="0">
                <a:pos x="1791" y="53"/>
              </a:cxn>
              <a:cxn ang="0">
                <a:pos x="1663" y="22"/>
              </a:cxn>
              <a:cxn ang="0">
                <a:pos x="1487" y="3"/>
              </a:cxn>
              <a:cxn ang="0">
                <a:pos x="704" y="0"/>
              </a:cxn>
              <a:cxn ang="0">
                <a:pos x="598" y="10"/>
              </a:cxn>
              <a:cxn ang="0">
                <a:pos x="537" y="39"/>
              </a:cxn>
              <a:cxn ang="0">
                <a:pos x="488" y="91"/>
              </a:cxn>
              <a:cxn ang="0">
                <a:pos x="465" y="152"/>
              </a:cxn>
            </a:cxnLst>
            <a:rect l="0" t="0" r="r" b="b"/>
            <a:pathLst>
              <a:path w="2288" h="2088">
                <a:moveTo>
                  <a:pt x="458" y="246"/>
                </a:moveTo>
                <a:lnTo>
                  <a:pt x="458" y="347"/>
                </a:lnTo>
                <a:lnTo>
                  <a:pt x="1330" y="347"/>
                </a:lnTo>
                <a:lnTo>
                  <a:pt x="1353" y="347"/>
                </a:lnTo>
                <a:lnTo>
                  <a:pt x="1378" y="349"/>
                </a:lnTo>
                <a:lnTo>
                  <a:pt x="1404" y="351"/>
                </a:lnTo>
                <a:lnTo>
                  <a:pt x="1431" y="355"/>
                </a:lnTo>
                <a:lnTo>
                  <a:pt x="1445" y="358"/>
                </a:lnTo>
                <a:lnTo>
                  <a:pt x="1458" y="361"/>
                </a:lnTo>
                <a:lnTo>
                  <a:pt x="1472" y="366"/>
                </a:lnTo>
                <a:lnTo>
                  <a:pt x="1484" y="371"/>
                </a:lnTo>
                <a:lnTo>
                  <a:pt x="1497" y="379"/>
                </a:lnTo>
                <a:lnTo>
                  <a:pt x="1509" y="386"/>
                </a:lnTo>
                <a:lnTo>
                  <a:pt x="1522" y="395"/>
                </a:lnTo>
                <a:lnTo>
                  <a:pt x="1532" y="405"/>
                </a:lnTo>
                <a:lnTo>
                  <a:pt x="1543" y="416"/>
                </a:lnTo>
                <a:lnTo>
                  <a:pt x="1552" y="429"/>
                </a:lnTo>
                <a:lnTo>
                  <a:pt x="1560" y="440"/>
                </a:lnTo>
                <a:lnTo>
                  <a:pt x="1567" y="454"/>
                </a:lnTo>
                <a:lnTo>
                  <a:pt x="1572" y="466"/>
                </a:lnTo>
                <a:lnTo>
                  <a:pt x="1577" y="480"/>
                </a:lnTo>
                <a:lnTo>
                  <a:pt x="1580" y="494"/>
                </a:lnTo>
                <a:lnTo>
                  <a:pt x="1584" y="507"/>
                </a:lnTo>
                <a:lnTo>
                  <a:pt x="1588" y="534"/>
                </a:lnTo>
                <a:lnTo>
                  <a:pt x="1590" y="560"/>
                </a:lnTo>
                <a:lnTo>
                  <a:pt x="1591" y="585"/>
                </a:lnTo>
                <a:lnTo>
                  <a:pt x="1591" y="608"/>
                </a:lnTo>
                <a:lnTo>
                  <a:pt x="1591" y="1479"/>
                </a:lnTo>
                <a:lnTo>
                  <a:pt x="1591" y="1503"/>
                </a:lnTo>
                <a:lnTo>
                  <a:pt x="1590" y="1528"/>
                </a:lnTo>
                <a:lnTo>
                  <a:pt x="1588" y="1554"/>
                </a:lnTo>
                <a:lnTo>
                  <a:pt x="1584" y="1581"/>
                </a:lnTo>
                <a:lnTo>
                  <a:pt x="1580" y="1594"/>
                </a:lnTo>
                <a:lnTo>
                  <a:pt x="1577" y="1607"/>
                </a:lnTo>
                <a:lnTo>
                  <a:pt x="1572" y="1621"/>
                </a:lnTo>
                <a:lnTo>
                  <a:pt x="1567" y="1634"/>
                </a:lnTo>
                <a:lnTo>
                  <a:pt x="1560" y="1647"/>
                </a:lnTo>
                <a:lnTo>
                  <a:pt x="1552" y="1659"/>
                </a:lnTo>
                <a:lnTo>
                  <a:pt x="1543" y="1671"/>
                </a:lnTo>
                <a:lnTo>
                  <a:pt x="1532" y="1682"/>
                </a:lnTo>
                <a:lnTo>
                  <a:pt x="1522" y="1691"/>
                </a:lnTo>
                <a:lnTo>
                  <a:pt x="1509" y="1701"/>
                </a:lnTo>
                <a:lnTo>
                  <a:pt x="1497" y="1708"/>
                </a:lnTo>
                <a:lnTo>
                  <a:pt x="1484" y="1715"/>
                </a:lnTo>
                <a:lnTo>
                  <a:pt x="1472" y="1721"/>
                </a:lnTo>
                <a:lnTo>
                  <a:pt x="1458" y="1726"/>
                </a:lnTo>
                <a:lnTo>
                  <a:pt x="1445" y="1729"/>
                </a:lnTo>
                <a:lnTo>
                  <a:pt x="1431" y="1732"/>
                </a:lnTo>
                <a:lnTo>
                  <a:pt x="1404" y="1736"/>
                </a:lnTo>
                <a:lnTo>
                  <a:pt x="1378" y="1739"/>
                </a:lnTo>
                <a:lnTo>
                  <a:pt x="1353" y="1739"/>
                </a:lnTo>
                <a:lnTo>
                  <a:pt x="1330" y="1739"/>
                </a:lnTo>
                <a:lnTo>
                  <a:pt x="907" y="1739"/>
                </a:lnTo>
                <a:lnTo>
                  <a:pt x="879" y="1739"/>
                </a:lnTo>
                <a:lnTo>
                  <a:pt x="850" y="1738"/>
                </a:lnTo>
                <a:lnTo>
                  <a:pt x="835" y="1737"/>
                </a:lnTo>
                <a:lnTo>
                  <a:pt x="820" y="1735"/>
                </a:lnTo>
                <a:lnTo>
                  <a:pt x="806" y="1733"/>
                </a:lnTo>
                <a:lnTo>
                  <a:pt x="792" y="1730"/>
                </a:lnTo>
                <a:lnTo>
                  <a:pt x="779" y="1726"/>
                </a:lnTo>
                <a:lnTo>
                  <a:pt x="765" y="1721"/>
                </a:lnTo>
                <a:lnTo>
                  <a:pt x="752" y="1714"/>
                </a:lnTo>
                <a:lnTo>
                  <a:pt x="741" y="1706"/>
                </a:lnTo>
                <a:lnTo>
                  <a:pt x="730" y="1698"/>
                </a:lnTo>
                <a:lnTo>
                  <a:pt x="720" y="1686"/>
                </a:lnTo>
                <a:lnTo>
                  <a:pt x="712" y="1675"/>
                </a:lnTo>
                <a:lnTo>
                  <a:pt x="704" y="1660"/>
                </a:lnTo>
                <a:lnTo>
                  <a:pt x="698" y="1646"/>
                </a:lnTo>
                <a:lnTo>
                  <a:pt x="695" y="1631"/>
                </a:lnTo>
                <a:lnTo>
                  <a:pt x="692" y="1616"/>
                </a:lnTo>
                <a:lnTo>
                  <a:pt x="692" y="1602"/>
                </a:lnTo>
                <a:lnTo>
                  <a:pt x="693" y="1588"/>
                </a:lnTo>
                <a:lnTo>
                  <a:pt x="695" y="1574"/>
                </a:lnTo>
                <a:lnTo>
                  <a:pt x="699" y="1560"/>
                </a:lnTo>
                <a:lnTo>
                  <a:pt x="703" y="1546"/>
                </a:lnTo>
                <a:lnTo>
                  <a:pt x="708" y="1534"/>
                </a:lnTo>
                <a:lnTo>
                  <a:pt x="715" y="1521"/>
                </a:lnTo>
                <a:lnTo>
                  <a:pt x="722" y="1509"/>
                </a:lnTo>
                <a:lnTo>
                  <a:pt x="729" y="1496"/>
                </a:lnTo>
                <a:lnTo>
                  <a:pt x="746" y="1472"/>
                </a:lnTo>
                <a:lnTo>
                  <a:pt x="763" y="1449"/>
                </a:lnTo>
                <a:lnTo>
                  <a:pt x="1330" y="696"/>
                </a:lnTo>
                <a:lnTo>
                  <a:pt x="458" y="696"/>
                </a:lnTo>
                <a:lnTo>
                  <a:pt x="108" y="1160"/>
                </a:lnTo>
                <a:lnTo>
                  <a:pt x="86" y="1189"/>
                </a:lnTo>
                <a:lnTo>
                  <a:pt x="67" y="1217"/>
                </a:lnTo>
                <a:lnTo>
                  <a:pt x="48" y="1245"/>
                </a:lnTo>
                <a:lnTo>
                  <a:pt x="32" y="1272"/>
                </a:lnTo>
                <a:lnTo>
                  <a:pt x="25" y="1287"/>
                </a:lnTo>
                <a:lnTo>
                  <a:pt x="18" y="1300"/>
                </a:lnTo>
                <a:lnTo>
                  <a:pt x="13" y="1315"/>
                </a:lnTo>
                <a:lnTo>
                  <a:pt x="8" y="1329"/>
                </a:lnTo>
                <a:lnTo>
                  <a:pt x="5" y="1345"/>
                </a:lnTo>
                <a:lnTo>
                  <a:pt x="2" y="1360"/>
                </a:lnTo>
                <a:lnTo>
                  <a:pt x="0" y="1375"/>
                </a:lnTo>
                <a:lnTo>
                  <a:pt x="0" y="1392"/>
                </a:lnTo>
                <a:lnTo>
                  <a:pt x="0" y="1408"/>
                </a:lnTo>
                <a:lnTo>
                  <a:pt x="2" y="1423"/>
                </a:lnTo>
                <a:lnTo>
                  <a:pt x="4" y="1439"/>
                </a:lnTo>
                <a:lnTo>
                  <a:pt x="8" y="1454"/>
                </a:lnTo>
                <a:lnTo>
                  <a:pt x="12" y="1468"/>
                </a:lnTo>
                <a:lnTo>
                  <a:pt x="17" y="1482"/>
                </a:lnTo>
                <a:lnTo>
                  <a:pt x="24" y="1495"/>
                </a:lnTo>
                <a:lnTo>
                  <a:pt x="31" y="1510"/>
                </a:lnTo>
                <a:lnTo>
                  <a:pt x="47" y="1537"/>
                </a:lnTo>
                <a:lnTo>
                  <a:pt x="65" y="1565"/>
                </a:lnTo>
                <a:lnTo>
                  <a:pt x="85" y="1593"/>
                </a:lnTo>
                <a:lnTo>
                  <a:pt x="108" y="1624"/>
                </a:lnTo>
                <a:lnTo>
                  <a:pt x="195" y="1739"/>
                </a:lnTo>
                <a:lnTo>
                  <a:pt x="228" y="1783"/>
                </a:lnTo>
                <a:lnTo>
                  <a:pt x="261" y="1826"/>
                </a:lnTo>
                <a:lnTo>
                  <a:pt x="278" y="1847"/>
                </a:lnTo>
                <a:lnTo>
                  <a:pt x="296" y="1868"/>
                </a:lnTo>
                <a:lnTo>
                  <a:pt x="312" y="1888"/>
                </a:lnTo>
                <a:lnTo>
                  <a:pt x="330" y="1907"/>
                </a:lnTo>
                <a:lnTo>
                  <a:pt x="348" y="1926"/>
                </a:lnTo>
                <a:lnTo>
                  <a:pt x="367" y="1944"/>
                </a:lnTo>
                <a:lnTo>
                  <a:pt x="385" y="1961"/>
                </a:lnTo>
                <a:lnTo>
                  <a:pt x="404" y="1976"/>
                </a:lnTo>
                <a:lnTo>
                  <a:pt x="424" y="1992"/>
                </a:lnTo>
                <a:lnTo>
                  <a:pt x="444" y="2006"/>
                </a:lnTo>
                <a:lnTo>
                  <a:pt x="465" y="2018"/>
                </a:lnTo>
                <a:lnTo>
                  <a:pt x="487" y="2030"/>
                </a:lnTo>
                <a:lnTo>
                  <a:pt x="509" y="2040"/>
                </a:lnTo>
                <a:lnTo>
                  <a:pt x="531" y="2049"/>
                </a:lnTo>
                <a:lnTo>
                  <a:pt x="554" y="2057"/>
                </a:lnTo>
                <a:lnTo>
                  <a:pt x="578" y="2064"/>
                </a:lnTo>
                <a:lnTo>
                  <a:pt x="603" y="2069"/>
                </a:lnTo>
                <a:lnTo>
                  <a:pt x="628" y="2074"/>
                </a:lnTo>
                <a:lnTo>
                  <a:pt x="653" y="2078"/>
                </a:lnTo>
                <a:lnTo>
                  <a:pt x="680" y="2081"/>
                </a:lnTo>
                <a:lnTo>
                  <a:pt x="708" y="2083"/>
                </a:lnTo>
                <a:lnTo>
                  <a:pt x="737" y="2085"/>
                </a:lnTo>
                <a:lnTo>
                  <a:pt x="766" y="2086"/>
                </a:lnTo>
                <a:lnTo>
                  <a:pt x="796" y="2087"/>
                </a:lnTo>
                <a:lnTo>
                  <a:pt x="861" y="2088"/>
                </a:lnTo>
                <a:lnTo>
                  <a:pt x="929" y="2088"/>
                </a:lnTo>
                <a:lnTo>
                  <a:pt x="1308" y="2088"/>
                </a:lnTo>
                <a:lnTo>
                  <a:pt x="1349" y="2088"/>
                </a:lnTo>
                <a:lnTo>
                  <a:pt x="1393" y="2088"/>
                </a:lnTo>
                <a:lnTo>
                  <a:pt x="1439" y="2087"/>
                </a:lnTo>
                <a:lnTo>
                  <a:pt x="1487" y="2085"/>
                </a:lnTo>
                <a:lnTo>
                  <a:pt x="1537" y="2082"/>
                </a:lnTo>
                <a:lnTo>
                  <a:pt x="1587" y="2077"/>
                </a:lnTo>
                <a:lnTo>
                  <a:pt x="1612" y="2073"/>
                </a:lnTo>
                <a:lnTo>
                  <a:pt x="1637" y="2070"/>
                </a:lnTo>
                <a:lnTo>
                  <a:pt x="1663" y="2066"/>
                </a:lnTo>
                <a:lnTo>
                  <a:pt x="1688" y="2061"/>
                </a:lnTo>
                <a:lnTo>
                  <a:pt x="1714" y="2056"/>
                </a:lnTo>
                <a:lnTo>
                  <a:pt x="1739" y="2049"/>
                </a:lnTo>
                <a:lnTo>
                  <a:pt x="1764" y="2043"/>
                </a:lnTo>
                <a:lnTo>
                  <a:pt x="1791" y="2035"/>
                </a:lnTo>
                <a:lnTo>
                  <a:pt x="1816" y="2026"/>
                </a:lnTo>
                <a:lnTo>
                  <a:pt x="1841" y="2018"/>
                </a:lnTo>
                <a:lnTo>
                  <a:pt x="1865" y="2008"/>
                </a:lnTo>
                <a:lnTo>
                  <a:pt x="1890" y="1996"/>
                </a:lnTo>
                <a:lnTo>
                  <a:pt x="1914" y="1985"/>
                </a:lnTo>
                <a:lnTo>
                  <a:pt x="1937" y="1972"/>
                </a:lnTo>
                <a:lnTo>
                  <a:pt x="1961" y="1958"/>
                </a:lnTo>
                <a:lnTo>
                  <a:pt x="1984" y="1943"/>
                </a:lnTo>
                <a:lnTo>
                  <a:pt x="2006" y="1926"/>
                </a:lnTo>
                <a:lnTo>
                  <a:pt x="2028" y="1910"/>
                </a:lnTo>
                <a:lnTo>
                  <a:pt x="2049" y="1891"/>
                </a:lnTo>
                <a:lnTo>
                  <a:pt x="2070" y="1871"/>
                </a:lnTo>
                <a:lnTo>
                  <a:pt x="2090" y="1850"/>
                </a:lnTo>
                <a:lnTo>
                  <a:pt x="2108" y="1829"/>
                </a:lnTo>
                <a:lnTo>
                  <a:pt x="2126" y="1807"/>
                </a:lnTo>
                <a:lnTo>
                  <a:pt x="2142" y="1785"/>
                </a:lnTo>
                <a:lnTo>
                  <a:pt x="2156" y="1762"/>
                </a:lnTo>
                <a:lnTo>
                  <a:pt x="2171" y="1739"/>
                </a:lnTo>
                <a:lnTo>
                  <a:pt x="2184" y="1717"/>
                </a:lnTo>
                <a:lnTo>
                  <a:pt x="2196" y="1694"/>
                </a:lnTo>
                <a:lnTo>
                  <a:pt x="2207" y="1670"/>
                </a:lnTo>
                <a:lnTo>
                  <a:pt x="2217" y="1647"/>
                </a:lnTo>
                <a:lnTo>
                  <a:pt x="2227" y="1623"/>
                </a:lnTo>
                <a:lnTo>
                  <a:pt x="2235" y="1599"/>
                </a:lnTo>
                <a:lnTo>
                  <a:pt x="2242" y="1576"/>
                </a:lnTo>
                <a:lnTo>
                  <a:pt x="2250" y="1552"/>
                </a:lnTo>
                <a:lnTo>
                  <a:pt x="2255" y="1529"/>
                </a:lnTo>
                <a:lnTo>
                  <a:pt x="2261" y="1506"/>
                </a:lnTo>
                <a:lnTo>
                  <a:pt x="2269" y="1461"/>
                </a:lnTo>
                <a:lnTo>
                  <a:pt x="2277" y="1418"/>
                </a:lnTo>
                <a:lnTo>
                  <a:pt x="2281" y="1376"/>
                </a:lnTo>
                <a:lnTo>
                  <a:pt x="2284" y="1338"/>
                </a:lnTo>
                <a:lnTo>
                  <a:pt x="2286" y="1302"/>
                </a:lnTo>
                <a:lnTo>
                  <a:pt x="2287" y="1270"/>
                </a:lnTo>
                <a:lnTo>
                  <a:pt x="2288" y="1242"/>
                </a:lnTo>
                <a:lnTo>
                  <a:pt x="2288" y="1218"/>
                </a:lnTo>
                <a:lnTo>
                  <a:pt x="2288" y="869"/>
                </a:lnTo>
                <a:lnTo>
                  <a:pt x="2288" y="845"/>
                </a:lnTo>
                <a:lnTo>
                  <a:pt x="2287" y="817"/>
                </a:lnTo>
                <a:lnTo>
                  <a:pt x="2286" y="785"/>
                </a:lnTo>
                <a:lnTo>
                  <a:pt x="2284" y="749"/>
                </a:lnTo>
                <a:lnTo>
                  <a:pt x="2281" y="711"/>
                </a:lnTo>
                <a:lnTo>
                  <a:pt x="2277" y="670"/>
                </a:lnTo>
                <a:lnTo>
                  <a:pt x="2269" y="626"/>
                </a:lnTo>
                <a:lnTo>
                  <a:pt x="2261" y="581"/>
                </a:lnTo>
                <a:lnTo>
                  <a:pt x="2255" y="558"/>
                </a:lnTo>
                <a:lnTo>
                  <a:pt x="2250" y="535"/>
                </a:lnTo>
                <a:lnTo>
                  <a:pt x="2242" y="512"/>
                </a:lnTo>
                <a:lnTo>
                  <a:pt x="2235" y="488"/>
                </a:lnTo>
                <a:lnTo>
                  <a:pt x="2227" y="465"/>
                </a:lnTo>
                <a:lnTo>
                  <a:pt x="2217" y="441"/>
                </a:lnTo>
                <a:lnTo>
                  <a:pt x="2207" y="417"/>
                </a:lnTo>
                <a:lnTo>
                  <a:pt x="2196" y="394"/>
                </a:lnTo>
                <a:lnTo>
                  <a:pt x="2184" y="371"/>
                </a:lnTo>
                <a:lnTo>
                  <a:pt x="2171" y="347"/>
                </a:lnTo>
                <a:lnTo>
                  <a:pt x="2156" y="326"/>
                </a:lnTo>
                <a:lnTo>
                  <a:pt x="2142" y="303"/>
                </a:lnTo>
                <a:lnTo>
                  <a:pt x="2126" y="281"/>
                </a:lnTo>
                <a:lnTo>
                  <a:pt x="2108" y="259"/>
                </a:lnTo>
                <a:lnTo>
                  <a:pt x="2090" y="238"/>
                </a:lnTo>
                <a:lnTo>
                  <a:pt x="2070" y="217"/>
                </a:lnTo>
                <a:lnTo>
                  <a:pt x="2049" y="197"/>
                </a:lnTo>
                <a:lnTo>
                  <a:pt x="2028" y="178"/>
                </a:lnTo>
                <a:lnTo>
                  <a:pt x="2006" y="162"/>
                </a:lnTo>
                <a:lnTo>
                  <a:pt x="1984" y="145"/>
                </a:lnTo>
                <a:lnTo>
                  <a:pt x="1961" y="130"/>
                </a:lnTo>
                <a:lnTo>
                  <a:pt x="1937" y="117"/>
                </a:lnTo>
                <a:lnTo>
                  <a:pt x="1914" y="103"/>
                </a:lnTo>
                <a:lnTo>
                  <a:pt x="1890" y="92"/>
                </a:lnTo>
                <a:lnTo>
                  <a:pt x="1865" y="80"/>
                </a:lnTo>
                <a:lnTo>
                  <a:pt x="1841" y="71"/>
                </a:lnTo>
                <a:lnTo>
                  <a:pt x="1816" y="62"/>
                </a:lnTo>
                <a:lnTo>
                  <a:pt x="1791" y="53"/>
                </a:lnTo>
                <a:lnTo>
                  <a:pt x="1764" y="46"/>
                </a:lnTo>
                <a:lnTo>
                  <a:pt x="1739" y="39"/>
                </a:lnTo>
                <a:lnTo>
                  <a:pt x="1714" y="32"/>
                </a:lnTo>
                <a:lnTo>
                  <a:pt x="1688" y="27"/>
                </a:lnTo>
                <a:lnTo>
                  <a:pt x="1663" y="22"/>
                </a:lnTo>
                <a:lnTo>
                  <a:pt x="1637" y="18"/>
                </a:lnTo>
                <a:lnTo>
                  <a:pt x="1612" y="15"/>
                </a:lnTo>
                <a:lnTo>
                  <a:pt x="1587" y="11"/>
                </a:lnTo>
                <a:lnTo>
                  <a:pt x="1537" y="6"/>
                </a:lnTo>
                <a:lnTo>
                  <a:pt x="1487" y="3"/>
                </a:lnTo>
                <a:lnTo>
                  <a:pt x="1439" y="1"/>
                </a:lnTo>
                <a:lnTo>
                  <a:pt x="1393" y="0"/>
                </a:lnTo>
                <a:lnTo>
                  <a:pt x="1349" y="0"/>
                </a:lnTo>
                <a:lnTo>
                  <a:pt x="1308" y="0"/>
                </a:lnTo>
                <a:lnTo>
                  <a:pt x="704" y="0"/>
                </a:lnTo>
                <a:lnTo>
                  <a:pt x="681" y="0"/>
                </a:lnTo>
                <a:lnTo>
                  <a:pt x="658" y="1"/>
                </a:lnTo>
                <a:lnTo>
                  <a:pt x="634" y="3"/>
                </a:lnTo>
                <a:lnTo>
                  <a:pt x="609" y="7"/>
                </a:lnTo>
                <a:lnTo>
                  <a:pt x="598" y="10"/>
                </a:lnTo>
                <a:lnTo>
                  <a:pt x="585" y="14"/>
                </a:lnTo>
                <a:lnTo>
                  <a:pt x="573" y="19"/>
                </a:lnTo>
                <a:lnTo>
                  <a:pt x="561" y="24"/>
                </a:lnTo>
                <a:lnTo>
                  <a:pt x="550" y="30"/>
                </a:lnTo>
                <a:lnTo>
                  <a:pt x="537" y="39"/>
                </a:lnTo>
                <a:lnTo>
                  <a:pt x="527" y="47"/>
                </a:lnTo>
                <a:lnTo>
                  <a:pt x="515" y="57"/>
                </a:lnTo>
                <a:lnTo>
                  <a:pt x="505" y="68"/>
                </a:lnTo>
                <a:lnTo>
                  <a:pt x="496" y="79"/>
                </a:lnTo>
                <a:lnTo>
                  <a:pt x="488" y="91"/>
                </a:lnTo>
                <a:lnTo>
                  <a:pt x="482" y="103"/>
                </a:lnTo>
                <a:lnTo>
                  <a:pt x="476" y="115"/>
                </a:lnTo>
                <a:lnTo>
                  <a:pt x="471" y="127"/>
                </a:lnTo>
                <a:lnTo>
                  <a:pt x="468" y="140"/>
                </a:lnTo>
                <a:lnTo>
                  <a:pt x="465" y="152"/>
                </a:lnTo>
                <a:lnTo>
                  <a:pt x="461" y="176"/>
                </a:lnTo>
                <a:lnTo>
                  <a:pt x="459" y="200"/>
                </a:lnTo>
                <a:lnTo>
                  <a:pt x="458" y="224"/>
                </a:lnTo>
                <a:lnTo>
                  <a:pt x="458" y="246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4" name="Freeform 11"/>
          <p:cNvSpPr>
            <a:spLocks/>
          </p:cNvSpPr>
          <p:nvPr userDrawn="1"/>
        </p:nvSpPr>
        <p:spPr bwMode="auto">
          <a:xfrm>
            <a:off x="668338" y="387350"/>
            <a:ext cx="254000" cy="184150"/>
          </a:xfrm>
          <a:custGeom>
            <a:avLst/>
            <a:gdLst/>
            <a:ahLst/>
            <a:cxnLst>
              <a:cxn ang="0">
                <a:pos x="1046" y="0"/>
              </a:cxn>
              <a:cxn ang="0">
                <a:pos x="0" y="1392"/>
              </a:cxn>
              <a:cxn ang="0">
                <a:pos x="872" y="1392"/>
              </a:cxn>
              <a:cxn ang="0">
                <a:pos x="1919" y="0"/>
              </a:cxn>
              <a:cxn ang="0">
                <a:pos x="1046" y="0"/>
              </a:cxn>
            </a:cxnLst>
            <a:rect l="0" t="0" r="r" b="b"/>
            <a:pathLst>
              <a:path w="1919" h="1392">
                <a:moveTo>
                  <a:pt x="1046" y="0"/>
                </a:moveTo>
                <a:lnTo>
                  <a:pt x="0" y="1392"/>
                </a:lnTo>
                <a:lnTo>
                  <a:pt x="872" y="1392"/>
                </a:lnTo>
                <a:lnTo>
                  <a:pt x="1919" y="0"/>
                </a:lnTo>
                <a:lnTo>
                  <a:pt x="1046" y="0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auto">
          <a:xfrm>
            <a:off x="357188" y="387350"/>
            <a:ext cx="349250" cy="276225"/>
          </a:xfrm>
          <a:custGeom>
            <a:avLst/>
            <a:gdLst/>
            <a:ahLst/>
            <a:cxnLst>
              <a:cxn ang="0">
                <a:pos x="0" y="224"/>
              </a:cxn>
              <a:cxn ang="0">
                <a:pos x="3" y="176"/>
              </a:cxn>
              <a:cxn ang="0">
                <a:pos x="10" y="140"/>
              </a:cxn>
              <a:cxn ang="0">
                <a:pos x="19" y="116"/>
              </a:cxn>
              <a:cxn ang="0">
                <a:pos x="31" y="92"/>
              </a:cxn>
              <a:cxn ang="0">
                <a:pos x="48" y="69"/>
              </a:cxn>
              <a:cxn ang="0">
                <a:pos x="69" y="48"/>
              </a:cxn>
              <a:cxn ang="0">
                <a:pos x="92" y="31"/>
              </a:cxn>
              <a:cxn ang="0">
                <a:pos x="116" y="19"/>
              </a:cxn>
              <a:cxn ang="0">
                <a:pos x="140" y="10"/>
              </a:cxn>
              <a:cxn ang="0">
                <a:pos x="177" y="3"/>
              </a:cxn>
              <a:cxn ang="0">
                <a:pos x="225" y="0"/>
              </a:cxn>
              <a:cxn ang="0">
                <a:pos x="1707" y="0"/>
              </a:cxn>
              <a:cxn ang="0">
                <a:pos x="1840" y="1"/>
              </a:cxn>
              <a:cxn ang="0">
                <a:pos x="1900" y="3"/>
              </a:cxn>
              <a:cxn ang="0">
                <a:pos x="1956" y="7"/>
              </a:cxn>
              <a:cxn ang="0">
                <a:pos x="2009" y="14"/>
              </a:cxn>
              <a:cxn ang="0">
                <a:pos x="2060" y="24"/>
              </a:cxn>
              <a:cxn ang="0">
                <a:pos x="2107" y="39"/>
              </a:cxn>
              <a:cxn ang="0">
                <a:pos x="2152" y="58"/>
              </a:cxn>
              <a:cxn ang="0">
                <a:pos x="2193" y="82"/>
              </a:cxn>
              <a:cxn ang="0">
                <a:pos x="2233" y="112"/>
              </a:cxn>
              <a:cxn ang="0">
                <a:pos x="2272" y="144"/>
              </a:cxn>
              <a:cxn ang="0">
                <a:pos x="2307" y="181"/>
              </a:cxn>
              <a:cxn ang="0">
                <a:pos x="2376" y="261"/>
              </a:cxn>
              <a:cxn ang="0">
                <a:pos x="2442" y="347"/>
              </a:cxn>
              <a:cxn ang="0">
                <a:pos x="2552" y="494"/>
              </a:cxn>
              <a:cxn ang="0">
                <a:pos x="2591" y="551"/>
              </a:cxn>
              <a:cxn ang="0">
                <a:pos x="2614" y="592"/>
              </a:cxn>
              <a:cxn ang="0">
                <a:pos x="2625" y="620"/>
              </a:cxn>
              <a:cxn ang="0">
                <a:pos x="2633" y="649"/>
              </a:cxn>
              <a:cxn ang="0">
                <a:pos x="2637" y="679"/>
              </a:cxn>
              <a:cxn ang="0">
                <a:pos x="2637" y="712"/>
              </a:cxn>
              <a:cxn ang="0">
                <a:pos x="2633" y="743"/>
              </a:cxn>
              <a:cxn ang="0">
                <a:pos x="2624" y="773"/>
              </a:cxn>
              <a:cxn ang="0">
                <a:pos x="2613" y="801"/>
              </a:cxn>
              <a:cxn ang="0">
                <a:pos x="2590" y="843"/>
              </a:cxn>
              <a:cxn ang="0">
                <a:pos x="2551" y="899"/>
              </a:cxn>
              <a:cxn ang="0">
                <a:pos x="2180" y="1392"/>
              </a:cxn>
              <a:cxn ang="0">
                <a:pos x="1875" y="638"/>
              </a:cxn>
              <a:cxn ang="0">
                <a:pos x="1907" y="592"/>
              </a:cxn>
              <a:cxn ang="0">
                <a:pos x="1922" y="567"/>
              </a:cxn>
              <a:cxn ang="0">
                <a:pos x="1934" y="541"/>
              </a:cxn>
              <a:cxn ang="0">
                <a:pos x="1943" y="513"/>
              </a:cxn>
              <a:cxn ang="0">
                <a:pos x="1946" y="486"/>
              </a:cxn>
              <a:cxn ang="0">
                <a:pos x="1943" y="457"/>
              </a:cxn>
              <a:cxn ang="0">
                <a:pos x="1933" y="428"/>
              </a:cxn>
              <a:cxn ang="0">
                <a:pos x="1916" y="401"/>
              </a:cxn>
              <a:cxn ang="0">
                <a:pos x="1897" y="381"/>
              </a:cxn>
              <a:cxn ang="0">
                <a:pos x="1871" y="367"/>
              </a:cxn>
              <a:cxn ang="0">
                <a:pos x="1845" y="357"/>
              </a:cxn>
              <a:cxn ang="0">
                <a:pos x="1816" y="352"/>
              </a:cxn>
              <a:cxn ang="0">
                <a:pos x="1787" y="349"/>
              </a:cxn>
              <a:cxn ang="0">
                <a:pos x="1729" y="347"/>
              </a:cxn>
              <a:cxn ang="0">
                <a:pos x="1047" y="2088"/>
              </a:cxn>
              <a:cxn ang="0">
                <a:pos x="349" y="347"/>
              </a:cxn>
              <a:cxn ang="0">
                <a:pos x="0" y="247"/>
              </a:cxn>
            </a:cxnLst>
            <a:rect l="0" t="0" r="r" b="b"/>
            <a:pathLst>
              <a:path w="2638" h="2088">
                <a:moveTo>
                  <a:pt x="0" y="247"/>
                </a:moveTo>
                <a:lnTo>
                  <a:pt x="0" y="224"/>
                </a:lnTo>
                <a:lnTo>
                  <a:pt x="1" y="201"/>
                </a:lnTo>
                <a:lnTo>
                  <a:pt x="3" y="176"/>
                </a:lnTo>
                <a:lnTo>
                  <a:pt x="7" y="152"/>
                </a:lnTo>
                <a:lnTo>
                  <a:pt x="10" y="140"/>
                </a:lnTo>
                <a:lnTo>
                  <a:pt x="15" y="127"/>
                </a:lnTo>
                <a:lnTo>
                  <a:pt x="19" y="116"/>
                </a:lnTo>
                <a:lnTo>
                  <a:pt x="25" y="103"/>
                </a:lnTo>
                <a:lnTo>
                  <a:pt x="31" y="92"/>
                </a:lnTo>
                <a:lnTo>
                  <a:pt x="39" y="80"/>
                </a:lnTo>
                <a:lnTo>
                  <a:pt x="48" y="69"/>
                </a:lnTo>
                <a:lnTo>
                  <a:pt x="59" y="58"/>
                </a:lnTo>
                <a:lnTo>
                  <a:pt x="69" y="48"/>
                </a:lnTo>
                <a:lnTo>
                  <a:pt x="81" y="39"/>
                </a:lnTo>
                <a:lnTo>
                  <a:pt x="92" y="31"/>
                </a:lnTo>
                <a:lnTo>
                  <a:pt x="104" y="24"/>
                </a:lnTo>
                <a:lnTo>
                  <a:pt x="116" y="19"/>
                </a:lnTo>
                <a:lnTo>
                  <a:pt x="128" y="14"/>
                </a:lnTo>
                <a:lnTo>
                  <a:pt x="140" y="10"/>
                </a:lnTo>
                <a:lnTo>
                  <a:pt x="153" y="7"/>
                </a:lnTo>
                <a:lnTo>
                  <a:pt x="177" y="3"/>
                </a:lnTo>
                <a:lnTo>
                  <a:pt x="202" y="1"/>
                </a:lnTo>
                <a:lnTo>
                  <a:pt x="225" y="0"/>
                </a:lnTo>
                <a:lnTo>
                  <a:pt x="247" y="0"/>
                </a:lnTo>
                <a:lnTo>
                  <a:pt x="1707" y="0"/>
                </a:lnTo>
                <a:lnTo>
                  <a:pt x="1776" y="0"/>
                </a:lnTo>
                <a:lnTo>
                  <a:pt x="1840" y="1"/>
                </a:lnTo>
                <a:lnTo>
                  <a:pt x="1870" y="1"/>
                </a:lnTo>
                <a:lnTo>
                  <a:pt x="1900" y="3"/>
                </a:lnTo>
                <a:lnTo>
                  <a:pt x="1929" y="4"/>
                </a:lnTo>
                <a:lnTo>
                  <a:pt x="1956" y="7"/>
                </a:lnTo>
                <a:lnTo>
                  <a:pt x="1983" y="10"/>
                </a:lnTo>
                <a:lnTo>
                  <a:pt x="2009" y="14"/>
                </a:lnTo>
                <a:lnTo>
                  <a:pt x="2035" y="19"/>
                </a:lnTo>
                <a:lnTo>
                  <a:pt x="2060" y="24"/>
                </a:lnTo>
                <a:lnTo>
                  <a:pt x="2083" y="31"/>
                </a:lnTo>
                <a:lnTo>
                  <a:pt x="2107" y="39"/>
                </a:lnTo>
                <a:lnTo>
                  <a:pt x="2129" y="48"/>
                </a:lnTo>
                <a:lnTo>
                  <a:pt x="2152" y="58"/>
                </a:lnTo>
                <a:lnTo>
                  <a:pt x="2173" y="70"/>
                </a:lnTo>
                <a:lnTo>
                  <a:pt x="2193" y="82"/>
                </a:lnTo>
                <a:lnTo>
                  <a:pt x="2214" y="96"/>
                </a:lnTo>
                <a:lnTo>
                  <a:pt x="2233" y="112"/>
                </a:lnTo>
                <a:lnTo>
                  <a:pt x="2253" y="127"/>
                </a:lnTo>
                <a:lnTo>
                  <a:pt x="2272" y="144"/>
                </a:lnTo>
                <a:lnTo>
                  <a:pt x="2290" y="162"/>
                </a:lnTo>
                <a:lnTo>
                  <a:pt x="2307" y="181"/>
                </a:lnTo>
                <a:lnTo>
                  <a:pt x="2342" y="220"/>
                </a:lnTo>
                <a:lnTo>
                  <a:pt x="2376" y="261"/>
                </a:lnTo>
                <a:lnTo>
                  <a:pt x="2409" y="304"/>
                </a:lnTo>
                <a:lnTo>
                  <a:pt x="2442" y="347"/>
                </a:lnTo>
                <a:lnTo>
                  <a:pt x="2530" y="464"/>
                </a:lnTo>
                <a:lnTo>
                  <a:pt x="2552" y="494"/>
                </a:lnTo>
                <a:lnTo>
                  <a:pt x="2572" y="523"/>
                </a:lnTo>
                <a:lnTo>
                  <a:pt x="2591" y="551"/>
                </a:lnTo>
                <a:lnTo>
                  <a:pt x="2606" y="578"/>
                </a:lnTo>
                <a:lnTo>
                  <a:pt x="2614" y="592"/>
                </a:lnTo>
                <a:lnTo>
                  <a:pt x="2620" y="606"/>
                </a:lnTo>
                <a:lnTo>
                  <a:pt x="2625" y="620"/>
                </a:lnTo>
                <a:lnTo>
                  <a:pt x="2629" y="634"/>
                </a:lnTo>
                <a:lnTo>
                  <a:pt x="2633" y="649"/>
                </a:lnTo>
                <a:lnTo>
                  <a:pt x="2636" y="665"/>
                </a:lnTo>
                <a:lnTo>
                  <a:pt x="2637" y="679"/>
                </a:lnTo>
                <a:lnTo>
                  <a:pt x="2638" y="696"/>
                </a:lnTo>
                <a:lnTo>
                  <a:pt x="2637" y="712"/>
                </a:lnTo>
                <a:lnTo>
                  <a:pt x="2636" y="727"/>
                </a:lnTo>
                <a:lnTo>
                  <a:pt x="2633" y="743"/>
                </a:lnTo>
                <a:lnTo>
                  <a:pt x="2628" y="758"/>
                </a:lnTo>
                <a:lnTo>
                  <a:pt x="2624" y="773"/>
                </a:lnTo>
                <a:lnTo>
                  <a:pt x="2619" y="787"/>
                </a:lnTo>
                <a:lnTo>
                  <a:pt x="2613" y="801"/>
                </a:lnTo>
                <a:lnTo>
                  <a:pt x="2605" y="816"/>
                </a:lnTo>
                <a:lnTo>
                  <a:pt x="2590" y="843"/>
                </a:lnTo>
                <a:lnTo>
                  <a:pt x="2571" y="871"/>
                </a:lnTo>
                <a:lnTo>
                  <a:pt x="2551" y="899"/>
                </a:lnTo>
                <a:lnTo>
                  <a:pt x="2530" y="928"/>
                </a:lnTo>
                <a:lnTo>
                  <a:pt x="2180" y="1392"/>
                </a:lnTo>
                <a:lnTo>
                  <a:pt x="1308" y="1392"/>
                </a:lnTo>
                <a:lnTo>
                  <a:pt x="1875" y="638"/>
                </a:lnTo>
                <a:lnTo>
                  <a:pt x="1891" y="615"/>
                </a:lnTo>
                <a:lnTo>
                  <a:pt x="1907" y="592"/>
                </a:lnTo>
                <a:lnTo>
                  <a:pt x="1915" y="579"/>
                </a:lnTo>
                <a:lnTo>
                  <a:pt x="1922" y="567"/>
                </a:lnTo>
                <a:lnTo>
                  <a:pt x="1928" y="554"/>
                </a:lnTo>
                <a:lnTo>
                  <a:pt x="1934" y="541"/>
                </a:lnTo>
                <a:lnTo>
                  <a:pt x="1938" y="527"/>
                </a:lnTo>
                <a:lnTo>
                  <a:pt x="1943" y="513"/>
                </a:lnTo>
                <a:lnTo>
                  <a:pt x="1945" y="500"/>
                </a:lnTo>
                <a:lnTo>
                  <a:pt x="1946" y="486"/>
                </a:lnTo>
                <a:lnTo>
                  <a:pt x="1945" y="472"/>
                </a:lnTo>
                <a:lnTo>
                  <a:pt x="1943" y="457"/>
                </a:lnTo>
                <a:lnTo>
                  <a:pt x="1938" y="442"/>
                </a:lnTo>
                <a:lnTo>
                  <a:pt x="1933" y="428"/>
                </a:lnTo>
                <a:lnTo>
                  <a:pt x="1926" y="413"/>
                </a:lnTo>
                <a:lnTo>
                  <a:pt x="1916" y="401"/>
                </a:lnTo>
                <a:lnTo>
                  <a:pt x="1907" y="390"/>
                </a:lnTo>
                <a:lnTo>
                  <a:pt x="1897" y="381"/>
                </a:lnTo>
                <a:lnTo>
                  <a:pt x="1884" y="374"/>
                </a:lnTo>
                <a:lnTo>
                  <a:pt x="1871" y="367"/>
                </a:lnTo>
                <a:lnTo>
                  <a:pt x="1859" y="362"/>
                </a:lnTo>
                <a:lnTo>
                  <a:pt x="1845" y="357"/>
                </a:lnTo>
                <a:lnTo>
                  <a:pt x="1831" y="354"/>
                </a:lnTo>
                <a:lnTo>
                  <a:pt x="1816" y="352"/>
                </a:lnTo>
                <a:lnTo>
                  <a:pt x="1801" y="350"/>
                </a:lnTo>
                <a:lnTo>
                  <a:pt x="1787" y="349"/>
                </a:lnTo>
                <a:lnTo>
                  <a:pt x="1757" y="347"/>
                </a:lnTo>
                <a:lnTo>
                  <a:pt x="1729" y="347"/>
                </a:lnTo>
                <a:lnTo>
                  <a:pt x="1047" y="347"/>
                </a:lnTo>
                <a:lnTo>
                  <a:pt x="1047" y="2088"/>
                </a:lnTo>
                <a:lnTo>
                  <a:pt x="349" y="2088"/>
                </a:lnTo>
                <a:lnTo>
                  <a:pt x="349" y="347"/>
                </a:lnTo>
                <a:lnTo>
                  <a:pt x="0" y="347"/>
                </a:lnTo>
                <a:lnTo>
                  <a:pt x="0" y="247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2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3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4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67E75-ABE0-42F8-8D49-208ED9B1B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5E82-D636-4467-8C0C-65D3DC9E0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5E82-D636-4467-8C0C-65D3DC9E0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5E82-D636-4467-8C0C-65D3DC9E0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5E82-D636-4467-8C0C-65D3DC9E0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8" name="Picture 17" descr="rzd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0400" y="6510338"/>
            <a:ext cx="5730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3" y="1930398"/>
            <a:ext cx="7013575" cy="4232161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7516813" y="1930399"/>
            <a:ext cx="1252537" cy="423216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4E3C3-EEF3-42A6-9A3C-33E039531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5E82-D636-4467-8C0C-65D3DC9E0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5E82-D636-4467-8C0C-65D3DC9E0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5E82-D636-4467-8C0C-65D3DC9E0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5E82-D636-4467-8C0C-65D3DC9E0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5E82-D636-4467-8C0C-65D3DC9E0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spect="1" noChangeArrowheads="1" noTextEdit="1"/>
          </p:cNvSpPr>
          <p:nvPr userDrawn="1"/>
        </p:nvSpPr>
        <p:spPr bwMode="auto">
          <a:xfrm>
            <a:off x="250825" y="188913"/>
            <a:ext cx="1905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5076825" y="115888"/>
            <a:ext cx="1871663" cy="649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2" name="AutoShape 9"/>
          <p:cNvSpPr>
            <a:spLocks noChangeAspect="1" noChangeArrowheads="1" noTextEdit="1"/>
          </p:cNvSpPr>
          <p:nvPr userDrawn="1"/>
        </p:nvSpPr>
        <p:spPr bwMode="auto">
          <a:xfrm>
            <a:off x="357188" y="295275"/>
            <a:ext cx="2212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884238" y="295275"/>
            <a:ext cx="303212" cy="276225"/>
          </a:xfrm>
          <a:custGeom>
            <a:avLst/>
            <a:gdLst/>
            <a:ahLst/>
            <a:cxnLst>
              <a:cxn ang="0">
                <a:pos x="1378" y="349"/>
              </a:cxn>
              <a:cxn ang="0">
                <a:pos x="1472" y="366"/>
              </a:cxn>
              <a:cxn ang="0">
                <a:pos x="1532" y="405"/>
              </a:cxn>
              <a:cxn ang="0">
                <a:pos x="1572" y="466"/>
              </a:cxn>
              <a:cxn ang="0">
                <a:pos x="1590" y="560"/>
              </a:cxn>
              <a:cxn ang="0">
                <a:pos x="1590" y="1528"/>
              </a:cxn>
              <a:cxn ang="0">
                <a:pos x="1572" y="1621"/>
              </a:cxn>
              <a:cxn ang="0">
                <a:pos x="1532" y="1682"/>
              </a:cxn>
              <a:cxn ang="0">
                <a:pos x="1472" y="1721"/>
              </a:cxn>
              <a:cxn ang="0">
                <a:pos x="1378" y="1739"/>
              </a:cxn>
              <a:cxn ang="0">
                <a:pos x="850" y="1738"/>
              </a:cxn>
              <a:cxn ang="0">
                <a:pos x="779" y="1726"/>
              </a:cxn>
              <a:cxn ang="0">
                <a:pos x="720" y="1686"/>
              </a:cxn>
              <a:cxn ang="0">
                <a:pos x="692" y="1616"/>
              </a:cxn>
              <a:cxn ang="0">
                <a:pos x="703" y="1546"/>
              </a:cxn>
              <a:cxn ang="0">
                <a:pos x="746" y="1472"/>
              </a:cxn>
              <a:cxn ang="0">
                <a:pos x="86" y="1189"/>
              </a:cxn>
              <a:cxn ang="0">
                <a:pos x="18" y="1300"/>
              </a:cxn>
              <a:cxn ang="0">
                <a:pos x="0" y="1375"/>
              </a:cxn>
              <a:cxn ang="0">
                <a:pos x="8" y="1454"/>
              </a:cxn>
              <a:cxn ang="0">
                <a:pos x="47" y="1537"/>
              </a:cxn>
              <a:cxn ang="0">
                <a:pos x="228" y="1783"/>
              </a:cxn>
              <a:cxn ang="0">
                <a:pos x="330" y="1907"/>
              </a:cxn>
              <a:cxn ang="0">
                <a:pos x="424" y="1992"/>
              </a:cxn>
              <a:cxn ang="0">
                <a:pos x="531" y="2049"/>
              </a:cxn>
              <a:cxn ang="0">
                <a:pos x="653" y="2078"/>
              </a:cxn>
              <a:cxn ang="0">
                <a:pos x="796" y="2087"/>
              </a:cxn>
              <a:cxn ang="0">
                <a:pos x="1393" y="2088"/>
              </a:cxn>
              <a:cxn ang="0">
                <a:pos x="1612" y="2073"/>
              </a:cxn>
              <a:cxn ang="0">
                <a:pos x="1739" y="2049"/>
              </a:cxn>
              <a:cxn ang="0">
                <a:pos x="1865" y="2008"/>
              </a:cxn>
              <a:cxn ang="0">
                <a:pos x="1984" y="1943"/>
              </a:cxn>
              <a:cxn ang="0">
                <a:pos x="2090" y="1850"/>
              </a:cxn>
              <a:cxn ang="0">
                <a:pos x="2171" y="1739"/>
              </a:cxn>
              <a:cxn ang="0">
                <a:pos x="2227" y="1623"/>
              </a:cxn>
              <a:cxn ang="0">
                <a:pos x="2261" y="1506"/>
              </a:cxn>
              <a:cxn ang="0">
                <a:pos x="2286" y="1302"/>
              </a:cxn>
              <a:cxn ang="0">
                <a:pos x="2288" y="845"/>
              </a:cxn>
              <a:cxn ang="0">
                <a:pos x="2277" y="670"/>
              </a:cxn>
              <a:cxn ang="0">
                <a:pos x="2242" y="512"/>
              </a:cxn>
              <a:cxn ang="0">
                <a:pos x="2196" y="394"/>
              </a:cxn>
              <a:cxn ang="0">
                <a:pos x="2126" y="281"/>
              </a:cxn>
              <a:cxn ang="0">
                <a:pos x="2028" y="178"/>
              </a:cxn>
              <a:cxn ang="0">
                <a:pos x="1914" y="103"/>
              </a:cxn>
              <a:cxn ang="0">
                <a:pos x="1791" y="53"/>
              </a:cxn>
              <a:cxn ang="0">
                <a:pos x="1663" y="22"/>
              </a:cxn>
              <a:cxn ang="0">
                <a:pos x="1487" y="3"/>
              </a:cxn>
              <a:cxn ang="0">
                <a:pos x="704" y="0"/>
              </a:cxn>
              <a:cxn ang="0">
                <a:pos x="598" y="10"/>
              </a:cxn>
              <a:cxn ang="0">
                <a:pos x="537" y="39"/>
              </a:cxn>
              <a:cxn ang="0">
                <a:pos x="488" y="91"/>
              </a:cxn>
              <a:cxn ang="0">
                <a:pos x="465" y="152"/>
              </a:cxn>
            </a:cxnLst>
            <a:rect l="0" t="0" r="r" b="b"/>
            <a:pathLst>
              <a:path w="2288" h="2088">
                <a:moveTo>
                  <a:pt x="458" y="246"/>
                </a:moveTo>
                <a:lnTo>
                  <a:pt x="458" y="347"/>
                </a:lnTo>
                <a:lnTo>
                  <a:pt x="1330" y="347"/>
                </a:lnTo>
                <a:lnTo>
                  <a:pt x="1353" y="347"/>
                </a:lnTo>
                <a:lnTo>
                  <a:pt x="1378" y="349"/>
                </a:lnTo>
                <a:lnTo>
                  <a:pt x="1404" y="351"/>
                </a:lnTo>
                <a:lnTo>
                  <a:pt x="1431" y="355"/>
                </a:lnTo>
                <a:lnTo>
                  <a:pt x="1445" y="358"/>
                </a:lnTo>
                <a:lnTo>
                  <a:pt x="1458" y="361"/>
                </a:lnTo>
                <a:lnTo>
                  <a:pt x="1472" y="366"/>
                </a:lnTo>
                <a:lnTo>
                  <a:pt x="1484" y="371"/>
                </a:lnTo>
                <a:lnTo>
                  <a:pt x="1497" y="379"/>
                </a:lnTo>
                <a:lnTo>
                  <a:pt x="1509" y="386"/>
                </a:lnTo>
                <a:lnTo>
                  <a:pt x="1522" y="395"/>
                </a:lnTo>
                <a:lnTo>
                  <a:pt x="1532" y="405"/>
                </a:lnTo>
                <a:lnTo>
                  <a:pt x="1543" y="416"/>
                </a:lnTo>
                <a:lnTo>
                  <a:pt x="1552" y="429"/>
                </a:lnTo>
                <a:lnTo>
                  <a:pt x="1560" y="440"/>
                </a:lnTo>
                <a:lnTo>
                  <a:pt x="1567" y="454"/>
                </a:lnTo>
                <a:lnTo>
                  <a:pt x="1572" y="466"/>
                </a:lnTo>
                <a:lnTo>
                  <a:pt x="1577" y="480"/>
                </a:lnTo>
                <a:lnTo>
                  <a:pt x="1580" y="494"/>
                </a:lnTo>
                <a:lnTo>
                  <a:pt x="1584" y="507"/>
                </a:lnTo>
                <a:lnTo>
                  <a:pt x="1588" y="534"/>
                </a:lnTo>
                <a:lnTo>
                  <a:pt x="1590" y="560"/>
                </a:lnTo>
                <a:lnTo>
                  <a:pt x="1591" y="585"/>
                </a:lnTo>
                <a:lnTo>
                  <a:pt x="1591" y="608"/>
                </a:lnTo>
                <a:lnTo>
                  <a:pt x="1591" y="1479"/>
                </a:lnTo>
                <a:lnTo>
                  <a:pt x="1591" y="1503"/>
                </a:lnTo>
                <a:lnTo>
                  <a:pt x="1590" y="1528"/>
                </a:lnTo>
                <a:lnTo>
                  <a:pt x="1588" y="1554"/>
                </a:lnTo>
                <a:lnTo>
                  <a:pt x="1584" y="1581"/>
                </a:lnTo>
                <a:lnTo>
                  <a:pt x="1580" y="1594"/>
                </a:lnTo>
                <a:lnTo>
                  <a:pt x="1577" y="1607"/>
                </a:lnTo>
                <a:lnTo>
                  <a:pt x="1572" y="1621"/>
                </a:lnTo>
                <a:lnTo>
                  <a:pt x="1567" y="1634"/>
                </a:lnTo>
                <a:lnTo>
                  <a:pt x="1560" y="1647"/>
                </a:lnTo>
                <a:lnTo>
                  <a:pt x="1552" y="1659"/>
                </a:lnTo>
                <a:lnTo>
                  <a:pt x="1543" y="1671"/>
                </a:lnTo>
                <a:lnTo>
                  <a:pt x="1532" y="1682"/>
                </a:lnTo>
                <a:lnTo>
                  <a:pt x="1522" y="1691"/>
                </a:lnTo>
                <a:lnTo>
                  <a:pt x="1509" y="1701"/>
                </a:lnTo>
                <a:lnTo>
                  <a:pt x="1497" y="1708"/>
                </a:lnTo>
                <a:lnTo>
                  <a:pt x="1484" y="1715"/>
                </a:lnTo>
                <a:lnTo>
                  <a:pt x="1472" y="1721"/>
                </a:lnTo>
                <a:lnTo>
                  <a:pt x="1458" y="1726"/>
                </a:lnTo>
                <a:lnTo>
                  <a:pt x="1445" y="1729"/>
                </a:lnTo>
                <a:lnTo>
                  <a:pt x="1431" y="1732"/>
                </a:lnTo>
                <a:lnTo>
                  <a:pt x="1404" y="1736"/>
                </a:lnTo>
                <a:lnTo>
                  <a:pt x="1378" y="1739"/>
                </a:lnTo>
                <a:lnTo>
                  <a:pt x="1353" y="1739"/>
                </a:lnTo>
                <a:lnTo>
                  <a:pt x="1330" y="1739"/>
                </a:lnTo>
                <a:lnTo>
                  <a:pt x="907" y="1739"/>
                </a:lnTo>
                <a:lnTo>
                  <a:pt x="879" y="1739"/>
                </a:lnTo>
                <a:lnTo>
                  <a:pt x="850" y="1738"/>
                </a:lnTo>
                <a:lnTo>
                  <a:pt x="835" y="1737"/>
                </a:lnTo>
                <a:lnTo>
                  <a:pt x="820" y="1735"/>
                </a:lnTo>
                <a:lnTo>
                  <a:pt x="806" y="1733"/>
                </a:lnTo>
                <a:lnTo>
                  <a:pt x="792" y="1730"/>
                </a:lnTo>
                <a:lnTo>
                  <a:pt x="779" y="1726"/>
                </a:lnTo>
                <a:lnTo>
                  <a:pt x="765" y="1721"/>
                </a:lnTo>
                <a:lnTo>
                  <a:pt x="752" y="1714"/>
                </a:lnTo>
                <a:lnTo>
                  <a:pt x="741" y="1706"/>
                </a:lnTo>
                <a:lnTo>
                  <a:pt x="730" y="1698"/>
                </a:lnTo>
                <a:lnTo>
                  <a:pt x="720" y="1686"/>
                </a:lnTo>
                <a:lnTo>
                  <a:pt x="712" y="1675"/>
                </a:lnTo>
                <a:lnTo>
                  <a:pt x="704" y="1660"/>
                </a:lnTo>
                <a:lnTo>
                  <a:pt x="698" y="1646"/>
                </a:lnTo>
                <a:lnTo>
                  <a:pt x="695" y="1631"/>
                </a:lnTo>
                <a:lnTo>
                  <a:pt x="692" y="1616"/>
                </a:lnTo>
                <a:lnTo>
                  <a:pt x="692" y="1602"/>
                </a:lnTo>
                <a:lnTo>
                  <a:pt x="693" y="1588"/>
                </a:lnTo>
                <a:lnTo>
                  <a:pt x="695" y="1574"/>
                </a:lnTo>
                <a:lnTo>
                  <a:pt x="699" y="1560"/>
                </a:lnTo>
                <a:lnTo>
                  <a:pt x="703" y="1546"/>
                </a:lnTo>
                <a:lnTo>
                  <a:pt x="708" y="1534"/>
                </a:lnTo>
                <a:lnTo>
                  <a:pt x="715" y="1521"/>
                </a:lnTo>
                <a:lnTo>
                  <a:pt x="722" y="1509"/>
                </a:lnTo>
                <a:lnTo>
                  <a:pt x="729" y="1496"/>
                </a:lnTo>
                <a:lnTo>
                  <a:pt x="746" y="1472"/>
                </a:lnTo>
                <a:lnTo>
                  <a:pt x="763" y="1449"/>
                </a:lnTo>
                <a:lnTo>
                  <a:pt x="1330" y="696"/>
                </a:lnTo>
                <a:lnTo>
                  <a:pt x="458" y="696"/>
                </a:lnTo>
                <a:lnTo>
                  <a:pt x="108" y="1160"/>
                </a:lnTo>
                <a:lnTo>
                  <a:pt x="86" y="1189"/>
                </a:lnTo>
                <a:lnTo>
                  <a:pt x="67" y="1217"/>
                </a:lnTo>
                <a:lnTo>
                  <a:pt x="48" y="1245"/>
                </a:lnTo>
                <a:lnTo>
                  <a:pt x="32" y="1272"/>
                </a:lnTo>
                <a:lnTo>
                  <a:pt x="25" y="1287"/>
                </a:lnTo>
                <a:lnTo>
                  <a:pt x="18" y="1300"/>
                </a:lnTo>
                <a:lnTo>
                  <a:pt x="13" y="1315"/>
                </a:lnTo>
                <a:lnTo>
                  <a:pt x="8" y="1329"/>
                </a:lnTo>
                <a:lnTo>
                  <a:pt x="5" y="1345"/>
                </a:lnTo>
                <a:lnTo>
                  <a:pt x="2" y="1360"/>
                </a:lnTo>
                <a:lnTo>
                  <a:pt x="0" y="1375"/>
                </a:lnTo>
                <a:lnTo>
                  <a:pt x="0" y="1392"/>
                </a:lnTo>
                <a:lnTo>
                  <a:pt x="0" y="1408"/>
                </a:lnTo>
                <a:lnTo>
                  <a:pt x="2" y="1423"/>
                </a:lnTo>
                <a:lnTo>
                  <a:pt x="4" y="1439"/>
                </a:lnTo>
                <a:lnTo>
                  <a:pt x="8" y="1454"/>
                </a:lnTo>
                <a:lnTo>
                  <a:pt x="12" y="1468"/>
                </a:lnTo>
                <a:lnTo>
                  <a:pt x="17" y="1482"/>
                </a:lnTo>
                <a:lnTo>
                  <a:pt x="24" y="1495"/>
                </a:lnTo>
                <a:lnTo>
                  <a:pt x="31" y="1510"/>
                </a:lnTo>
                <a:lnTo>
                  <a:pt x="47" y="1537"/>
                </a:lnTo>
                <a:lnTo>
                  <a:pt x="65" y="1565"/>
                </a:lnTo>
                <a:lnTo>
                  <a:pt x="85" y="1593"/>
                </a:lnTo>
                <a:lnTo>
                  <a:pt x="108" y="1624"/>
                </a:lnTo>
                <a:lnTo>
                  <a:pt x="195" y="1739"/>
                </a:lnTo>
                <a:lnTo>
                  <a:pt x="228" y="1783"/>
                </a:lnTo>
                <a:lnTo>
                  <a:pt x="261" y="1826"/>
                </a:lnTo>
                <a:lnTo>
                  <a:pt x="278" y="1847"/>
                </a:lnTo>
                <a:lnTo>
                  <a:pt x="296" y="1868"/>
                </a:lnTo>
                <a:lnTo>
                  <a:pt x="312" y="1888"/>
                </a:lnTo>
                <a:lnTo>
                  <a:pt x="330" y="1907"/>
                </a:lnTo>
                <a:lnTo>
                  <a:pt x="348" y="1926"/>
                </a:lnTo>
                <a:lnTo>
                  <a:pt x="367" y="1944"/>
                </a:lnTo>
                <a:lnTo>
                  <a:pt x="385" y="1961"/>
                </a:lnTo>
                <a:lnTo>
                  <a:pt x="404" y="1976"/>
                </a:lnTo>
                <a:lnTo>
                  <a:pt x="424" y="1992"/>
                </a:lnTo>
                <a:lnTo>
                  <a:pt x="444" y="2006"/>
                </a:lnTo>
                <a:lnTo>
                  <a:pt x="465" y="2018"/>
                </a:lnTo>
                <a:lnTo>
                  <a:pt x="487" y="2030"/>
                </a:lnTo>
                <a:lnTo>
                  <a:pt x="509" y="2040"/>
                </a:lnTo>
                <a:lnTo>
                  <a:pt x="531" y="2049"/>
                </a:lnTo>
                <a:lnTo>
                  <a:pt x="554" y="2057"/>
                </a:lnTo>
                <a:lnTo>
                  <a:pt x="578" y="2064"/>
                </a:lnTo>
                <a:lnTo>
                  <a:pt x="603" y="2069"/>
                </a:lnTo>
                <a:lnTo>
                  <a:pt x="628" y="2074"/>
                </a:lnTo>
                <a:lnTo>
                  <a:pt x="653" y="2078"/>
                </a:lnTo>
                <a:lnTo>
                  <a:pt x="680" y="2081"/>
                </a:lnTo>
                <a:lnTo>
                  <a:pt x="708" y="2083"/>
                </a:lnTo>
                <a:lnTo>
                  <a:pt x="737" y="2085"/>
                </a:lnTo>
                <a:lnTo>
                  <a:pt x="766" y="2086"/>
                </a:lnTo>
                <a:lnTo>
                  <a:pt x="796" y="2087"/>
                </a:lnTo>
                <a:lnTo>
                  <a:pt x="861" y="2088"/>
                </a:lnTo>
                <a:lnTo>
                  <a:pt x="929" y="2088"/>
                </a:lnTo>
                <a:lnTo>
                  <a:pt x="1308" y="2088"/>
                </a:lnTo>
                <a:lnTo>
                  <a:pt x="1349" y="2088"/>
                </a:lnTo>
                <a:lnTo>
                  <a:pt x="1393" y="2088"/>
                </a:lnTo>
                <a:lnTo>
                  <a:pt x="1439" y="2087"/>
                </a:lnTo>
                <a:lnTo>
                  <a:pt x="1487" y="2085"/>
                </a:lnTo>
                <a:lnTo>
                  <a:pt x="1537" y="2082"/>
                </a:lnTo>
                <a:lnTo>
                  <a:pt x="1587" y="2077"/>
                </a:lnTo>
                <a:lnTo>
                  <a:pt x="1612" y="2073"/>
                </a:lnTo>
                <a:lnTo>
                  <a:pt x="1637" y="2070"/>
                </a:lnTo>
                <a:lnTo>
                  <a:pt x="1663" y="2066"/>
                </a:lnTo>
                <a:lnTo>
                  <a:pt x="1688" y="2061"/>
                </a:lnTo>
                <a:lnTo>
                  <a:pt x="1714" y="2056"/>
                </a:lnTo>
                <a:lnTo>
                  <a:pt x="1739" y="2049"/>
                </a:lnTo>
                <a:lnTo>
                  <a:pt x="1764" y="2043"/>
                </a:lnTo>
                <a:lnTo>
                  <a:pt x="1791" y="2035"/>
                </a:lnTo>
                <a:lnTo>
                  <a:pt x="1816" y="2026"/>
                </a:lnTo>
                <a:lnTo>
                  <a:pt x="1841" y="2018"/>
                </a:lnTo>
                <a:lnTo>
                  <a:pt x="1865" y="2008"/>
                </a:lnTo>
                <a:lnTo>
                  <a:pt x="1890" y="1996"/>
                </a:lnTo>
                <a:lnTo>
                  <a:pt x="1914" y="1985"/>
                </a:lnTo>
                <a:lnTo>
                  <a:pt x="1937" y="1972"/>
                </a:lnTo>
                <a:lnTo>
                  <a:pt x="1961" y="1958"/>
                </a:lnTo>
                <a:lnTo>
                  <a:pt x="1984" y="1943"/>
                </a:lnTo>
                <a:lnTo>
                  <a:pt x="2006" y="1926"/>
                </a:lnTo>
                <a:lnTo>
                  <a:pt x="2028" y="1910"/>
                </a:lnTo>
                <a:lnTo>
                  <a:pt x="2049" y="1891"/>
                </a:lnTo>
                <a:lnTo>
                  <a:pt x="2070" y="1871"/>
                </a:lnTo>
                <a:lnTo>
                  <a:pt x="2090" y="1850"/>
                </a:lnTo>
                <a:lnTo>
                  <a:pt x="2108" y="1829"/>
                </a:lnTo>
                <a:lnTo>
                  <a:pt x="2126" y="1807"/>
                </a:lnTo>
                <a:lnTo>
                  <a:pt x="2142" y="1785"/>
                </a:lnTo>
                <a:lnTo>
                  <a:pt x="2156" y="1762"/>
                </a:lnTo>
                <a:lnTo>
                  <a:pt x="2171" y="1739"/>
                </a:lnTo>
                <a:lnTo>
                  <a:pt x="2184" y="1717"/>
                </a:lnTo>
                <a:lnTo>
                  <a:pt x="2196" y="1694"/>
                </a:lnTo>
                <a:lnTo>
                  <a:pt x="2207" y="1670"/>
                </a:lnTo>
                <a:lnTo>
                  <a:pt x="2217" y="1647"/>
                </a:lnTo>
                <a:lnTo>
                  <a:pt x="2227" y="1623"/>
                </a:lnTo>
                <a:lnTo>
                  <a:pt x="2235" y="1599"/>
                </a:lnTo>
                <a:lnTo>
                  <a:pt x="2242" y="1576"/>
                </a:lnTo>
                <a:lnTo>
                  <a:pt x="2250" y="1552"/>
                </a:lnTo>
                <a:lnTo>
                  <a:pt x="2255" y="1529"/>
                </a:lnTo>
                <a:lnTo>
                  <a:pt x="2261" y="1506"/>
                </a:lnTo>
                <a:lnTo>
                  <a:pt x="2269" y="1461"/>
                </a:lnTo>
                <a:lnTo>
                  <a:pt x="2277" y="1418"/>
                </a:lnTo>
                <a:lnTo>
                  <a:pt x="2281" y="1376"/>
                </a:lnTo>
                <a:lnTo>
                  <a:pt x="2284" y="1338"/>
                </a:lnTo>
                <a:lnTo>
                  <a:pt x="2286" y="1302"/>
                </a:lnTo>
                <a:lnTo>
                  <a:pt x="2287" y="1270"/>
                </a:lnTo>
                <a:lnTo>
                  <a:pt x="2288" y="1242"/>
                </a:lnTo>
                <a:lnTo>
                  <a:pt x="2288" y="1218"/>
                </a:lnTo>
                <a:lnTo>
                  <a:pt x="2288" y="869"/>
                </a:lnTo>
                <a:lnTo>
                  <a:pt x="2288" y="845"/>
                </a:lnTo>
                <a:lnTo>
                  <a:pt x="2287" y="817"/>
                </a:lnTo>
                <a:lnTo>
                  <a:pt x="2286" y="785"/>
                </a:lnTo>
                <a:lnTo>
                  <a:pt x="2284" y="749"/>
                </a:lnTo>
                <a:lnTo>
                  <a:pt x="2281" y="711"/>
                </a:lnTo>
                <a:lnTo>
                  <a:pt x="2277" y="670"/>
                </a:lnTo>
                <a:lnTo>
                  <a:pt x="2269" y="626"/>
                </a:lnTo>
                <a:lnTo>
                  <a:pt x="2261" y="581"/>
                </a:lnTo>
                <a:lnTo>
                  <a:pt x="2255" y="558"/>
                </a:lnTo>
                <a:lnTo>
                  <a:pt x="2250" y="535"/>
                </a:lnTo>
                <a:lnTo>
                  <a:pt x="2242" y="512"/>
                </a:lnTo>
                <a:lnTo>
                  <a:pt x="2235" y="488"/>
                </a:lnTo>
                <a:lnTo>
                  <a:pt x="2227" y="465"/>
                </a:lnTo>
                <a:lnTo>
                  <a:pt x="2217" y="441"/>
                </a:lnTo>
                <a:lnTo>
                  <a:pt x="2207" y="417"/>
                </a:lnTo>
                <a:lnTo>
                  <a:pt x="2196" y="394"/>
                </a:lnTo>
                <a:lnTo>
                  <a:pt x="2184" y="371"/>
                </a:lnTo>
                <a:lnTo>
                  <a:pt x="2171" y="347"/>
                </a:lnTo>
                <a:lnTo>
                  <a:pt x="2156" y="326"/>
                </a:lnTo>
                <a:lnTo>
                  <a:pt x="2142" y="303"/>
                </a:lnTo>
                <a:lnTo>
                  <a:pt x="2126" y="281"/>
                </a:lnTo>
                <a:lnTo>
                  <a:pt x="2108" y="259"/>
                </a:lnTo>
                <a:lnTo>
                  <a:pt x="2090" y="238"/>
                </a:lnTo>
                <a:lnTo>
                  <a:pt x="2070" y="217"/>
                </a:lnTo>
                <a:lnTo>
                  <a:pt x="2049" y="197"/>
                </a:lnTo>
                <a:lnTo>
                  <a:pt x="2028" y="178"/>
                </a:lnTo>
                <a:lnTo>
                  <a:pt x="2006" y="162"/>
                </a:lnTo>
                <a:lnTo>
                  <a:pt x="1984" y="145"/>
                </a:lnTo>
                <a:lnTo>
                  <a:pt x="1961" y="130"/>
                </a:lnTo>
                <a:lnTo>
                  <a:pt x="1937" y="117"/>
                </a:lnTo>
                <a:lnTo>
                  <a:pt x="1914" y="103"/>
                </a:lnTo>
                <a:lnTo>
                  <a:pt x="1890" y="92"/>
                </a:lnTo>
                <a:lnTo>
                  <a:pt x="1865" y="80"/>
                </a:lnTo>
                <a:lnTo>
                  <a:pt x="1841" y="71"/>
                </a:lnTo>
                <a:lnTo>
                  <a:pt x="1816" y="62"/>
                </a:lnTo>
                <a:lnTo>
                  <a:pt x="1791" y="53"/>
                </a:lnTo>
                <a:lnTo>
                  <a:pt x="1764" y="46"/>
                </a:lnTo>
                <a:lnTo>
                  <a:pt x="1739" y="39"/>
                </a:lnTo>
                <a:lnTo>
                  <a:pt x="1714" y="32"/>
                </a:lnTo>
                <a:lnTo>
                  <a:pt x="1688" y="27"/>
                </a:lnTo>
                <a:lnTo>
                  <a:pt x="1663" y="22"/>
                </a:lnTo>
                <a:lnTo>
                  <a:pt x="1637" y="18"/>
                </a:lnTo>
                <a:lnTo>
                  <a:pt x="1612" y="15"/>
                </a:lnTo>
                <a:lnTo>
                  <a:pt x="1587" y="11"/>
                </a:lnTo>
                <a:lnTo>
                  <a:pt x="1537" y="6"/>
                </a:lnTo>
                <a:lnTo>
                  <a:pt x="1487" y="3"/>
                </a:lnTo>
                <a:lnTo>
                  <a:pt x="1439" y="1"/>
                </a:lnTo>
                <a:lnTo>
                  <a:pt x="1393" y="0"/>
                </a:lnTo>
                <a:lnTo>
                  <a:pt x="1349" y="0"/>
                </a:lnTo>
                <a:lnTo>
                  <a:pt x="1308" y="0"/>
                </a:lnTo>
                <a:lnTo>
                  <a:pt x="704" y="0"/>
                </a:lnTo>
                <a:lnTo>
                  <a:pt x="681" y="0"/>
                </a:lnTo>
                <a:lnTo>
                  <a:pt x="658" y="1"/>
                </a:lnTo>
                <a:lnTo>
                  <a:pt x="634" y="3"/>
                </a:lnTo>
                <a:lnTo>
                  <a:pt x="609" y="7"/>
                </a:lnTo>
                <a:lnTo>
                  <a:pt x="598" y="10"/>
                </a:lnTo>
                <a:lnTo>
                  <a:pt x="585" y="14"/>
                </a:lnTo>
                <a:lnTo>
                  <a:pt x="573" y="19"/>
                </a:lnTo>
                <a:lnTo>
                  <a:pt x="561" y="24"/>
                </a:lnTo>
                <a:lnTo>
                  <a:pt x="550" y="30"/>
                </a:lnTo>
                <a:lnTo>
                  <a:pt x="537" y="39"/>
                </a:lnTo>
                <a:lnTo>
                  <a:pt x="527" y="47"/>
                </a:lnTo>
                <a:lnTo>
                  <a:pt x="515" y="57"/>
                </a:lnTo>
                <a:lnTo>
                  <a:pt x="505" y="68"/>
                </a:lnTo>
                <a:lnTo>
                  <a:pt x="496" y="79"/>
                </a:lnTo>
                <a:lnTo>
                  <a:pt x="488" y="91"/>
                </a:lnTo>
                <a:lnTo>
                  <a:pt x="482" y="103"/>
                </a:lnTo>
                <a:lnTo>
                  <a:pt x="476" y="115"/>
                </a:lnTo>
                <a:lnTo>
                  <a:pt x="471" y="127"/>
                </a:lnTo>
                <a:lnTo>
                  <a:pt x="468" y="140"/>
                </a:lnTo>
                <a:lnTo>
                  <a:pt x="465" y="152"/>
                </a:lnTo>
                <a:lnTo>
                  <a:pt x="461" y="176"/>
                </a:lnTo>
                <a:lnTo>
                  <a:pt x="459" y="200"/>
                </a:lnTo>
                <a:lnTo>
                  <a:pt x="458" y="224"/>
                </a:lnTo>
                <a:lnTo>
                  <a:pt x="458" y="246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4" name="Freeform 11"/>
          <p:cNvSpPr>
            <a:spLocks/>
          </p:cNvSpPr>
          <p:nvPr userDrawn="1"/>
        </p:nvSpPr>
        <p:spPr bwMode="auto">
          <a:xfrm>
            <a:off x="668338" y="387350"/>
            <a:ext cx="254000" cy="184150"/>
          </a:xfrm>
          <a:custGeom>
            <a:avLst/>
            <a:gdLst/>
            <a:ahLst/>
            <a:cxnLst>
              <a:cxn ang="0">
                <a:pos x="1046" y="0"/>
              </a:cxn>
              <a:cxn ang="0">
                <a:pos x="0" y="1392"/>
              </a:cxn>
              <a:cxn ang="0">
                <a:pos x="872" y="1392"/>
              </a:cxn>
              <a:cxn ang="0">
                <a:pos x="1919" y="0"/>
              </a:cxn>
              <a:cxn ang="0">
                <a:pos x="1046" y="0"/>
              </a:cxn>
            </a:cxnLst>
            <a:rect l="0" t="0" r="r" b="b"/>
            <a:pathLst>
              <a:path w="1919" h="1392">
                <a:moveTo>
                  <a:pt x="1046" y="0"/>
                </a:moveTo>
                <a:lnTo>
                  <a:pt x="0" y="1392"/>
                </a:lnTo>
                <a:lnTo>
                  <a:pt x="872" y="1392"/>
                </a:lnTo>
                <a:lnTo>
                  <a:pt x="1919" y="0"/>
                </a:lnTo>
                <a:lnTo>
                  <a:pt x="1046" y="0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auto">
          <a:xfrm>
            <a:off x="357188" y="387350"/>
            <a:ext cx="349250" cy="276225"/>
          </a:xfrm>
          <a:custGeom>
            <a:avLst/>
            <a:gdLst/>
            <a:ahLst/>
            <a:cxnLst>
              <a:cxn ang="0">
                <a:pos x="0" y="224"/>
              </a:cxn>
              <a:cxn ang="0">
                <a:pos x="3" y="176"/>
              </a:cxn>
              <a:cxn ang="0">
                <a:pos x="10" y="140"/>
              </a:cxn>
              <a:cxn ang="0">
                <a:pos x="19" y="116"/>
              </a:cxn>
              <a:cxn ang="0">
                <a:pos x="31" y="92"/>
              </a:cxn>
              <a:cxn ang="0">
                <a:pos x="48" y="69"/>
              </a:cxn>
              <a:cxn ang="0">
                <a:pos x="69" y="48"/>
              </a:cxn>
              <a:cxn ang="0">
                <a:pos x="92" y="31"/>
              </a:cxn>
              <a:cxn ang="0">
                <a:pos x="116" y="19"/>
              </a:cxn>
              <a:cxn ang="0">
                <a:pos x="140" y="10"/>
              </a:cxn>
              <a:cxn ang="0">
                <a:pos x="177" y="3"/>
              </a:cxn>
              <a:cxn ang="0">
                <a:pos x="225" y="0"/>
              </a:cxn>
              <a:cxn ang="0">
                <a:pos x="1707" y="0"/>
              </a:cxn>
              <a:cxn ang="0">
                <a:pos x="1840" y="1"/>
              </a:cxn>
              <a:cxn ang="0">
                <a:pos x="1900" y="3"/>
              </a:cxn>
              <a:cxn ang="0">
                <a:pos x="1956" y="7"/>
              </a:cxn>
              <a:cxn ang="0">
                <a:pos x="2009" y="14"/>
              </a:cxn>
              <a:cxn ang="0">
                <a:pos x="2060" y="24"/>
              </a:cxn>
              <a:cxn ang="0">
                <a:pos x="2107" y="39"/>
              </a:cxn>
              <a:cxn ang="0">
                <a:pos x="2152" y="58"/>
              </a:cxn>
              <a:cxn ang="0">
                <a:pos x="2193" y="82"/>
              </a:cxn>
              <a:cxn ang="0">
                <a:pos x="2233" y="112"/>
              </a:cxn>
              <a:cxn ang="0">
                <a:pos x="2272" y="144"/>
              </a:cxn>
              <a:cxn ang="0">
                <a:pos x="2307" y="181"/>
              </a:cxn>
              <a:cxn ang="0">
                <a:pos x="2376" y="261"/>
              </a:cxn>
              <a:cxn ang="0">
                <a:pos x="2442" y="347"/>
              </a:cxn>
              <a:cxn ang="0">
                <a:pos x="2552" y="494"/>
              </a:cxn>
              <a:cxn ang="0">
                <a:pos x="2591" y="551"/>
              </a:cxn>
              <a:cxn ang="0">
                <a:pos x="2614" y="592"/>
              </a:cxn>
              <a:cxn ang="0">
                <a:pos x="2625" y="620"/>
              </a:cxn>
              <a:cxn ang="0">
                <a:pos x="2633" y="649"/>
              </a:cxn>
              <a:cxn ang="0">
                <a:pos x="2637" y="679"/>
              </a:cxn>
              <a:cxn ang="0">
                <a:pos x="2637" y="712"/>
              </a:cxn>
              <a:cxn ang="0">
                <a:pos x="2633" y="743"/>
              </a:cxn>
              <a:cxn ang="0">
                <a:pos x="2624" y="773"/>
              </a:cxn>
              <a:cxn ang="0">
                <a:pos x="2613" y="801"/>
              </a:cxn>
              <a:cxn ang="0">
                <a:pos x="2590" y="843"/>
              </a:cxn>
              <a:cxn ang="0">
                <a:pos x="2551" y="899"/>
              </a:cxn>
              <a:cxn ang="0">
                <a:pos x="2180" y="1392"/>
              </a:cxn>
              <a:cxn ang="0">
                <a:pos x="1875" y="638"/>
              </a:cxn>
              <a:cxn ang="0">
                <a:pos x="1907" y="592"/>
              </a:cxn>
              <a:cxn ang="0">
                <a:pos x="1922" y="567"/>
              </a:cxn>
              <a:cxn ang="0">
                <a:pos x="1934" y="541"/>
              </a:cxn>
              <a:cxn ang="0">
                <a:pos x="1943" y="513"/>
              </a:cxn>
              <a:cxn ang="0">
                <a:pos x="1946" y="486"/>
              </a:cxn>
              <a:cxn ang="0">
                <a:pos x="1943" y="457"/>
              </a:cxn>
              <a:cxn ang="0">
                <a:pos x="1933" y="428"/>
              </a:cxn>
              <a:cxn ang="0">
                <a:pos x="1916" y="401"/>
              </a:cxn>
              <a:cxn ang="0">
                <a:pos x="1897" y="381"/>
              </a:cxn>
              <a:cxn ang="0">
                <a:pos x="1871" y="367"/>
              </a:cxn>
              <a:cxn ang="0">
                <a:pos x="1845" y="357"/>
              </a:cxn>
              <a:cxn ang="0">
                <a:pos x="1816" y="352"/>
              </a:cxn>
              <a:cxn ang="0">
                <a:pos x="1787" y="349"/>
              </a:cxn>
              <a:cxn ang="0">
                <a:pos x="1729" y="347"/>
              </a:cxn>
              <a:cxn ang="0">
                <a:pos x="1047" y="2088"/>
              </a:cxn>
              <a:cxn ang="0">
                <a:pos x="349" y="347"/>
              </a:cxn>
              <a:cxn ang="0">
                <a:pos x="0" y="247"/>
              </a:cxn>
            </a:cxnLst>
            <a:rect l="0" t="0" r="r" b="b"/>
            <a:pathLst>
              <a:path w="2638" h="2088">
                <a:moveTo>
                  <a:pt x="0" y="247"/>
                </a:moveTo>
                <a:lnTo>
                  <a:pt x="0" y="224"/>
                </a:lnTo>
                <a:lnTo>
                  <a:pt x="1" y="201"/>
                </a:lnTo>
                <a:lnTo>
                  <a:pt x="3" y="176"/>
                </a:lnTo>
                <a:lnTo>
                  <a:pt x="7" y="152"/>
                </a:lnTo>
                <a:lnTo>
                  <a:pt x="10" y="140"/>
                </a:lnTo>
                <a:lnTo>
                  <a:pt x="15" y="127"/>
                </a:lnTo>
                <a:lnTo>
                  <a:pt x="19" y="116"/>
                </a:lnTo>
                <a:lnTo>
                  <a:pt x="25" y="103"/>
                </a:lnTo>
                <a:lnTo>
                  <a:pt x="31" y="92"/>
                </a:lnTo>
                <a:lnTo>
                  <a:pt x="39" y="80"/>
                </a:lnTo>
                <a:lnTo>
                  <a:pt x="48" y="69"/>
                </a:lnTo>
                <a:lnTo>
                  <a:pt x="59" y="58"/>
                </a:lnTo>
                <a:lnTo>
                  <a:pt x="69" y="48"/>
                </a:lnTo>
                <a:lnTo>
                  <a:pt x="81" y="39"/>
                </a:lnTo>
                <a:lnTo>
                  <a:pt x="92" y="31"/>
                </a:lnTo>
                <a:lnTo>
                  <a:pt x="104" y="24"/>
                </a:lnTo>
                <a:lnTo>
                  <a:pt x="116" y="19"/>
                </a:lnTo>
                <a:lnTo>
                  <a:pt x="128" y="14"/>
                </a:lnTo>
                <a:lnTo>
                  <a:pt x="140" y="10"/>
                </a:lnTo>
                <a:lnTo>
                  <a:pt x="153" y="7"/>
                </a:lnTo>
                <a:lnTo>
                  <a:pt x="177" y="3"/>
                </a:lnTo>
                <a:lnTo>
                  <a:pt x="202" y="1"/>
                </a:lnTo>
                <a:lnTo>
                  <a:pt x="225" y="0"/>
                </a:lnTo>
                <a:lnTo>
                  <a:pt x="247" y="0"/>
                </a:lnTo>
                <a:lnTo>
                  <a:pt x="1707" y="0"/>
                </a:lnTo>
                <a:lnTo>
                  <a:pt x="1776" y="0"/>
                </a:lnTo>
                <a:lnTo>
                  <a:pt x="1840" y="1"/>
                </a:lnTo>
                <a:lnTo>
                  <a:pt x="1870" y="1"/>
                </a:lnTo>
                <a:lnTo>
                  <a:pt x="1900" y="3"/>
                </a:lnTo>
                <a:lnTo>
                  <a:pt x="1929" y="4"/>
                </a:lnTo>
                <a:lnTo>
                  <a:pt x="1956" y="7"/>
                </a:lnTo>
                <a:lnTo>
                  <a:pt x="1983" y="10"/>
                </a:lnTo>
                <a:lnTo>
                  <a:pt x="2009" y="14"/>
                </a:lnTo>
                <a:lnTo>
                  <a:pt x="2035" y="19"/>
                </a:lnTo>
                <a:lnTo>
                  <a:pt x="2060" y="24"/>
                </a:lnTo>
                <a:lnTo>
                  <a:pt x="2083" y="31"/>
                </a:lnTo>
                <a:lnTo>
                  <a:pt x="2107" y="39"/>
                </a:lnTo>
                <a:lnTo>
                  <a:pt x="2129" y="48"/>
                </a:lnTo>
                <a:lnTo>
                  <a:pt x="2152" y="58"/>
                </a:lnTo>
                <a:lnTo>
                  <a:pt x="2173" y="70"/>
                </a:lnTo>
                <a:lnTo>
                  <a:pt x="2193" y="82"/>
                </a:lnTo>
                <a:lnTo>
                  <a:pt x="2214" y="96"/>
                </a:lnTo>
                <a:lnTo>
                  <a:pt x="2233" y="112"/>
                </a:lnTo>
                <a:lnTo>
                  <a:pt x="2253" y="127"/>
                </a:lnTo>
                <a:lnTo>
                  <a:pt x="2272" y="144"/>
                </a:lnTo>
                <a:lnTo>
                  <a:pt x="2290" y="162"/>
                </a:lnTo>
                <a:lnTo>
                  <a:pt x="2307" y="181"/>
                </a:lnTo>
                <a:lnTo>
                  <a:pt x="2342" y="220"/>
                </a:lnTo>
                <a:lnTo>
                  <a:pt x="2376" y="261"/>
                </a:lnTo>
                <a:lnTo>
                  <a:pt x="2409" y="304"/>
                </a:lnTo>
                <a:lnTo>
                  <a:pt x="2442" y="347"/>
                </a:lnTo>
                <a:lnTo>
                  <a:pt x="2530" y="464"/>
                </a:lnTo>
                <a:lnTo>
                  <a:pt x="2552" y="494"/>
                </a:lnTo>
                <a:lnTo>
                  <a:pt x="2572" y="523"/>
                </a:lnTo>
                <a:lnTo>
                  <a:pt x="2591" y="551"/>
                </a:lnTo>
                <a:lnTo>
                  <a:pt x="2606" y="578"/>
                </a:lnTo>
                <a:lnTo>
                  <a:pt x="2614" y="592"/>
                </a:lnTo>
                <a:lnTo>
                  <a:pt x="2620" y="606"/>
                </a:lnTo>
                <a:lnTo>
                  <a:pt x="2625" y="620"/>
                </a:lnTo>
                <a:lnTo>
                  <a:pt x="2629" y="634"/>
                </a:lnTo>
                <a:lnTo>
                  <a:pt x="2633" y="649"/>
                </a:lnTo>
                <a:lnTo>
                  <a:pt x="2636" y="665"/>
                </a:lnTo>
                <a:lnTo>
                  <a:pt x="2637" y="679"/>
                </a:lnTo>
                <a:lnTo>
                  <a:pt x="2638" y="696"/>
                </a:lnTo>
                <a:lnTo>
                  <a:pt x="2637" y="712"/>
                </a:lnTo>
                <a:lnTo>
                  <a:pt x="2636" y="727"/>
                </a:lnTo>
                <a:lnTo>
                  <a:pt x="2633" y="743"/>
                </a:lnTo>
                <a:lnTo>
                  <a:pt x="2628" y="758"/>
                </a:lnTo>
                <a:lnTo>
                  <a:pt x="2624" y="773"/>
                </a:lnTo>
                <a:lnTo>
                  <a:pt x="2619" y="787"/>
                </a:lnTo>
                <a:lnTo>
                  <a:pt x="2613" y="801"/>
                </a:lnTo>
                <a:lnTo>
                  <a:pt x="2605" y="816"/>
                </a:lnTo>
                <a:lnTo>
                  <a:pt x="2590" y="843"/>
                </a:lnTo>
                <a:lnTo>
                  <a:pt x="2571" y="871"/>
                </a:lnTo>
                <a:lnTo>
                  <a:pt x="2551" y="899"/>
                </a:lnTo>
                <a:lnTo>
                  <a:pt x="2530" y="928"/>
                </a:lnTo>
                <a:lnTo>
                  <a:pt x="2180" y="1392"/>
                </a:lnTo>
                <a:lnTo>
                  <a:pt x="1308" y="1392"/>
                </a:lnTo>
                <a:lnTo>
                  <a:pt x="1875" y="638"/>
                </a:lnTo>
                <a:lnTo>
                  <a:pt x="1891" y="615"/>
                </a:lnTo>
                <a:lnTo>
                  <a:pt x="1907" y="592"/>
                </a:lnTo>
                <a:lnTo>
                  <a:pt x="1915" y="579"/>
                </a:lnTo>
                <a:lnTo>
                  <a:pt x="1922" y="567"/>
                </a:lnTo>
                <a:lnTo>
                  <a:pt x="1928" y="554"/>
                </a:lnTo>
                <a:lnTo>
                  <a:pt x="1934" y="541"/>
                </a:lnTo>
                <a:lnTo>
                  <a:pt x="1938" y="527"/>
                </a:lnTo>
                <a:lnTo>
                  <a:pt x="1943" y="513"/>
                </a:lnTo>
                <a:lnTo>
                  <a:pt x="1945" y="500"/>
                </a:lnTo>
                <a:lnTo>
                  <a:pt x="1946" y="486"/>
                </a:lnTo>
                <a:lnTo>
                  <a:pt x="1945" y="472"/>
                </a:lnTo>
                <a:lnTo>
                  <a:pt x="1943" y="457"/>
                </a:lnTo>
                <a:lnTo>
                  <a:pt x="1938" y="442"/>
                </a:lnTo>
                <a:lnTo>
                  <a:pt x="1933" y="428"/>
                </a:lnTo>
                <a:lnTo>
                  <a:pt x="1926" y="413"/>
                </a:lnTo>
                <a:lnTo>
                  <a:pt x="1916" y="401"/>
                </a:lnTo>
                <a:lnTo>
                  <a:pt x="1907" y="390"/>
                </a:lnTo>
                <a:lnTo>
                  <a:pt x="1897" y="381"/>
                </a:lnTo>
                <a:lnTo>
                  <a:pt x="1884" y="374"/>
                </a:lnTo>
                <a:lnTo>
                  <a:pt x="1871" y="367"/>
                </a:lnTo>
                <a:lnTo>
                  <a:pt x="1859" y="362"/>
                </a:lnTo>
                <a:lnTo>
                  <a:pt x="1845" y="357"/>
                </a:lnTo>
                <a:lnTo>
                  <a:pt x="1831" y="354"/>
                </a:lnTo>
                <a:lnTo>
                  <a:pt x="1816" y="352"/>
                </a:lnTo>
                <a:lnTo>
                  <a:pt x="1801" y="350"/>
                </a:lnTo>
                <a:lnTo>
                  <a:pt x="1787" y="349"/>
                </a:lnTo>
                <a:lnTo>
                  <a:pt x="1757" y="347"/>
                </a:lnTo>
                <a:lnTo>
                  <a:pt x="1729" y="347"/>
                </a:lnTo>
                <a:lnTo>
                  <a:pt x="1047" y="347"/>
                </a:lnTo>
                <a:lnTo>
                  <a:pt x="1047" y="2088"/>
                </a:lnTo>
                <a:lnTo>
                  <a:pt x="349" y="2088"/>
                </a:lnTo>
                <a:lnTo>
                  <a:pt x="349" y="347"/>
                </a:lnTo>
                <a:lnTo>
                  <a:pt x="0" y="347"/>
                </a:lnTo>
                <a:lnTo>
                  <a:pt x="0" y="247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2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3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4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67E75-ABE0-42F8-8D49-208ED9B1B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spect="1" noChangeArrowheads="1" noTextEdit="1"/>
          </p:cNvSpPr>
          <p:nvPr userDrawn="1"/>
        </p:nvSpPr>
        <p:spPr bwMode="auto">
          <a:xfrm>
            <a:off x="250825" y="188913"/>
            <a:ext cx="1905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5076825" y="115888"/>
            <a:ext cx="1871663" cy="649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2" name="AutoShape 9"/>
          <p:cNvSpPr>
            <a:spLocks noChangeAspect="1" noChangeArrowheads="1" noTextEdit="1"/>
          </p:cNvSpPr>
          <p:nvPr userDrawn="1"/>
        </p:nvSpPr>
        <p:spPr bwMode="auto">
          <a:xfrm>
            <a:off x="357188" y="295275"/>
            <a:ext cx="2212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884238" y="295275"/>
            <a:ext cx="303212" cy="276225"/>
          </a:xfrm>
          <a:custGeom>
            <a:avLst/>
            <a:gdLst/>
            <a:ahLst/>
            <a:cxnLst>
              <a:cxn ang="0">
                <a:pos x="1378" y="349"/>
              </a:cxn>
              <a:cxn ang="0">
                <a:pos x="1472" y="366"/>
              </a:cxn>
              <a:cxn ang="0">
                <a:pos x="1532" y="405"/>
              </a:cxn>
              <a:cxn ang="0">
                <a:pos x="1572" y="466"/>
              </a:cxn>
              <a:cxn ang="0">
                <a:pos x="1590" y="560"/>
              </a:cxn>
              <a:cxn ang="0">
                <a:pos x="1590" y="1528"/>
              </a:cxn>
              <a:cxn ang="0">
                <a:pos x="1572" y="1621"/>
              </a:cxn>
              <a:cxn ang="0">
                <a:pos x="1532" y="1682"/>
              </a:cxn>
              <a:cxn ang="0">
                <a:pos x="1472" y="1721"/>
              </a:cxn>
              <a:cxn ang="0">
                <a:pos x="1378" y="1739"/>
              </a:cxn>
              <a:cxn ang="0">
                <a:pos x="850" y="1738"/>
              </a:cxn>
              <a:cxn ang="0">
                <a:pos x="779" y="1726"/>
              </a:cxn>
              <a:cxn ang="0">
                <a:pos x="720" y="1686"/>
              </a:cxn>
              <a:cxn ang="0">
                <a:pos x="692" y="1616"/>
              </a:cxn>
              <a:cxn ang="0">
                <a:pos x="703" y="1546"/>
              </a:cxn>
              <a:cxn ang="0">
                <a:pos x="746" y="1472"/>
              </a:cxn>
              <a:cxn ang="0">
                <a:pos x="86" y="1189"/>
              </a:cxn>
              <a:cxn ang="0">
                <a:pos x="18" y="1300"/>
              </a:cxn>
              <a:cxn ang="0">
                <a:pos x="0" y="1375"/>
              </a:cxn>
              <a:cxn ang="0">
                <a:pos x="8" y="1454"/>
              </a:cxn>
              <a:cxn ang="0">
                <a:pos x="47" y="1537"/>
              </a:cxn>
              <a:cxn ang="0">
                <a:pos x="228" y="1783"/>
              </a:cxn>
              <a:cxn ang="0">
                <a:pos x="330" y="1907"/>
              </a:cxn>
              <a:cxn ang="0">
                <a:pos x="424" y="1992"/>
              </a:cxn>
              <a:cxn ang="0">
                <a:pos x="531" y="2049"/>
              </a:cxn>
              <a:cxn ang="0">
                <a:pos x="653" y="2078"/>
              </a:cxn>
              <a:cxn ang="0">
                <a:pos x="796" y="2087"/>
              </a:cxn>
              <a:cxn ang="0">
                <a:pos x="1393" y="2088"/>
              </a:cxn>
              <a:cxn ang="0">
                <a:pos x="1612" y="2073"/>
              </a:cxn>
              <a:cxn ang="0">
                <a:pos x="1739" y="2049"/>
              </a:cxn>
              <a:cxn ang="0">
                <a:pos x="1865" y="2008"/>
              </a:cxn>
              <a:cxn ang="0">
                <a:pos x="1984" y="1943"/>
              </a:cxn>
              <a:cxn ang="0">
                <a:pos x="2090" y="1850"/>
              </a:cxn>
              <a:cxn ang="0">
                <a:pos x="2171" y="1739"/>
              </a:cxn>
              <a:cxn ang="0">
                <a:pos x="2227" y="1623"/>
              </a:cxn>
              <a:cxn ang="0">
                <a:pos x="2261" y="1506"/>
              </a:cxn>
              <a:cxn ang="0">
                <a:pos x="2286" y="1302"/>
              </a:cxn>
              <a:cxn ang="0">
                <a:pos x="2288" y="845"/>
              </a:cxn>
              <a:cxn ang="0">
                <a:pos x="2277" y="670"/>
              </a:cxn>
              <a:cxn ang="0">
                <a:pos x="2242" y="512"/>
              </a:cxn>
              <a:cxn ang="0">
                <a:pos x="2196" y="394"/>
              </a:cxn>
              <a:cxn ang="0">
                <a:pos x="2126" y="281"/>
              </a:cxn>
              <a:cxn ang="0">
                <a:pos x="2028" y="178"/>
              </a:cxn>
              <a:cxn ang="0">
                <a:pos x="1914" y="103"/>
              </a:cxn>
              <a:cxn ang="0">
                <a:pos x="1791" y="53"/>
              </a:cxn>
              <a:cxn ang="0">
                <a:pos x="1663" y="22"/>
              </a:cxn>
              <a:cxn ang="0">
                <a:pos x="1487" y="3"/>
              </a:cxn>
              <a:cxn ang="0">
                <a:pos x="704" y="0"/>
              </a:cxn>
              <a:cxn ang="0">
                <a:pos x="598" y="10"/>
              </a:cxn>
              <a:cxn ang="0">
                <a:pos x="537" y="39"/>
              </a:cxn>
              <a:cxn ang="0">
                <a:pos x="488" y="91"/>
              </a:cxn>
              <a:cxn ang="0">
                <a:pos x="465" y="152"/>
              </a:cxn>
            </a:cxnLst>
            <a:rect l="0" t="0" r="r" b="b"/>
            <a:pathLst>
              <a:path w="2288" h="2088">
                <a:moveTo>
                  <a:pt x="458" y="246"/>
                </a:moveTo>
                <a:lnTo>
                  <a:pt x="458" y="347"/>
                </a:lnTo>
                <a:lnTo>
                  <a:pt x="1330" y="347"/>
                </a:lnTo>
                <a:lnTo>
                  <a:pt x="1353" y="347"/>
                </a:lnTo>
                <a:lnTo>
                  <a:pt x="1378" y="349"/>
                </a:lnTo>
                <a:lnTo>
                  <a:pt x="1404" y="351"/>
                </a:lnTo>
                <a:lnTo>
                  <a:pt x="1431" y="355"/>
                </a:lnTo>
                <a:lnTo>
                  <a:pt x="1445" y="358"/>
                </a:lnTo>
                <a:lnTo>
                  <a:pt x="1458" y="361"/>
                </a:lnTo>
                <a:lnTo>
                  <a:pt x="1472" y="366"/>
                </a:lnTo>
                <a:lnTo>
                  <a:pt x="1484" y="371"/>
                </a:lnTo>
                <a:lnTo>
                  <a:pt x="1497" y="379"/>
                </a:lnTo>
                <a:lnTo>
                  <a:pt x="1509" y="386"/>
                </a:lnTo>
                <a:lnTo>
                  <a:pt x="1522" y="395"/>
                </a:lnTo>
                <a:lnTo>
                  <a:pt x="1532" y="405"/>
                </a:lnTo>
                <a:lnTo>
                  <a:pt x="1543" y="416"/>
                </a:lnTo>
                <a:lnTo>
                  <a:pt x="1552" y="429"/>
                </a:lnTo>
                <a:lnTo>
                  <a:pt x="1560" y="440"/>
                </a:lnTo>
                <a:lnTo>
                  <a:pt x="1567" y="454"/>
                </a:lnTo>
                <a:lnTo>
                  <a:pt x="1572" y="466"/>
                </a:lnTo>
                <a:lnTo>
                  <a:pt x="1577" y="480"/>
                </a:lnTo>
                <a:lnTo>
                  <a:pt x="1580" y="494"/>
                </a:lnTo>
                <a:lnTo>
                  <a:pt x="1584" y="507"/>
                </a:lnTo>
                <a:lnTo>
                  <a:pt x="1588" y="534"/>
                </a:lnTo>
                <a:lnTo>
                  <a:pt x="1590" y="560"/>
                </a:lnTo>
                <a:lnTo>
                  <a:pt x="1591" y="585"/>
                </a:lnTo>
                <a:lnTo>
                  <a:pt x="1591" y="608"/>
                </a:lnTo>
                <a:lnTo>
                  <a:pt x="1591" y="1479"/>
                </a:lnTo>
                <a:lnTo>
                  <a:pt x="1591" y="1503"/>
                </a:lnTo>
                <a:lnTo>
                  <a:pt x="1590" y="1528"/>
                </a:lnTo>
                <a:lnTo>
                  <a:pt x="1588" y="1554"/>
                </a:lnTo>
                <a:lnTo>
                  <a:pt x="1584" y="1581"/>
                </a:lnTo>
                <a:lnTo>
                  <a:pt x="1580" y="1594"/>
                </a:lnTo>
                <a:lnTo>
                  <a:pt x="1577" y="1607"/>
                </a:lnTo>
                <a:lnTo>
                  <a:pt x="1572" y="1621"/>
                </a:lnTo>
                <a:lnTo>
                  <a:pt x="1567" y="1634"/>
                </a:lnTo>
                <a:lnTo>
                  <a:pt x="1560" y="1647"/>
                </a:lnTo>
                <a:lnTo>
                  <a:pt x="1552" y="1659"/>
                </a:lnTo>
                <a:lnTo>
                  <a:pt x="1543" y="1671"/>
                </a:lnTo>
                <a:lnTo>
                  <a:pt x="1532" y="1682"/>
                </a:lnTo>
                <a:lnTo>
                  <a:pt x="1522" y="1691"/>
                </a:lnTo>
                <a:lnTo>
                  <a:pt x="1509" y="1701"/>
                </a:lnTo>
                <a:lnTo>
                  <a:pt x="1497" y="1708"/>
                </a:lnTo>
                <a:lnTo>
                  <a:pt x="1484" y="1715"/>
                </a:lnTo>
                <a:lnTo>
                  <a:pt x="1472" y="1721"/>
                </a:lnTo>
                <a:lnTo>
                  <a:pt x="1458" y="1726"/>
                </a:lnTo>
                <a:lnTo>
                  <a:pt x="1445" y="1729"/>
                </a:lnTo>
                <a:lnTo>
                  <a:pt x="1431" y="1732"/>
                </a:lnTo>
                <a:lnTo>
                  <a:pt x="1404" y="1736"/>
                </a:lnTo>
                <a:lnTo>
                  <a:pt x="1378" y="1739"/>
                </a:lnTo>
                <a:lnTo>
                  <a:pt x="1353" y="1739"/>
                </a:lnTo>
                <a:lnTo>
                  <a:pt x="1330" y="1739"/>
                </a:lnTo>
                <a:lnTo>
                  <a:pt x="907" y="1739"/>
                </a:lnTo>
                <a:lnTo>
                  <a:pt x="879" y="1739"/>
                </a:lnTo>
                <a:lnTo>
                  <a:pt x="850" y="1738"/>
                </a:lnTo>
                <a:lnTo>
                  <a:pt x="835" y="1737"/>
                </a:lnTo>
                <a:lnTo>
                  <a:pt x="820" y="1735"/>
                </a:lnTo>
                <a:lnTo>
                  <a:pt x="806" y="1733"/>
                </a:lnTo>
                <a:lnTo>
                  <a:pt x="792" y="1730"/>
                </a:lnTo>
                <a:lnTo>
                  <a:pt x="779" y="1726"/>
                </a:lnTo>
                <a:lnTo>
                  <a:pt x="765" y="1721"/>
                </a:lnTo>
                <a:lnTo>
                  <a:pt x="752" y="1714"/>
                </a:lnTo>
                <a:lnTo>
                  <a:pt x="741" y="1706"/>
                </a:lnTo>
                <a:lnTo>
                  <a:pt x="730" y="1698"/>
                </a:lnTo>
                <a:lnTo>
                  <a:pt x="720" y="1686"/>
                </a:lnTo>
                <a:lnTo>
                  <a:pt x="712" y="1675"/>
                </a:lnTo>
                <a:lnTo>
                  <a:pt x="704" y="1660"/>
                </a:lnTo>
                <a:lnTo>
                  <a:pt x="698" y="1646"/>
                </a:lnTo>
                <a:lnTo>
                  <a:pt x="695" y="1631"/>
                </a:lnTo>
                <a:lnTo>
                  <a:pt x="692" y="1616"/>
                </a:lnTo>
                <a:lnTo>
                  <a:pt x="692" y="1602"/>
                </a:lnTo>
                <a:lnTo>
                  <a:pt x="693" y="1588"/>
                </a:lnTo>
                <a:lnTo>
                  <a:pt x="695" y="1574"/>
                </a:lnTo>
                <a:lnTo>
                  <a:pt x="699" y="1560"/>
                </a:lnTo>
                <a:lnTo>
                  <a:pt x="703" y="1546"/>
                </a:lnTo>
                <a:lnTo>
                  <a:pt x="708" y="1534"/>
                </a:lnTo>
                <a:lnTo>
                  <a:pt x="715" y="1521"/>
                </a:lnTo>
                <a:lnTo>
                  <a:pt x="722" y="1509"/>
                </a:lnTo>
                <a:lnTo>
                  <a:pt x="729" y="1496"/>
                </a:lnTo>
                <a:lnTo>
                  <a:pt x="746" y="1472"/>
                </a:lnTo>
                <a:lnTo>
                  <a:pt x="763" y="1449"/>
                </a:lnTo>
                <a:lnTo>
                  <a:pt x="1330" y="696"/>
                </a:lnTo>
                <a:lnTo>
                  <a:pt x="458" y="696"/>
                </a:lnTo>
                <a:lnTo>
                  <a:pt x="108" y="1160"/>
                </a:lnTo>
                <a:lnTo>
                  <a:pt x="86" y="1189"/>
                </a:lnTo>
                <a:lnTo>
                  <a:pt x="67" y="1217"/>
                </a:lnTo>
                <a:lnTo>
                  <a:pt x="48" y="1245"/>
                </a:lnTo>
                <a:lnTo>
                  <a:pt x="32" y="1272"/>
                </a:lnTo>
                <a:lnTo>
                  <a:pt x="25" y="1287"/>
                </a:lnTo>
                <a:lnTo>
                  <a:pt x="18" y="1300"/>
                </a:lnTo>
                <a:lnTo>
                  <a:pt x="13" y="1315"/>
                </a:lnTo>
                <a:lnTo>
                  <a:pt x="8" y="1329"/>
                </a:lnTo>
                <a:lnTo>
                  <a:pt x="5" y="1345"/>
                </a:lnTo>
                <a:lnTo>
                  <a:pt x="2" y="1360"/>
                </a:lnTo>
                <a:lnTo>
                  <a:pt x="0" y="1375"/>
                </a:lnTo>
                <a:lnTo>
                  <a:pt x="0" y="1392"/>
                </a:lnTo>
                <a:lnTo>
                  <a:pt x="0" y="1408"/>
                </a:lnTo>
                <a:lnTo>
                  <a:pt x="2" y="1423"/>
                </a:lnTo>
                <a:lnTo>
                  <a:pt x="4" y="1439"/>
                </a:lnTo>
                <a:lnTo>
                  <a:pt x="8" y="1454"/>
                </a:lnTo>
                <a:lnTo>
                  <a:pt x="12" y="1468"/>
                </a:lnTo>
                <a:lnTo>
                  <a:pt x="17" y="1482"/>
                </a:lnTo>
                <a:lnTo>
                  <a:pt x="24" y="1495"/>
                </a:lnTo>
                <a:lnTo>
                  <a:pt x="31" y="1510"/>
                </a:lnTo>
                <a:lnTo>
                  <a:pt x="47" y="1537"/>
                </a:lnTo>
                <a:lnTo>
                  <a:pt x="65" y="1565"/>
                </a:lnTo>
                <a:lnTo>
                  <a:pt x="85" y="1593"/>
                </a:lnTo>
                <a:lnTo>
                  <a:pt x="108" y="1624"/>
                </a:lnTo>
                <a:lnTo>
                  <a:pt x="195" y="1739"/>
                </a:lnTo>
                <a:lnTo>
                  <a:pt x="228" y="1783"/>
                </a:lnTo>
                <a:lnTo>
                  <a:pt x="261" y="1826"/>
                </a:lnTo>
                <a:lnTo>
                  <a:pt x="278" y="1847"/>
                </a:lnTo>
                <a:lnTo>
                  <a:pt x="296" y="1868"/>
                </a:lnTo>
                <a:lnTo>
                  <a:pt x="312" y="1888"/>
                </a:lnTo>
                <a:lnTo>
                  <a:pt x="330" y="1907"/>
                </a:lnTo>
                <a:lnTo>
                  <a:pt x="348" y="1926"/>
                </a:lnTo>
                <a:lnTo>
                  <a:pt x="367" y="1944"/>
                </a:lnTo>
                <a:lnTo>
                  <a:pt x="385" y="1961"/>
                </a:lnTo>
                <a:lnTo>
                  <a:pt x="404" y="1976"/>
                </a:lnTo>
                <a:lnTo>
                  <a:pt x="424" y="1992"/>
                </a:lnTo>
                <a:lnTo>
                  <a:pt x="444" y="2006"/>
                </a:lnTo>
                <a:lnTo>
                  <a:pt x="465" y="2018"/>
                </a:lnTo>
                <a:lnTo>
                  <a:pt x="487" y="2030"/>
                </a:lnTo>
                <a:lnTo>
                  <a:pt x="509" y="2040"/>
                </a:lnTo>
                <a:lnTo>
                  <a:pt x="531" y="2049"/>
                </a:lnTo>
                <a:lnTo>
                  <a:pt x="554" y="2057"/>
                </a:lnTo>
                <a:lnTo>
                  <a:pt x="578" y="2064"/>
                </a:lnTo>
                <a:lnTo>
                  <a:pt x="603" y="2069"/>
                </a:lnTo>
                <a:lnTo>
                  <a:pt x="628" y="2074"/>
                </a:lnTo>
                <a:lnTo>
                  <a:pt x="653" y="2078"/>
                </a:lnTo>
                <a:lnTo>
                  <a:pt x="680" y="2081"/>
                </a:lnTo>
                <a:lnTo>
                  <a:pt x="708" y="2083"/>
                </a:lnTo>
                <a:lnTo>
                  <a:pt x="737" y="2085"/>
                </a:lnTo>
                <a:lnTo>
                  <a:pt x="766" y="2086"/>
                </a:lnTo>
                <a:lnTo>
                  <a:pt x="796" y="2087"/>
                </a:lnTo>
                <a:lnTo>
                  <a:pt x="861" y="2088"/>
                </a:lnTo>
                <a:lnTo>
                  <a:pt x="929" y="2088"/>
                </a:lnTo>
                <a:lnTo>
                  <a:pt x="1308" y="2088"/>
                </a:lnTo>
                <a:lnTo>
                  <a:pt x="1349" y="2088"/>
                </a:lnTo>
                <a:lnTo>
                  <a:pt x="1393" y="2088"/>
                </a:lnTo>
                <a:lnTo>
                  <a:pt x="1439" y="2087"/>
                </a:lnTo>
                <a:lnTo>
                  <a:pt x="1487" y="2085"/>
                </a:lnTo>
                <a:lnTo>
                  <a:pt x="1537" y="2082"/>
                </a:lnTo>
                <a:lnTo>
                  <a:pt x="1587" y="2077"/>
                </a:lnTo>
                <a:lnTo>
                  <a:pt x="1612" y="2073"/>
                </a:lnTo>
                <a:lnTo>
                  <a:pt x="1637" y="2070"/>
                </a:lnTo>
                <a:lnTo>
                  <a:pt x="1663" y="2066"/>
                </a:lnTo>
                <a:lnTo>
                  <a:pt x="1688" y="2061"/>
                </a:lnTo>
                <a:lnTo>
                  <a:pt x="1714" y="2056"/>
                </a:lnTo>
                <a:lnTo>
                  <a:pt x="1739" y="2049"/>
                </a:lnTo>
                <a:lnTo>
                  <a:pt x="1764" y="2043"/>
                </a:lnTo>
                <a:lnTo>
                  <a:pt x="1791" y="2035"/>
                </a:lnTo>
                <a:lnTo>
                  <a:pt x="1816" y="2026"/>
                </a:lnTo>
                <a:lnTo>
                  <a:pt x="1841" y="2018"/>
                </a:lnTo>
                <a:lnTo>
                  <a:pt x="1865" y="2008"/>
                </a:lnTo>
                <a:lnTo>
                  <a:pt x="1890" y="1996"/>
                </a:lnTo>
                <a:lnTo>
                  <a:pt x="1914" y="1985"/>
                </a:lnTo>
                <a:lnTo>
                  <a:pt x="1937" y="1972"/>
                </a:lnTo>
                <a:lnTo>
                  <a:pt x="1961" y="1958"/>
                </a:lnTo>
                <a:lnTo>
                  <a:pt x="1984" y="1943"/>
                </a:lnTo>
                <a:lnTo>
                  <a:pt x="2006" y="1926"/>
                </a:lnTo>
                <a:lnTo>
                  <a:pt x="2028" y="1910"/>
                </a:lnTo>
                <a:lnTo>
                  <a:pt x="2049" y="1891"/>
                </a:lnTo>
                <a:lnTo>
                  <a:pt x="2070" y="1871"/>
                </a:lnTo>
                <a:lnTo>
                  <a:pt x="2090" y="1850"/>
                </a:lnTo>
                <a:lnTo>
                  <a:pt x="2108" y="1829"/>
                </a:lnTo>
                <a:lnTo>
                  <a:pt x="2126" y="1807"/>
                </a:lnTo>
                <a:lnTo>
                  <a:pt x="2142" y="1785"/>
                </a:lnTo>
                <a:lnTo>
                  <a:pt x="2156" y="1762"/>
                </a:lnTo>
                <a:lnTo>
                  <a:pt x="2171" y="1739"/>
                </a:lnTo>
                <a:lnTo>
                  <a:pt x="2184" y="1717"/>
                </a:lnTo>
                <a:lnTo>
                  <a:pt x="2196" y="1694"/>
                </a:lnTo>
                <a:lnTo>
                  <a:pt x="2207" y="1670"/>
                </a:lnTo>
                <a:lnTo>
                  <a:pt x="2217" y="1647"/>
                </a:lnTo>
                <a:lnTo>
                  <a:pt x="2227" y="1623"/>
                </a:lnTo>
                <a:lnTo>
                  <a:pt x="2235" y="1599"/>
                </a:lnTo>
                <a:lnTo>
                  <a:pt x="2242" y="1576"/>
                </a:lnTo>
                <a:lnTo>
                  <a:pt x="2250" y="1552"/>
                </a:lnTo>
                <a:lnTo>
                  <a:pt x="2255" y="1529"/>
                </a:lnTo>
                <a:lnTo>
                  <a:pt x="2261" y="1506"/>
                </a:lnTo>
                <a:lnTo>
                  <a:pt x="2269" y="1461"/>
                </a:lnTo>
                <a:lnTo>
                  <a:pt x="2277" y="1418"/>
                </a:lnTo>
                <a:lnTo>
                  <a:pt x="2281" y="1376"/>
                </a:lnTo>
                <a:lnTo>
                  <a:pt x="2284" y="1338"/>
                </a:lnTo>
                <a:lnTo>
                  <a:pt x="2286" y="1302"/>
                </a:lnTo>
                <a:lnTo>
                  <a:pt x="2287" y="1270"/>
                </a:lnTo>
                <a:lnTo>
                  <a:pt x="2288" y="1242"/>
                </a:lnTo>
                <a:lnTo>
                  <a:pt x="2288" y="1218"/>
                </a:lnTo>
                <a:lnTo>
                  <a:pt x="2288" y="869"/>
                </a:lnTo>
                <a:lnTo>
                  <a:pt x="2288" y="845"/>
                </a:lnTo>
                <a:lnTo>
                  <a:pt x="2287" y="817"/>
                </a:lnTo>
                <a:lnTo>
                  <a:pt x="2286" y="785"/>
                </a:lnTo>
                <a:lnTo>
                  <a:pt x="2284" y="749"/>
                </a:lnTo>
                <a:lnTo>
                  <a:pt x="2281" y="711"/>
                </a:lnTo>
                <a:lnTo>
                  <a:pt x="2277" y="670"/>
                </a:lnTo>
                <a:lnTo>
                  <a:pt x="2269" y="626"/>
                </a:lnTo>
                <a:lnTo>
                  <a:pt x="2261" y="581"/>
                </a:lnTo>
                <a:lnTo>
                  <a:pt x="2255" y="558"/>
                </a:lnTo>
                <a:lnTo>
                  <a:pt x="2250" y="535"/>
                </a:lnTo>
                <a:lnTo>
                  <a:pt x="2242" y="512"/>
                </a:lnTo>
                <a:lnTo>
                  <a:pt x="2235" y="488"/>
                </a:lnTo>
                <a:lnTo>
                  <a:pt x="2227" y="465"/>
                </a:lnTo>
                <a:lnTo>
                  <a:pt x="2217" y="441"/>
                </a:lnTo>
                <a:lnTo>
                  <a:pt x="2207" y="417"/>
                </a:lnTo>
                <a:lnTo>
                  <a:pt x="2196" y="394"/>
                </a:lnTo>
                <a:lnTo>
                  <a:pt x="2184" y="371"/>
                </a:lnTo>
                <a:lnTo>
                  <a:pt x="2171" y="347"/>
                </a:lnTo>
                <a:lnTo>
                  <a:pt x="2156" y="326"/>
                </a:lnTo>
                <a:lnTo>
                  <a:pt x="2142" y="303"/>
                </a:lnTo>
                <a:lnTo>
                  <a:pt x="2126" y="281"/>
                </a:lnTo>
                <a:lnTo>
                  <a:pt x="2108" y="259"/>
                </a:lnTo>
                <a:lnTo>
                  <a:pt x="2090" y="238"/>
                </a:lnTo>
                <a:lnTo>
                  <a:pt x="2070" y="217"/>
                </a:lnTo>
                <a:lnTo>
                  <a:pt x="2049" y="197"/>
                </a:lnTo>
                <a:lnTo>
                  <a:pt x="2028" y="178"/>
                </a:lnTo>
                <a:lnTo>
                  <a:pt x="2006" y="162"/>
                </a:lnTo>
                <a:lnTo>
                  <a:pt x="1984" y="145"/>
                </a:lnTo>
                <a:lnTo>
                  <a:pt x="1961" y="130"/>
                </a:lnTo>
                <a:lnTo>
                  <a:pt x="1937" y="117"/>
                </a:lnTo>
                <a:lnTo>
                  <a:pt x="1914" y="103"/>
                </a:lnTo>
                <a:lnTo>
                  <a:pt x="1890" y="92"/>
                </a:lnTo>
                <a:lnTo>
                  <a:pt x="1865" y="80"/>
                </a:lnTo>
                <a:lnTo>
                  <a:pt x="1841" y="71"/>
                </a:lnTo>
                <a:lnTo>
                  <a:pt x="1816" y="62"/>
                </a:lnTo>
                <a:lnTo>
                  <a:pt x="1791" y="53"/>
                </a:lnTo>
                <a:lnTo>
                  <a:pt x="1764" y="46"/>
                </a:lnTo>
                <a:lnTo>
                  <a:pt x="1739" y="39"/>
                </a:lnTo>
                <a:lnTo>
                  <a:pt x="1714" y="32"/>
                </a:lnTo>
                <a:lnTo>
                  <a:pt x="1688" y="27"/>
                </a:lnTo>
                <a:lnTo>
                  <a:pt x="1663" y="22"/>
                </a:lnTo>
                <a:lnTo>
                  <a:pt x="1637" y="18"/>
                </a:lnTo>
                <a:lnTo>
                  <a:pt x="1612" y="15"/>
                </a:lnTo>
                <a:lnTo>
                  <a:pt x="1587" y="11"/>
                </a:lnTo>
                <a:lnTo>
                  <a:pt x="1537" y="6"/>
                </a:lnTo>
                <a:lnTo>
                  <a:pt x="1487" y="3"/>
                </a:lnTo>
                <a:lnTo>
                  <a:pt x="1439" y="1"/>
                </a:lnTo>
                <a:lnTo>
                  <a:pt x="1393" y="0"/>
                </a:lnTo>
                <a:lnTo>
                  <a:pt x="1349" y="0"/>
                </a:lnTo>
                <a:lnTo>
                  <a:pt x="1308" y="0"/>
                </a:lnTo>
                <a:lnTo>
                  <a:pt x="704" y="0"/>
                </a:lnTo>
                <a:lnTo>
                  <a:pt x="681" y="0"/>
                </a:lnTo>
                <a:lnTo>
                  <a:pt x="658" y="1"/>
                </a:lnTo>
                <a:lnTo>
                  <a:pt x="634" y="3"/>
                </a:lnTo>
                <a:lnTo>
                  <a:pt x="609" y="7"/>
                </a:lnTo>
                <a:lnTo>
                  <a:pt x="598" y="10"/>
                </a:lnTo>
                <a:lnTo>
                  <a:pt x="585" y="14"/>
                </a:lnTo>
                <a:lnTo>
                  <a:pt x="573" y="19"/>
                </a:lnTo>
                <a:lnTo>
                  <a:pt x="561" y="24"/>
                </a:lnTo>
                <a:lnTo>
                  <a:pt x="550" y="30"/>
                </a:lnTo>
                <a:lnTo>
                  <a:pt x="537" y="39"/>
                </a:lnTo>
                <a:lnTo>
                  <a:pt x="527" y="47"/>
                </a:lnTo>
                <a:lnTo>
                  <a:pt x="515" y="57"/>
                </a:lnTo>
                <a:lnTo>
                  <a:pt x="505" y="68"/>
                </a:lnTo>
                <a:lnTo>
                  <a:pt x="496" y="79"/>
                </a:lnTo>
                <a:lnTo>
                  <a:pt x="488" y="91"/>
                </a:lnTo>
                <a:lnTo>
                  <a:pt x="482" y="103"/>
                </a:lnTo>
                <a:lnTo>
                  <a:pt x="476" y="115"/>
                </a:lnTo>
                <a:lnTo>
                  <a:pt x="471" y="127"/>
                </a:lnTo>
                <a:lnTo>
                  <a:pt x="468" y="140"/>
                </a:lnTo>
                <a:lnTo>
                  <a:pt x="465" y="152"/>
                </a:lnTo>
                <a:lnTo>
                  <a:pt x="461" y="176"/>
                </a:lnTo>
                <a:lnTo>
                  <a:pt x="459" y="200"/>
                </a:lnTo>
                <a:lnTo>
                  <a:pt x="458" y="224"/>
                </a:lnTo>
                <a:lnTo>
                  <a:pt x="458" y="246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4" name="Freeform 11"/>
          <p:cNvSpPr>
            <a:spLocks/>
          </p:cNvSpPr>
          <p:nvPr userDrawn="1"/>
        </p:nvSpPr>
        <p:spPr bwMode="auto">
          <a:xfrm>
            <a:off x="668338" y="387350"/>
            <a:ext cx="254000" cy="184150"/>
          </a:xfrm>
          <a:custGeom>
            <a:avLst/>
            <a:gdLst/>
            <a:ahLst/>
            <a:cxnLst>
              <a:cxn ang="0">
                <a:pos x="1046" y="0"/>
              </a:cxn>
              <a:cxn ang="0">
                <a:pos x="0" y="1392"/>
              </a:cxn>
              <a:cxn ang="0">
                <a:pos x="872" y="1392"/>
              </a:cxn>
              <a:cxn ang="0">
                <a:pos x="1919" y="0"/>
              </a:cxn>
              <a:cxn ang="0">
                <a:pos x="1046" y="0"/>
              </a:cxn>
            </a:cxnLst>
            <a:rect l="0" t="0" r="r" b="b"/>
            <a:pathLst>
              <a:path w="1919" h="1392">
                <a:moveTo>
                  <a:pt x="1046" y="0"/>
                </a:moveTo>
                <a:lnTo>
                  <a:pt x="0" y="1392"/>
                </a:lnTo>
                <a:lnTo>
                  <a:pt x="872" y="1392"/>
                </a:lnTo>
                <a:lnTo>
                  <a:pt x="1919" y="0"/>
                </a:lnTo>
                <a:lnTo>
                  <a:pt x="1046" y="0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auto">
          <a:xfrm>
            <a:off x="357188" y="387350"/>
            <a:ext cx="349250" cy="276225"/>
          </a:xfrm>
          <a:custGeom>
            <a:avLst/>
            <a:gdLst/>
            <a:ahLst/>
            <a:cxnLst>
              <a:cxn ang="0">
                <a:pos x="0" y="224"/>
              </a:cxn>
              <a:cxn ang="0">
                <a:pos x="3" y="176"/>
              </a:cxn>
              <a:cxn ang="0">
                <a:pos x="10" y="140"/>
              </a:cxn>
              <a:cxn ang="0">
                <a:pos x="19" y="116"/>
              </a:cxn>
              <a:cxn ang="0">
                <a:pos x="31" y="92"/>
              </a:cxn>
              <a:cxn ang="0">
                <a:pos x="48" y="69"/>
              </a:cxn>
              <a:cxn ang="0">
                <a:pos x="69" y="48"/>
              </a:cxn>
              <a:cxn ang="0">
                <a:pos x="92" y="31"/>
              </a:cxn>
              <a:cxn ang="0">
                <a:pos x="116" y="19"/>
              </a:cxn>
              <a:cxn ang="0">
                <a:pos x="140" y="10"/>
              </a:cxn>
              <a:cxn ang="0">
                <a:pos x="177" y="3"/>
              </a:cxn>
              <a:cxn ang="0">
                <a:pos x="225" y="0"/>
              </a:cxn>
              <a:cxn ang="0">
                <a:pos x="1707" y="0"/>
              </a:cxn>
              <a:cxn ang="0">
                <a:pos x="1840" y="1"/>
              </a:cxn>
              <a:cxn ang="0">
                <a:pos x="1900" y="3"/>
              </a:cxn>
              <a:cxn ang="0">
                <a:pos x="1956" y="7"/>
              </a:cxn>
              <a:cxn ang="0">
                <a:pos x="2009" y="14"/>
              </a:cxn>
              <a:cxn ang="0">
                <a:pos x="2060" y="24"/>
              </a:cxn>
              <a:cxn ang="0">
                <a:pos x="2107" y="39"/>
              </a:cxn>
              <a:cxn ang="0">
                <a:pos x="2152" y="58"/>
              </a:cxn>
              <a:cxn ang="0">
                <a:pos x="2193" y="82"/>
              </a:cxn>
              <a:cxn ang="0">
                <a:pos x="2233" y="112"/>
              </a:cxn>
              <a:cxn ang="0">
                <a:pos x="2272" y="144"/>
              </a:cxn>
              <a:cxn ang="0">
                <a:pos x="2307" y="181"/>
              </a:cxn>
              <a:cxn ang="0">
                <a:pos x="2376" y="261"/>
              </a:cxn>
              <a:cxn ang="0">
                <a:pos x="2442" y="347"/>
              </a:cxn>
              <a:cxn ang="0">
                <a:pos x="2552" y="494"/>
              </a:cxn>
              <a:cxn ang="0">
                <a:pos x="2591" y="551"/>
              </a:cxn>
              <a:cxn ang="0">
                <a:pos x="2614" y="592"/>
              </a:cxn>
              <a:cxn ang="0">
                <a:pos x="2625" y="620"/>
              </a:cxn>
              <a:cxn ang="0">
                <a:pos x="2633" y="649"/>
              </a:cxn>
              <a:cxn ang="0">
                <a:pos x="2637" y="679"/>
              </a:cxn>
              <a:cxn ang="0">
                <a:pos x="2637" y="712"/>
              </a:cxn>
              <a:cxn ang="0">
                <a:pos x="2633" y="743"/>
              </a:cxn>
              <a:cxn ang="0">
                <a:pos x="2624" y="773"/>
              </a:cxn>
              <a:cxn ang="0">
                <a:pos x="2613" y="801"/>
              </a:cxn>
              <a:cxn ang="0">
                <a:pos x="2590" y="843"/>
              </a:cxn>
              <a:cxn ang="0">
                <a:pos x="2551" y="899"/>
              </a:cxn>
              <a:cxn ang="0">
                <a:pos x="2180" y="1392"/>
              </a:cxn>
              <a:cxn ang="0">
                <a:pos x="1875" y="638"/>
              </a:cxn>
              <a:cxn ang="0">
                <a:pos x="1907" y="592"/>
              </a:cxn>
              <a:cxn ang="0">
                <a:pos x="1922" y="567"/>
              </a:cxn>
              <a:cxn ang="0">
                <a:pos x="1934" y="541"/>
              </a:cxn>
              <a:cxn ang="0">
                <a:pos x="1943" y="513"/>
              </a:cxn>
              <a:cxn ang="0">
                <a:pos x="1946" y="486"/>
              </a:cxn>
              <a:cxn ang="0">
                <a:pos x="1943" y="457"/>
              </a:cxn>
              <a:cxn ang="0">
                <a:pos x="1933" y="428"/>
              </a:cxn>
              <a:cxn ang="0">
                <a:pos x="1916" y="401"/>
              </a:cxn>
              <a:cxn ang="0">
                <a:pos x="1897" y="381"/>
              </a:cxn>
              <a:cxn ang="0">
                <a:pos x="1871" y="367"/>
              </a:cxn>
              <a:cxn ang="0">
                <a:pos x="1845" y="357"/>
              </a:cxn>
              <a:cxn ang="0">
                <a:pos x="1816" y="352"/>
              </a:cxn>
              <a:cxn ang="0">
                <a:pos x="1787" y="349"/>
              </a:cxn>
              <a:cxn ang="0">
                <a:pos x="1729" y="347"/>
              </a:cxn>
              <a:cxn ang="0">
                <a:pos x="1047" y="2088"/>
              </a:cxn>
              <a:cxn ang="0">
                <a:pos x="349" y="347"/>
              </a:cxn>
              <a:cxn ang="0">
                <a:pos x="0" y="247"/>
              </a:cxn>
            </a:cxnLst>
            <a:rect l="0" t="0" r="r" b="b"/>
            <a:pathLst>
              <a:path w="2638" h="2088">
                <a:moveTo>
                  <a:pt x="0" y="247"/>
                </a:moveTo>
                <a:lnTo>
                  <a:pt x="0" y="224"/>
                </a:lnTo>
                <a:lnTo>
                  <a:pt x="1" y="201"/>
                </a:lnTo>
                <a:lnTo>
                  <a:pt x="3" y="176"/>
                </a:lnTo>
                <a:lnTo>
                  <a:pt x="7" y="152"/>
                </a:lnTo>
                <a:lnTo>
                  <a:pt x="10" y="140"/>
                </a:lnTo>
                <a:lnTo>
                  <a:pt x="15" y="127"/>
                </a:lnTo>
                <a:lnTo>
                  <a:pt x="19" y="116"/>
                </a:lnTo>
                <a:lnTo>
                  <a:pt x="25" y="103"/>
                </a:lnTo>
                <a:lnTo>
                  <a:pt x="31" y="92"/>
                </a:lnTo>
                <a:lnTo>
                  <a:pt x="39" y="80"/>
                </a:lnTo>
                <a:lnTo>
                  <a:pt x="48" y="69"/>
                </a:lnTo>
                <a:lnTo>
                  <a:pt x="59" y="58"/>
                </a:lnTo>
                <a:lnTo>
                  <a:pt x="69" y="48"/>
                </a:lnTo>
                <a:lnTo>
                  <a:pt x="81" y="39"/>
                </a:lnTo>
                <a:lnTo>
                  <a:pt x="92" y="31"/>
                </a:lnTo>
                <a:lnTo>
                  <a:pt x="104" y="24"/>
                </a:lnTo>
                <a:lnTo>
                  <a:pt x="116" y="19"/>
                </a:lnTo>
                <a:lnTo>
                  <a:pt x="128" y="14"/>
                </a:lnTo>
                <a:lnTo>
                  <a:pt x="140" y="10"/>
                </a:lnTo>
                <a:lnTo>
                  <a:pt x="153" y="7"/>
                </a:lnTo>
                <a:lnTo>
                  <a:pt x="177" y="3"/>
                </a:lnTo>
                <a:lnTo>
                  <a:pt x="202" y="1"/>
                </a:lnTo>
                <a:lnTo>
                  <a:pt x="225" y="0"/>
                </a:lnTo>
                <a:lnTo>
                  <a:pt x="247" y="0"/>
                </a:lnTo>
                <a:lnTo>
                  <a:pt x="1707" y="0"/>
                </a:lnTo>
                <a:lnTo>
                  <a:pt x="1776" y="0"/>
                </a:lnTo>
                <a:lnTo>
                  <a:pt x="1840" y="1"/>
                </a:lnTo>
                <a:lnTo>
                  <a:pt x="1870" y="1"/>
                </a:lnTo>
                <a:lnTo>
                  <a:pt x="1900" y="3"/>
                </a:lnTo>
                <a:lnTo>
                  <a:pt x="1929" y="4"/>
                </a:lnTo>
                <a:lnTo>
                  <a:pt x="1956" y="7"/>
                </a:lnTo>
                <a:lnTo>
                  <a:pt x="1983" y="10"/>
                </a:lnTo>
                <a:lnTo>
                  <a:pt x="2009" y="14"/>
                </a:lnTo>
                <a:lnTo>
                  <a:pt x="2035" y="19"/>
                </a:lnTo>
                <a:lnTo>
                  <a:pt x="2060" y="24"/>
                </a:lnTo>
                <a:lnTo>
                  <a:pt x="2083" y="31"/>
                </a:lnTo>
                <a:lnTo>
                  <a:pt x="2107" y="39"/>
                </a:lnTo>
                <a:lnTo>
                  <a:pt x="2129" y="48"/>
                </a:lnTo>
                <a:lnTo>
                  <a:pt x="2152" y="58"/>
                </a:lnTo>
                <a:lnTo>
                  <a:pt x="2173" y="70"/>
                </a:lnTo>
                <a:lnTo>
                  <a:pt x="2193" y="82"/>
                </a:lnTo>
                <a:lnTo>
                  <a:pt x="2214" y="96"/>
                </a:lnTo>
                <a:lnTo>
                  <a:pt x="2233" y="112"/>
                </a:lnTo>
                <a:lnTo>
                  <a:pt x="2253" y="127"/>
                </a:lnTo>
                <a:lnTo>
                  <a:pt x="2272" y="144"/>
                </a:lnTo>
                <a:lnTo>
                  <a:pt x="2290" y="162"/>
                </a:lnTo>
                <a:lnTo>
                  <a:pt x="2307" y="181"/>
                </a:lnTo>
                <a:lnTo>
                  <a:pt x="2342" y="220"/>
                </a:lnTo>
                <a:lnTo>
                  <a:pt x="2376" y="261"/>
                </a:lnTo>
                <a:lnTo>
                  <a:pt x="2409" y="304"/>
                </a:lnTo>
                <a:lnTo>
                  <a:pt x="2442" y="347"/>
                </a:lnTo>
                <a:lnTo>
                  <a:pt x="2530" y="464"/>
                </a:lnTo>
                <a:lnTo>
                  <a:pt x="2552" y="494"/>
                </a:lnTo>
                <a:lnTo>
                  <a:pt x="2572" y="523"/>
                </a:lnTo>
                <a:lnTo>
                  <a:pt x="2591" y="551"/>
                </a:lnTo>
                <a:lnTo>
                  <a:pt x="2606" y="578"/>
                </a:lnTo>
                <a:lnTo>
                  <a:pt x="2614" y="592"/>
                </a:lnTo>
                <a:lnTo>
                  <a:pt x="2620" y="606"/>
                </a:lnTo>
                <a:lnTo>
                  <a:pt x="2625" y="620"/>
                </a:lnTo>
                <a:lnTo>
                  <a:pt x="2629" y="634"/>
                </a:lnTo>
                <a:lnTo>
                  <a:pt x="2633" y="649"/>
                </a:lnTo>
                <a:lnTo>
                  <a:pt x="2636" y="665"/>
                </a:lnTo>
                <a:lnTo>
                  <a:pt x="2637" y="679"/>
                </a:lnTo>
                <a:lnTo>
                  <a:pt x="2638" y="696"/>
                </a:lnTo>
                <a:lnTo>
                  <a:pt x="2637" y="712"/>
                </a:lnTo>
                <a:lnTo>
                  <a:pt x="2636" y="727"/>
                </a:lnTo>
                <a:lnTo>
                  <a:pt x="2633" y="743"/>
                </a:lnTo>
                <a:lnTo>
                  <a:pt x="2628" y="758"/>
                </a:lnTo>
                <a:lnTo>
                  <a:pt x="2624" y="773"/>
                </a:lnTo>
                <a:lnTo>
                  <a:pt x="2619" y="787"/>
                </a:lnTo>
                <a:lnTo>
                  <a:pt x="2613" y="801"/>
                </a:lnTo>
                <a:lnTo>
                  <a:pt x="2605" y="816"/>
                </a:lnTo>
                <a:lnTo>
                  <a:pt x="2590" y="843"/>
                </a:lnTo>
                <a:lnTo>
                  <a:pt x="2571" y="871"/>
                </a:lnTo>
                <a:lnTo>
                  <a:pt x="2551" y="899"/>
                </a:lnTo>
                <a:lnTo>
                  <a:pt x="2530" y="928"/>
                </a:lnTo>
                <a:lnTo>
                  <a:pt x="2180" y="1392"/>
                </a:lnTo>
                <a:lnTo>
                  <a:pt x="1308" y="1392"/>
                </a:lnTo>
                <a:lnTo>
                  <a:pt x="1875" y="638"/>
                </a:lnTo>
                <a:lnTo>
                  <a:pt x="1891" y="615"/>
                </a:lnTo>
                <a:lnTo>
                  <a:pt x="1907" y="592"/>
                </a:lnTo>
                <a:lnTo>
                  <a:pt x="1915" y="579"/>
                </a:lnTo>
                <a:lnTo>
                  <a:pt x="1922" y="567"/>
                </a:lnTo>
                <a:lnTo>
                  <a:pt x="1928" y="554"/>
                </a:lnTo>
                <a:lnTo>
                  <a:pt x="1934" y="541"/>
                </a:lnTo>
                <a:lnTo>
                  <a:pt x="1938" y="527"/>
                </a:lnTo>
                <a:lnTo>
                  <a:pt x="1943" y="513"/>
                </a:lnTo>
                <a:lnTo>
                  <a:pt x="1945" y="500"/>
                </a:lnTo>
                <a:lnTo>
                  <a:pt x="1946" y="486"/>
                </a:lnTo>
                <a:lnTo>
                  <a:pt x="1945" y="472"/>
                </a:lnTo>
                <a:lnTo>
                  <a:pt x="1943" y="457"/>
                </a:lnTo>
                <a:lnTo>
                  <a:pt x="1938" y="442"/>
                </a:lnTo>
                <a:lnTo>
                  <a:pt x="1933" y="428"/>
                </a:lnTo>
                <a:lnTo>
                  <a:pt x="1926" y="413"/>
                </a:lnTo>
                <a:lnTo>
                  <a:pt x="1916" y="401"/>
                </a:lnTo>
                <a:lnTo>
                  <a:pt x="1907" y="390"/>
                </a:lnTo>
                <a:lnTo>
                  <a:pt x="1897" y="381"/>
                </a:lnTo>
                <a:lnTo>
                  <a:pt x="1884" y="374"/>
                </a:lnTo>
                <a:lnTo>
                  <a:pt x="1871" y="367"/>
                </a:lnTo>
                <a:lnTo>
                  <a:pt x="1859" y="362"/>
                </a:lnTo>
                <a:lnTo>
                  <a:pt x="1845" y="357"/>
                </a:lnTo>
                <a:lnTo>
                  <a:pt x="1831" y="354"/>
                </a:lnTo>
                <a:lnTo>
                  <a:pt x="1816" y="352"/>
                </a:lnTo>
                <a:lnTo>
                  <a:pt x="1801" y="350"/>
                </a:lnTo>
                <a:lnTo>
                  <a:pt x="1787" y="349"/>
                </a:lnTo>
                <a:lnTo>
                  <a:pt x="1757" y="347"/>
                </a:lnTo>
                <a:lnTo>
                  <a:pt x="1729" y="347"/>
                </a:lnTo>
                <a:lnTo>
                  <a:pt x="1047" y="347"/>
                </a:lnTo>
                <a:lnTo>
                  <a:pt x="1047" y="2088"/>
                </a:lnTo>
                <a:lnTo>
                  <a:pt x="349" y="2088"/>
                </a:lnTo>
                <a:lnTo>
                  <a:pt x="349" y="347"/>
                </a:lnTo>
                <a:lnTo>
                  <a:pt x="0" y="347"/>
                </a:lnTo>
                <a:lnTo>
                  <a:pt x="0" y="247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2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3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4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67E75-ABE0-42F8-8D49-208ED9B1B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spect="1" noChangeArrowheads="1" noTextEdit="1"/>
          </p:cNvSpPr>
          <p:nvPr userDrawn="1"/>
        </p:nvSpPr>
        <p:spPr bwMode="auto">
          <a:xfrm>
            <a:off x="250825" y="188913"/>
            <a:ext cx="1905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5076825" y="115888"/>
            <a:ext cx="1871663" cy="649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2" name="AutoShape 9"/>
          <p:cNvSpPr>
            <a:spLocks noChangeAspect="1" noChangeArrowheads="1" noTextEdit="1"/>
          </p:cNvSpPr>
          <p:nvPr userDrawn="1"/>
        </p:nvSpPr>
        <p:spPr bwMode="auto">
          <a:xfrm>
            <a:off x="357188" y="295275"/>
            <a:ext cx="2212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884238" y="295275"/>
            <a:ext cx="303212" cy="276225"/>
          </a:xfrm>
          <a:custGeom>
            <a:avLst/>
            <a:gdLst/>
            <a:ahLst/>
            <a:cxnLst>
              <a:cxn ang="0">
                <a:pos x="1378" y="349"/>
              </a:cxn>
              <a:cxn ang="0">
                <a:pos x="1472" y="366"/>
              </a:cxn>
              <a:cxn ang="0">
                <a:pos x="1532" y="405"/>
              </a:cxn>
              <a:cxn ang="0">
                <a:pos x="1572" y="466"/>
              </a:cxn>
              <a:cxn ang="0">
                <a:pos x="1590" y="560"/>
              </a:cxn>
              <a:cxn ang="0">
                <a:pos x="1590" y="1528"/>
              </a:cxn>
              <a:cxn ang="0">
                <a:pos x="1572" y="1621"/>
              </a:cxn>
              <a:cxn ang="0">
                <a:pos x="1532" y="1682"/>
              </a:cxn>
              <a:cxn ang="0">
                <a:pos x="1472" y="1721"/>
              </a:cxn>
              <a:cxn ang="0">
                <a:pos x="1378" y="1739"/>
              </a:cxn>
              <a:cxn ang="0">
                <a:pos x="850" y="1738"/>
              </a:cxn>
              <a:cxn ang="0">
                <a:pos x="779" y="1726"/>
              </a:cxn>
              <a:cxn ang="0">
                <a:pos x="720" y="1686"/>
              </a:cxn>
              <a:cxn ang="0">
                <a:pos x="692" y="1616"/>
              </a:cxn>
              <a:cxn ang="0">
                <a:pos x="703" y="1546"/>
              </a:cxn>
              <a:cxn ang="0">
                <a:pos x="746" y="1472"/>
              </a:cxn>
              <a:cxn ang="0">
                <a:pos x="86" y="1189"/>
              </a:cxn>
              <a:cxn ang="0">
                <a:pos x="18" y="1300"/>
              </a:cxn>
              <a:cxn ang="0">
                <a:pos x="0" y="1375"/>
              </a:cxn>
              <a:cxn ang="0">
                <a:pos x="8" y="1454"/>
              </a:cxn>
              <a:cxn ang="0">
                <a:pos x="47" y="1537"/>
              </a:cxn>
              <a:cxn ang="0">
                <a:pos x="228" y="1783"/>
              </a:cxn>
              <a:cxn ang="0">
                <a:pos x="330" y="1907"/>
              </a:cxn>
              <a:cxn ang="0">
                <a:pos x="424" y="1992"/>
              </a:cxn>
              <a:cxn ang="0">
                <a:pos x="531" y="2049"/>
              </a:cxn>
              <a:cxn ang="0">
                <a:pos x="653" y="2078"/>
              </a:cxn>
              <a:cxn ang="0">
                <a:pos x="796" y="2087"/>
              </a:cxn>
              <a:cxn ang="0">
                <a:pos x="1393" y="2088"/>
              </a:cxn>
              <a:cxn ang="0">
                <a:pos x="1612" y="2073"/>
              </a:cxn>
              <a:cxn ang="0">
                <a:pos x="1739" y="2049"/>
              </a:cxn>
              <a:cxn ang="0">
                <a:pos x="1865" y="2008"/>
              </a:cxn>
              <a:cxn ang="0">
                <a:pos x="1984" y="1943"/>
              </a:cxn>
              <a:cxn ang="0">
                <a:pos x="2090" y="1850"/>
              </a:cxn>
              <a:cxn ang="0">
                <a:pos x="2171" y="1739"/>
              </a:cxn>
              <a:cxn ang="0">
                <a:pos x="2227" y="1623"/>
              </a:cxn>
              <a:cxn ang="0">
                <a:pos x="2261" y="1506"/>
              </a:cxn>
              <a:cxn ang="0">
                <a:pos x="2286" y="1302"/>
              </a:cxn>
              <a:cxn ang="0">
                <a:pos x="2288" y="845"/>
              </a:cxn>
              <a:cxn ang="0">
                <a:pos x="2277" y="670"/>
              </a:cxn>
              <a:cxn ang="0">
                <a:pos x="2242" y="512"/>
              </a:cxn>
              <a:cxn ang="0">
                <a:pos x="2196" y="394"/>
              </a:cxn>
              <a:cxn ang="0">
                <a:pos x="2126" y="281"/>
              </a:cxn>
              <a:cxn ang="0">
                <a:pos x="2028" y="178"/>
              </a:cxn>
              <a:cxn ang="0">
                <a:pos x="1914" y="103"/>
              </a:cxn>
              <a:cxn ang="0">
                <a:pos x="1791" y="53"/>
              </a:cxn>
              <a:cxn ang="0">
                <a:pos x="1663" y="22"/>
              </a:cxn>
              <a:cxn ang="0">
                <a:pos x="1487" y="3"/>
              </a:cxn>
              <a:cxn ang="0">
                <a:pos x="704" y="0"/>
              </a:cxn>
              <a:cxn ang="0">
                <a:pos x="598" y="10"/>
              </a:cxn>
              <a:cxn ang="0">
                <a:pos x="537" y="39"/>
              </a:cxn>
              <a:cxn ang="0">
                <a:pos x="488" y="91"/>
              </a:cxn>
              <a:cxn ang="0">
                <a:pos x="465" y="152"/>
              </a:cxn>
            </a:cxnLst>
            <a:rect l="0" t="0" r="r" b="b"/>
            <a:pathLst>
              <a:path w="2288" h="2088">
                <a:moveTo>
                  <a:pt x="458" y="246"/>
                </a:moveTo>
                <a:lnTo>
                  <a:pt x="458" y="347"/>
                </a:lnTo>
                <a:lnTo>
                  <a:pt x="1330" y="347"/>
                </a:lnTo>
                <a:lnTo>
                  <a:pt x="1353" y="347"/>
                </a:lnTo>
                <a:lnTo>
                  <a:pt x="1378" y="349"/>
                </a:lnTo>
                <a:lnTo>
                  <a:pt x="1404" y="351"/>
                </a:lnTo>
                <a:lnTo>
                  <a:pt x="1431" y="355"/>
                </a:lnTo>
                <a:lnTo>
                  <a:pt x="1445" y="358"/>
                </a:lnTo>
                <a:lnTo>
                  <a:pt x="1458" y="361"/>
                </a:lnTo>
                <a:lnTo>
                  <a:pt x="1472" y="366"/>
                </a:lnTo>
                <a:lnTo>
                  <a:pt x="1484" y="371"/>
                </a:lnTo>
                <a:lnTo>
                  <a:pt x="1497" y="379"/>
                </a:lnTo>
                <a:lnTo>
                  <a:pt x="1509" y="386"/>
                </a:lnTo>
                <a:lnTo>
                  <a:pt x="1522" y="395"/>
                </a:lnTo>
                <a:lnTo>
                  <a:pt x="1532" y="405"/>
                </a:lnTo>
                <a:lnTo>
                  <a:pt x="1543" y="416"/>
                </a:lnTo>
                <a:lnTo>
                  <a:pt x="1552" y="429"/>
                </a:lnTo>
                <a:lnTo>
                  <a:pt x="1560" y="440"/>
                </a:lnTo>
                <a:lnTo>
                  <a:pt x="1567" y="454"/>
                </a:lnTo>
                <a:lnTo>
                  <a:pt x="1572" y="466"/>
                </a:lnTo>
                <a:lnTo>
                  <a:pt x="1577" y="480"/>
                </a:lnTo>
                <a:lnTo>
                  <a:pt x="1580" y="494"/>
                </a:lnTo>
                <a:lnTo>
                  <a:pt x="1584" y="507"/>
                </a:lnTo>
                <a:lnTo>
                  <a:pt x="1588" y="534"/>
                </a:lnTo>
                <a:lnTo>
                  <a:pt x="1590" y="560"/>
                </a:lnTo>
                <a:lnTo>
                  <a:pt x="1591" y="585"/>
                </a:lnTo>
                <a:lnTo>
                  <a:pt x="1591" y="608"/>
                </a:lnTo>
                <a:lnTo>
                  <a:pt x="1591" y="1479"/>
                </a:lnTo>
                <a:lnTo>
                  <a:pt x="1591" y="1503"/>
                </a:lnTo>
                <a:lnTo>
                  <a:pt x="1590" y="1528"/>
                </a:lnTo>
                <a:lnTo>
                  <a:pt x="1588" y="1554"/>
                </a:lnTo>
                <a:lnTo>
                  <a:pt x="1584" y="1581"/>
                </a:lnTo>
                <a:lnTo>
                  <a:pt x="1580" y="1594"/>
                </a:lnTo>
                <a:lnTo>
                  <a:pt x="1577" y="1607"/>
                </a:lnTo>
                <a:lnTo>
                  <a:pt x="1572" y="1621"/>
                </a:lnTo>
                <a:lnTo>
                  <a:pt x="1567" y="1634"/>
                </a:lnTo>
                <a:lnTo>
                  <a:pt x="1560" y="1647"/>
                </a:lnTo>
                <a:lnTo>
                  <a:pt x="1552" y="1659"/>
                </a:lnTo>
                <a:lnTo>
                  <a:pt x="1543" y="1671"/>
                </a:lnTo>
                <a:lnTo>
                  <a:pt x="1532" y="1682"/>
                </a:lnTo>
                <a:lnTo>
                  <a:pt x="1522" y="1691"/>
                </a:lnTo>
                <a:lnTo>
                  <a:pt x="1509" y="1701"/>
                </a:lnTo>
                <a:lnTo>
                  <a:pt x="1497" y="1708"/>
                </a:lnTo>
                <a:lnTo>
                  <a:pt x="1484" y="1715"/>
                </a:lnTo>
                <a:lnTo>
                  <a:pt x="1472" y="1721"/>
                </a:lnTo>
                <a:lnTo>
                  <a:pt x="1458" y="1726"/>
                </a:lnTo>
                <a:lnTo>
                  <a:pt x="1445" y="1729"/>
                </a:lnTo>
                <a:lnTo>
                  <a:pt x="1431" y="1732"/>
                </a:lnTo>
                <a:lnTo>
                  <a:pt x="1404" y="1736"/>
                </a:lnTo>
                <a:lnTo>
                  <a:pt x="1378" y="1739"/>
                </a:lnTo>
                <a:lnTo>
                  <a:pt x="1353" y="1739"/>
                </a:lnTo>
                <a:lnTo>
                  <a:pt x="1330" y="1739"/>
                </a:lnTo>
                <a:lnTo>
                  <a:pt x="907" y="1739"/>
                </a:lnTo>
                <a:lnTo>
                  <a:pt x="879" y="1739"/>
                </a:lnTo>
                <a:lnTo>
                  <a:pt x="850" y="1738"/>
                </a:lnTo>
                <a:lnTo>
                  <a:pt x="835" y="1737"/>
                </a:lnTo>
                <a:lnTo>
                  <a:pt x="820" y="1735"/>
                </a:lnTo>
                <a:lnTo>
                  <a:pt x="806" y="1733"/>
                </a:lnTo>
                <a:lnTo>
                  <a:pt x="792" y="1730"/>
                </a:lnTo>
                <a:lnTo>
                  <a:pt x="779" y="1726"/>
                </a:lnTo>
                <a:lnTo>
                  <a:pt x="765" y="1721"/>
                </a:lnTo>
                <a:lnTo>
                  <a:pt x="752" y="1714"/>
                </a:lnTo>
                <a:lnTo>
                  <a:pt x="741" y="1706"/>
                </a:lnTo>
                <a:lnTo>
                  <a:pt x="730" y="1698"/>
                </a:lnTo>
                <a:lnTo>
                  <a:pt x="720" y="1686"/>
                </a:lnTo>
                <a:lnTo>
                  <a:pt x="712" y="1675"/>
                </a:lnTo>
                <a:lnTo>
                  <a:pt x="704" y="1660"/>
                </a:lnTo>
                <a:lnTo>
                  <a:pt x="698" y="1646"/>
                </a:lnTo>
                <a:lnTo>
                  <a:pt x="695" y="1631"/>
                </a:lnTo>
                <a:lnTo>
                  <a:pt x="692" y="1616"/>
                </a:lnTo>
                <a:lnTo>
                  <a:pt x="692" y="1602"/>
                </a:lnTo>
                <a:lnTo>
                  <a:pt x="693" y="1588"/>
                </a:lnTo>
                <a:lnTo>
                  <a:pt x="695" y="1574"/>
                </a:lnTo>
                <a:lnTo>
                  <a:pt x="699" y="1560"/>
                </a:lnTo>
                <a:lnTo>
                  <a:pt x="703" y="1546"/>
                </a:lnTo>
                <a:lnTo>
                  <a:pt x="708" y="1534"/>
                </a:lnTo>
                <a:lnTo>
                  <a:pt x="715" y="1521"/>
                </a:lnTo>
                <a:lnTo>
                  <a:pt x="722" y="1509"/>
                </a:lnTo>
                <a:lnTo>
                  <a:pt x="729" y="1496"/>
                </a:lnTo>
                <a:lnTo>
                  <a:pt x="746" y="1472"/>
                </a:lnTo>
                <a:lnTo>
                  <a:pt x="763" y="1449"/>
                </a:lnTo>
                <a:lnTo>
                  <a:pt x="1330" y="696"/>
                </a:lnTo>
                <a:lnTo>
                  <a:pt x="458" y="696"/>
                </a:lnTo>
                <a:lnTo>
                  <a:pt x="108" y="1160"/>
                </a:lnTo>
                <a:lnTo>
                  <a:pt x="86" y="1189"/>
                </a:lnTo>
                <a:lnTo>
                  <a:pt x="67" y="1217"/>
                </a:lnTo>
                <a:lnTo>
                  <a:pt x="48" y="1245"/>
                </a:lnTo>
                <a:lnTo>
                  <a:pt x="32" y="1272"/>
                </a:lnTo>
                <a:lnTo>
                  <a:pt x="25" y="1287"/>
                </a:lnTo>
                <a:lnTo>
                  <a:pt x="18" y="1300"/>
                </a:lnTo>
                <a:lnTo>
                  <a:pt x="13" y="1315"/>
                </a:lnTo>
                <a:lnTo>
                  <a:pt x="8" y="1329"/>
                </a:lnTo>
                <a:lnTo>
                  <a:pt x="5" y="1345"/>
                </a:lnTo>
                <a:lnTo>
                  <a:pt x="2" y="1360"/>
                </a:lnTo>
                <a:lnTo>
                  <a:pt x="0" y="1375"/>
                </a:lnTo>
                <a:lnTo>
                  <a:pt x="0" y="1392"/>
                </a:lnTo>
                <a:lnTo>
                  <a:pt x="0" y="1408"/>
                </a:lnTo>
                <a:lnTo>
                  <a:pt x="2" y="1423"/>
                </a:lnTo>
                <a:lnTo>
                  <a:pt x="4" y="1439"/>
                </a:lnTo>
                <a:lnTo>
                  <a:pt x="8" y="1454"/>
                </a:lnTo>
                <a:lnTo>
                  <a:pt x="12" y="1468"/>
                </a:lnTo>
                <a:lnTo>
                  <a:pt x="17" y="1482"/>
                </a:lnTo>
                <a:lnTo>
                  <a:pt x="24" y="1495"/>
                </a:lnTo>
                <a:lnTo>
                  <a:pt x="31" y="1510"/>
                </a:lnTo>
                <a:lnTo>
                  <a:pt x="47" y="1537"/>
                </a:lnTo>
                <a:lnTo>
                  <a:pt x="65" y="1565"/>
                </a:lnTo>
                <a:lnTo>
                  <a:pt x="85" y="1593"/>
                </a:lnTo>
                <a:lnTo>
                  <a:pt x="108" y="1624"/>
                </a:lnTo>
                <a:lnTo>
                  <a:pt x="195" y="1739"/>
                </a:lnTo>
                <a:lnTo>
                  <a:pt x="228" y="1783"/>
                </a:lnTo>
                <a:lnTo>
                  <a:pt x="261" y="1826"/>
                </a:lnTo>
                <a:lnTo>
                  <a:pt x="278" y="1847"/>
                </a:lnTo>
                <a:lnTo>
                  <a:pt x="296" y="1868"/>
                </a:lnTo>
                <a:lnTo>
                  <a:pt x="312" y="1888"/>
                </a:lnTo>
                <a:lnTo>
                  <a:pt x="330" y="1907"/>
                </a:lnTo>
                <a:lnTo>
                  <a:pt x="348" y="1926"/>
                </a:lnTo>
                <a:lnTo>
                  <a:pt x="367" y="1944"/>
                </a:lnTo>
                <a:lnTo>
                  <a:pt x="385" y="1961"/>
                </a:lnTo>
                <a:lnTo>
                  <a:pt x="404" y="1976"/>
                </a:lnTo>
                <a:lnTo>
                  <a:pt x="424" y="1992"/>
                </a:lnTo>
                <a:lnTo>
                  <a:pt x="444" y="2006"/>
                </a:lnTo>
                <a:lnTo>
                  <a:pt x="465" y="2018"/>
                </a:lnTo>
                <a:lnTo>
                  <a:pt x="487" y="2030"/>
                </a:lnTo>
                <a:lnTo>
                  <a:pt x="509" y="2040"/>
                </a:lnTo>
                <a:lnTo>
                  <a:pt x="531" y="2049"/>
                </a:lnTo>
                <a:lnTo>
                  <a:pt x="554" y="2057"/>
                </a:lnTo>
                <a:lnTo>
                  <a:pt x="578" y="2064"/>
                </a:lnTo>
                <a:lnTo>
                  <a:pt x="603" y="2069"/>
                </a:lnTo>
                <a:lnTo>
                  <a:pt x="628" y="2074"/>
                </a:lnTo>
                <a:lnTo>
                  <a:pt x="653" y="2078"/>
                </a:lnTo>
                <a:lnTo>
                  <a:pt x="680" y="2081"/>
                </a:lnTo>
                <a:lnTo>
                  <a:pt x="708" y="2083"/>
                </a:lnTo>
                <a:lnTo>
                  <a:pt x="737" y="2085"/>
                </a:lnTo>
                <a:lnTo>
                  <a:pt x="766" y="2086"/>
                </a:lnTo>
                <a:lnTo>
                  <a:pt x="796" y="2087"/>
                </a:lnTo>
                <a:lnTo>
                  <a:pt x="861" y="2088"/>
                </a:lnTo>
                <a:lnTo>
                  <a:pt x="929" y="2088"/>
                </a:lnTo>
                <a:lnTo>
                  <a:pt x="1308" y="2088"/>
                </a:lnTo>
                <a:lnTo>
                  <a:pt x="1349" y="2088"/>
                </a:lnTo>
                <a:lnTo>
                  <a:pt x="1393" y="2088"/>
                </a:lnTo>
                <a:lnTo>
                  <a:pt x="1439" y="2087"/>
                </a:lnTo>
                <a:lnTo>
                  <a:pt x="1487" y="2085"/>
                </a:lnTo>
                <a:lnTo>
                  <a:pt x="1537" y="2082"/>
                </a:lnTo>
                <a:lnTo>
                  <a:pt x="1587" y="2077"/>
                </a:lnTo>
                <a:lnTo>
                  <a:pt x="1612" y="2073"/>
                </a:lnTo>
                <a:lnTo>
                  <a:pt x="1637" y="2070"/>
                </a:lnTo>
                <a:lnTo>
                  <a:pt x="1663" y="2066"/>
                </a:lnTo>
                <a:lnTo>
                  <a:pt x="1688" y="2061"/>
                </a:lnTo>
                <a:lnTo>
                  <a:pt x="1714" y="2056"/>
                </a:lnTo>
                <a:lnTo>
                  <a:pt x="1739" y="2049"/>
                </a:lnTo>
                <a:lnTo>
                  <a:pt x="1764" y="2043"/>
                </a:lnTo>
                <a:lnTo>
                  <a:pt x="1791" y="2035"/>
                </a:lnTo>
                <a:lnTo>
                  <a:pt x="1816" y="2026"/>
                </a:lnTo>
                <a:lnTo>
                  <a:pt x="1841" y="2018"/>
                </a:lnTo>
                <a:lnTo>
                  <a:pt x="1865" y="2008"/>
                </a:lnTo>
                <a:lnTo>
                  <a:pt x="1890" y="1996"/>
                </a:lnTo>
                <a:lnTo>
                  <a:pt x="1914" y="1985"/>
                </a:lnTo>
                <a:lnTo>
                  <a:pt x="1937" y="1972"/>
                </a:lnTo>
                <a:lnTo>
                  <a:pt x="1961" y="1958"/>
                </a:lnTo>
                <a:lnTo>
                  <a:pt x="1984" y="1943"/>
                </a:lnTo>
                <a:lnTo>
                  <a:pt x="2006" y="1926"/>
                </a:lnTo>
                <a:lnTo>
                  <a:pt x="2028" y="1910"/>
                </a:lnTo>
                <a:lnTo>
                  <a:pt x="2049" y="1891"/>
                </a:lnTo>
                <a:lnTo>
                  <a:pt x="2070" y="1871"/>
                </a:lnTo>
                <a:lnTo>
                  <a:pt x="2090" y="1850"/>
                </a:lnTo>
                <a:lnTo>
                  <a:pt x="2108" y="1829"/>
                </a:lnTo>
                <a:lnTo>
                  <a:pt x="2126" y="1807"/>
                </a:lnTo>
                <a:lnTo>
                  <a:pt x="2142" y="1785"/>
                </a:lnTo>
                <a:lnTo>
                  <a:pt x="2156" y="1762"/>
                </a:lnTo>
                <a:lnTo>
                  <a:pt x="2171" y="1739"/>
                </a:lnTo>
                <a:lnTo>
                  <a:pt x="2184" y="1717"/>
                </a:lnTo>
                <a:lnTo>
                  <a:pt x="2196" y="1694"/>
                </a:lnTo>
                <a:lnTo>
                  <a:pt x="2207" y="1670"/>
                </a:lnTo>
                <a:lnTo>
                  <a:pt x="2217" y="1647"/>
                </a:lnTo>
                <a:lnTo>
                  <a:pt x="2227" y="1623"/>
                </a:lnTo>
                <a:lnTo>
                  <a:pt x="2235" y="1599"/>
                </a:lnTo>
                <a:lnTo>
                  <a:pt x="2242" y="1576"/>
                </a:lnTo>
                <a:lnTo>
                  <a:pt x="2250" y="1552"/>
                </a:lnTo>
                <a:lnTo>
                  <a:pt x="2255" y="1529"/>
                </a:lnTo>
                <a:lnTo>
                  <a:pt x="2261" y="1506"/>
                </a:lnTo>
                <a:lnTo>
                  <a:pt x="2269" y="1461"/>
                </a:lnTo>
                <a:lnTo>
                  <a:pt x="2277" y="1418"/>
                </a:lnTo>
                <a:lnTo>
                  <a:pt x="2281" y="1376"/>
                </a:lnTo>
                <a:lnTo>
                  <a:pt x="2284" y="1338"/>
                </a:lnTo>
                <a:lnTo>
                  <a:pt x="2286" y="1302"/>
                </a:lnTo>
                <a:lnTo>
                  <a:pt x="2287" y="1270"/>
                </a:lnTo>
                <a:lnTo>
                  <a:pt x="2288" y="1242"/>
                </a:lnTo>
                <a:lnTo>
                  <a:pt x="2288" y="1218"/>
                </a:lnTo>
                <a:lnTo>
                  <a:pt x="2288" y="869"/>
                </a:lnTo>
                <a:lnTo>
                  <a:pt x="2288" y="845"/>
                </a:lnTo>
                <a:lnTo>
                  <a:pt x="2287" y="817"/>
                </a:lnTo>
                <a:lnTo>
                  <a:pt x="2286" y="785"/>
                </a:lnTo>
                <a:lnTo>
                  <a:pt x="2284" y="749"/>
                </a:lnTo>
                <a:lnTo>
                  <a:pt x="2281" y="711"/>
                </a:lnTo>
                <a:lnTo>
                  <a:pt x="2277" y="670"/>
                </a:lnTo>
                <a:lnTo>
                  <a:pt x="2269" y="626"/>
                </a:lnTo>
                <a:lnTo>
                  <a:pt x="2261" y="581"/>
                </a:lnTo>
                <a:lnTo>
                  <a:pt x="2255" y="558"/>
                </a:lnTo>
                <a:lnTo>
                  <a:pt x="2250" y="535"/>
                </a:lnTo>
                <a:lnTo>
                  <a:pt x="2242" y="512"/>
                </a:lnTo>
                <a:lnTo>
                  <a:pt x="2235" y="488"/>
                </a:lnTo>
                <a:lnTo>
                  <a:pt x="2227" y="465"/>
                </a:lnTo>
                <a:lnTo>
                  <a:pt x="2217" y="441"/>
                </a:lnTo>
                <a:lnTo>
                  <a:pt x="2207" y="417"/>
                </a:lnTo>
                <a:lnTo>
                  <a:pt x="2196" y="394"/>
                </a:lnTo>
                <a:lnTo>
                  <a:pt x="2184" y="371"/>
                </a:lnTo>
                <a:lnTo>
                  <a:pt x="2171" y="347"/>
                </a:lnTo>
                <a:lnTo>
                  <a:pt x="2156" y="326"/>
                </a:lnTo>
                <a:lnTo>
                  <a:pt x="2142" y="303"/>
                </a:lnTo>
                <a:lnTo>
                  <a:pt x="2126" y="281"/>
                </a:lnTo>
                <a:lnTo>
                  <a:pt x="2108" y="259"/>
                </a:lnTo>
                <a:lnTo>
                  <a:pt x="2090" y="238"/>
                </a:lnTo>
                <a:lnTo>
                  <a:pt x="2070" y="217"/>
                </a:lnTo>
                <a:lnTo>
                  <a:pt x="2049" y="197"/>
                </a:lnTo>
                <a:lnTo>
                  <a:pt x="2028" y="178"/>
                </a:lnTo>
                <a:lnTo>
                  <a:pt x="2006" y="162"/>
                </a:lnTo>
                <a:lnTo>
                  <a:pt x="1984" y="145"/>
                </a:lnTo>
                <a:lnTo>
                  <a:pt x="1961" y="130"/>
                </a:lnTo>
                <a:lnTo>
                  <a:pt x="1937" y="117"/>
                </a:lnTo>
                <a:lnTo>
                  <a:pt x="1914" y="103"/>
                </a:lnTo>
                <a:lnTo>
                  <a:pt x="1890" y="92"/>
                </a:lnTo>
                <a:lnTo>
                  <a:pt x="1865" y="80"/>
                </a:lnTo>
                <a:lnTo>
                  <a:pt x="1841" y="71"/>
                </a:lnTo>
                <a:lnTo>
                  <a:pt x="1816" y="62"/>
                </a:lnTo>
                <a:lnTo>
                  <a:pt x="1791" y="53"/>
                </a:lnTo>
                <a:lnTo>
                  <a:pt x="1764" y="46"/>
                </a:lnTo>
                <a:lnTo>
                  <a:pt x="1739" y="39"/>
                </a:lnTo>
                <a:lnTo>
                  <a:pt x="1714" y="32"/>
                </a:lnTo>
                <a:lnTo>
                  <a:pt x="1688" y="27"/>
                </a:lnTo>
                <a:lnTo>
                  <a:pt x="1663" y="22"/>
                </a:lnTo>
                <a:lnTo>
                  <a:pt x="1637" y="18"/>
                </a:lnTo>
                <a:lnTo>
                  <a:pt x="1612" y="15"/>
                </a:lnTo>
                <a:lnTo>
                  <a:pt x="1587" y="11"/>
                </a:lnTo>
                <a:lnTo>
                  <a:pt x="1537" y="6"/>
                </a:lnTo>
                <a:lnTo>
                  <a:pt x="1487" y="3"/>
                </a:lnTo>
                <a:lnTo>
                  <a:pt x="1439" y="1"/>
                </a:lnTo>
                <a:lnTo>
                  <a:pt x="1393" y="0"/>
                </a:lnTo>
                <a:lnTo>
                  <a:pt x="1349" y="0"/>
                </a:lnTo>
                <a:lnTo>
                  <a:pt x="1308" y="0"/>
                </a:lnTo>
                <a:lnTo>
                  <a:pt x="704" y="0"/>
                </a:lnTo>
                <a:lnTo>
                  <a:pt x="681" y="0"/>
                </a:lnTo>
                <a:lnTo>
                  <a:pt x="658" y="1"/>
                </a:lnTo>
                <a:lnTo>
                  <a:pt x="634" y="3"/>
                </a:lnTo>
                <a:lnTo>
                  <a:pt x="609" y="7"/>
                </a:lnTo>
                <a:lnTo>
                  <a:pt x="598" y="10"/>
                </a:lnTo>
                <a:lnTo>
                  <a:pt x="585" y="14"/>
                </a:lnTo>
                <a:lnTo>
                  <a:pt x="573" y="19"/>
                </a:lnTo>
                <a:lnTo>
                  <a:pt x="561" y="24"/>
                </a:lnTo>
                <a:lnTo>
                  <a:pt x="550" y="30"/>
                </a:lnTo>
                <a:lnTo>
                  <a:pt x="537" y="39"/>
                </a:lnTo>
                <a:lnTo>
                  <a:pt x="527" y="47"/>
                </a:lnTo>
                <a:lnTo>
                  <a:pt x="515" y="57"/>
                </a:lnTo>
                <a:lnTo>
                  <a:pt x="505" y="68"/>
                </a:lnTo>
                <a:lnTo>
                  <a:pt x="496" y="79"/>
                </a:lnTo>
                <a:lnTo>
                  <a:pt x="488" y="91"/>
                </a:lnTo>
                <a:lnTo>
                  <a:pt x="482" y="103"/>
                </a:lnTo>
                <a:lnTo>
                  <a:pt x="476" y="115"/>
                </a:lnTo>
                <a:lnTo>
                  <a:pt x="471" y="127"/>
                </a:lnTo>
                <a:lnTo>
                  <a:pt x="468" y="140"/>
                </a:lnTo>
                <a:lnTo>
                  <a:pt x="465" y="152"/>
                </a:lnTo>
                <a:lnTo>
                  <a:pt x="461" y="176"/>
                </a:lnTo>
                <a:lnTo>
                  <a:pt x="459" y="200"/>
                </a:lnTo>
                <a:lnTo>
                  <a:pt x="458" y="224"/>
                </a:lnTo>
                <a:lnTo>
                  <a:pt x="458" y="246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4" name="Freeform 11"/>
          <p:cNvSpPr>
            <a:spLocks/>
          </p:cNvSpPr>
          <p:nvPr userDrawn="1"/>
        </p:nvSpPr>
        <p:spPr bwMode="auto">
          <a:xfrm>
            <a:off x="668338" y="387350"/>
            <a:ext cx="254000" cy="184150"/>
          </a:xfrm>
          <a:custGeom>
            <a:avLst/>
            <a:gdLst/>
            <a:ahLst/>
            <a:cxnLst>
              <a:cxn ang="0">
                <a:pos x="1046" y="0"/>
              </a:cxn>
              <a:cxn ang="0">
                <a:pos x="0" y="1392"/>
              </a:cxn>
              <a:cxn ang="0">
                <a:pos x="872" y="1392"/>
              </a:cxn>
              <a:cxn ang="0">
                <a:pos x="1919" y="0"/>
              </a:cxn>
              <a:cxn ang="0">
                <a:pos x="1046" y="0"/>
              </a:cxn>
            </a:cxnLst>
            <a:rect l="0" t="0" r="r" b="b"/>
            <a:pathLst>
              <a:path w="1919" h="1392">
                <a:moveTo>
                  <a:pt x="1046" y="0"/>
                </a:moveTo>
                <a:lnTo>
                  <a:pt x="0" y="1392"/>
                </a:lnTo>
                <a:lnTo>
                  <a:pt x="872" y="1392"/>
                </a:lnTo>
                <a:lnTo>
                  <a:pt x="1919" y="0"/>
                </a:lnTo>
                <a:lnTo>
                  <a:pt x="1046" y="0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auto">
          <a:xfrm>
            <a:off x="357188" y="387350"/>
            <a:ext cx="349250" cy="276225"/>
          </a:xfrm>
          <a:custGeom>
            <a:avLst/>
            <a:gdLst/>
            <a:ahLst/>
            <a:cxnLst>
              <a:cxn ang="0">
                <a:pos x="0" y="224"/>
              </a:cxn>
              <a:cxn ang="0">
                <a:pos x="3" y="176"/>
              </a:cxn>
              <a:cxn ang="0">
                <a:pos x="10" y="140"/>
              </a:cxn>
              <a:cxn ang="0">
                <a:pos x="19" y="116"/>
              </a:cxn>
              <a:cxn ang="0">
                <a:pos x="31" y="92"/>
              </a:cxn>
              <a:cxn ang="0">
                <a:pos x="48" y="69"/>
              </a:cxn>
              <a:cxn ang="0">
                <a:pos x="69" y="48"/>
              </a:cxn>
              <a:cxn ang="0">
                <a:pos x="92" y="31"/>
              </a:cxn>
              <a:cxn ang="0">
                <a:pos x="116" y="19"/>
              </a:cxn>
              <a:cxn ang="0">
                <a:pos x="140" y="10"/>
              </a:cxn>
              <a:cxn ang="0">
                <a:pos x="177" y="3"/>
              </a:cxn>
              <a:cxn ang="0">
                <a:pos x="225" y="0"/>
              </a:cxn>
              <a:cxn ang="0">
                <a:pos x="1707" y="0"/>
              </a:cxn>
              <a:cxn ang="0">
                <a:pos x="1840" y="1"/>
              </a:cxn>
              <a:cxn ang="0">
                <a:pos x="1900" y="3"/>
              </a:cxn>
              <a:cxn ang="0">
                <a:pos x="1956" y="7"/>
              </a:cxn>
              <a:cxn ang="0">
                <a:pos x="2009" y="14"/>
              </a:cxn>
              <a:cxn ang="0">
                <a:pos x="2060" y="24"/>
              </a:cxn>
              <a:cxn ang="0">
                <a:pos x="2107" y="39"/>
              </a:cxn>
              <a:cxn ang="0">
                <a:pos x="2152" y="58"/>
              </a:cxn>
              <a:cxn ang="0">
                <a:pos x="2193" y="82"/>
              </a:cxn>
              <a:cxn ang="0">
                <a:pos x="2233" y="112"/>
              </a:cxn>
              <a:cxn ang="0">
                <a:pos x="2272" y="144"/>
              </a:cxn>
              <a:cxn ang="0">
                <a:pos x="2307" y="181"/>
              </a:cxn>
              <a:cxn ang="0">
                <a:pos x="2376" y="261"/>
              </a:cxn>
              <a:cxn ang="0">
                <a:pos x="2442" y="347"/>
              </a:cxn>
              <a:cxn ang="0">
                <a:pos x="2552" y="494"/>
              </a:cxn>
              <a:cxn ang="0">
                <a:pos x="2591" y="551"/>
              </a:cxn>
              <a:cxn ang="0">
                <a:pos x="2614" y="592"/>
              </a:cxn>
              <a:cxn ang="0">
                <a:pos x="2625" y="620"/>
              </a:cxn>
              <a:cxn ang="0">
                <a:pos x="2633" y="649"/>
              </a:cxn>
              <a:cxn ang="0">
                <a:pos x="2637" y="679"/>
              </a:cxn>
              <a:cxn ang="0">
                <a:pos x="2637" y="712"/>
              </a:cxn>
              <a:cxn ang="0">
                <a:pos x="2633" y="743"/>
              </a:cxn>
              <a:cxn ang="0">
                <a:pos x="2624" y="773"/>
              </a:cxn>
              <a:cxn ang="0">
                <a:pos x="2613" y="801"/>
              </a:cxn>
              <a:cxn ang="0">
                <a:pos x="2590" y="843"/>
              </a:cxn>
              <a:cxn ang="0">
                <a:pos x="2551" y="899"/>
              </a:cxn>
              <a:cxn ang="0">
                <a:pos x="2180" y="1392"/>
              </a:cxn>
              <a:cxn ang="0">
                <a:pos x="1875" y="638"/>
              </a:cxn>
              <a:cxn ang="0">
                <a:pos x="1907" y="592"/>
              </a:cxn>
              <a:cxn ang="0">
                <a:pos x="1922" y="567"/>
              </a:cxn>
              <a:cxn ang="0">
                <a:pos x="1934" y="541"/>
              </a:cxn>
              <a:cxn ang="0">
                <a:pos x="1943" y="513"/>
              </a:cxn>
              <a:cxn ang="0">
                <a:pos x="1946" y="486"/>
              </a:cxn>
              <a:cxn ang="0">
                <a:pos x="1943" y="457"/>
              </a:cxn>
              <a:cxn ang="0">
                <a:pos x="1933" y="428"/>
              </a:cxn>
              <a:cxn ang="0">
                <a:pos x="1916" y="401"/>
              </a:cxn>
              <a:cxn ang="0">
                <a:pos x="1897" y="381"/>
              </a:cxn>
              <a:cxn ang="0">
                <a:pos x="1871" y="367"/>
              </a:cxn>
              <a:cxn ang="0">
                <a:pos x="1845" y="357"/>
              </a:cxn>
              <a:cxn ang="0">
                <a:pos x="1816" y="352"/>
              </a:cxn>
              <a:cxn ang="0">
                <a:pos x="1787" y="349"/>
              </a:cxn>
              <a:cxn ang="0">
                <a:pos x="1729" y="347"/>
              </a:cxn>
              <a:cxn ang="0">
                <a:pos x="1047" y="2088"/>
              </a:cxn>
              <a:cxn ang="0">
                <a:pos x="349" y="347"/>
              </a:cxn>
              <a:cxn ang="0">
                <a:pos x="0" y="247"/>
              </a:cxn>
            </a:cxnLst>
            <a:rect l="0" t="0" r="r" b="b"/>
            <a:pathLst>
              <a:path w="2638" h="2088">
                <a:moveTo>
                  <a:pt x="0" y="247"/>
                </a:moveTo>
                <a:lnTo>
                  <a:pt x="0" y="224"/>
                </a:lnTo>
                <a:lnTo>
                  <a:pt x="1" y="201"/>
                </a:lnTo>
                <a:lnTo>
                  <a:pt x="3" y="176"/>
                </a:lnTo>
                <a:lnTo>
                  <a:pt x="7" y="152"/>
                </a:lnTo>
                <a:lnTo>
                  <a:pt x="10" y="140"/>
                </a:lnTo>
                <a:lnTo>
                  <a:pt x="15" y="127"/>
                </a:lnTo>
                <a:lnTo>
                  <a:pt x="19" y="116"/>
                </a:lnTo>
                <a:lnTo>
                  <a:pt x="25" y="103"/>
                </a:lnTo>
                <a:lnTo>
                  <a:pt x="31" y="92"/>
                </a:lnTo>
                <a:lnTo>
                  <a:pt x="39" y="80"/>
                </a:lnTo>
                <a:lnTo>
                  <a:pt x="48" y="69"/>
                </a:lnTo>
                <a:lnTo>
                  <a:pt x="59" y="58"/>
                </a:lnTo>
                <a:lnTo>
                  <a:pt x="69" y="48"/>
                </a:lnTo>
                <a:lnTo>
                  <a:pt x="81" y="39"/>
                </a:lnTo>
                <a:lnTo>
                  <a:pt x="92" y="31"/>
                </a:lnTo>
                <a:lnTo>
                  <a:pt x="104" y="24"/>
                </a:lnTo>
                <a:lnTo>
                  <a:pt x="116" y="19"/>
                </a:lnTo>
                <a:lnTo>
                  <a:pt x="128" y="14"/>
                </a:lnTo>
                <a:lnTo>
                  <a:pt x="140" y="10"/>
                </a:lnTo>
                <a:lnTo>
                  <a:pt x="153" y="7"/>
                </a:lnTo>
                <a:lnTo>
                  <a:pt x="177" y="3"/>
                </a:lnTo>
                <a:lnTo>
                  <a:pt x="202" y="1"/>
                </a:lnTo>
                <a:lnTo>
                  <a:pt x="225" y="0"/>
                </a:lnTo>
                <a:lnTo>
                  <a:pt x="247" y="0"/>
                </a:lnTo>
                <a:lnTo>
                  <a:pt x="1707" y="0"/>
                </a:lnTo>
                <a:lnTo>
                  <a:pt x="1776" y="0"/>
                </a:lnTo>
                <a:lnTo>
                  <a:pt x="1840" y="1"/>
                </a:lnTo>
                <a:lnTo>
                  <a:pt x="1870" y="1"/>
                </a:lnTo>
                <a:lnTo>
                  <a:pt x="1900" y="3"/>
                </a:lnTo>
                <a:lnTo>
                  <a:pt x="1929" y="4"/>
                </a:lnTo>
                <a:lnTo>
                  <a:pt x="1956" y="7"/>
                </a:lnTo>
                <a:lnTo>
                  <a:pt x="1983" y="10"/>
                </a:lnTo>
                <a:lnTo>
                  <a:pt x="2009" y="14"/>
                </a:lnTo>
                <a:lnTo>
                  <a:pt x="2035" y="19"/>
                </a:lnTo>
                <a:lnTo>
                  <a:pt x="2060" y="24"/>
                </a:lnTo>
                <a:lnTo>
                  <a:pt x="2083" y="31"/>
                </a:lnTo>
                <a:lnTo>
                  <a:pt x="2107" y="39"/>
                </a:lnTo>
                <a:lnTo>
                  <a:pt x="2129" y="48"/>
                </a:lnTo>
                <a:lnTo>
                  <a:pt x="2152" y="58"/>
                </a:lnTo>
                <a:lnTo>
                  <a:pt x="2173" y="70"/>
                </a:lnTo>
                <a:lnTo>
                  <a:pt x="2193" y="82"/>
                </a:lnTo>
                <a:lnTo>
                  <a:pt x="2214" y="96"/>
                </a:lnTo>
                <a:lnTo>
                  <a:pt x="2233" y="112"/>
                </a:lnTo>
                <a:lnTo>
                  <a:pt x="2253" y="127"/>
                </a:lnTo>
                <a:lnTo>
                  <a:pt x="2272" y="144"/>
                </a:lnTo>
                <a:lnTo>
                  <a:pt x="2290" y="162"/>
                </a:lnTo>
                <a:lnTo>
                  <a:pt x="2307" y="181"/>
                </a:lnTo>
                <a:lnTo>
                  <a:pt x="2342" y="220"/>
                </a:lnTo>
                <a:lnTo>
                  <a:pt x="2376" y="261"/>
                </a:lnTo>
                <a:lnTo>
                  <a:pt x="2409" y="304"/>
                </a:lnTo>
                <a:lnTo>
                  <a:pt x="2442" y="347"/>
                </a:lnTo>
                <a:lnTo>
                  <a:pt x="2530" y="464"/>
                </a:lnTo>
                <a:lnTo>
                  <a:pt x="2552" y="494"/>
                </a:lnTo>
                <a:lnTo>
                  <a:pt x="2572" y="523"/>
                </a:lnTo>
                <a:lnTo>
                  <a:pt x="2591" y="551"/>
                </a:lnTo>
                <a:lnTo>
                  <a:pt x="2606" y="578"/>
                </a:lnTo>
                <a:lnTo>
                  <a:pt x="2614" y="592"/>
                </a:lnTo>
                <a:lnTo>
                  <a:pt x="2620" y="606"/>
                </a:lnTo>
                <a:lnTo>
                  <a:pt x="2625" y="620"/>
                </a:lnTo>
                <a:lnTo>
                  <a:pt x="2629" y="634"/>
                </a:lnTo>
                <a:lnTo>
                  <a:pt x="2633" y="649"/>
                </a:lnTo>
                <a:lnTo>
                  <a:pt x="2636" y="665"/>
                </a:lnTo>
                <a:lnTo>
                  <a:pt x="2637" y="679"/>
                </a:lnTo>
                <a:lnTo>
                  <a:pt x="2638" y="696"/>
                </a:lnTo>
                <a:lnTo>
                  <a:pt x="2637" y="712"/>
                </a:lnTo>
                <a:lnTo>
                  <a:pt x="2636" y="727"/>
                </a:lnTo>
                <a:lnTo>
                  <a:pt x="2633" y="743"/>
                </a:lnTo>
                <a:lnTo>
                  <a:pt x="2628" y="758"/>
                </a:lnTo>
                <a:lnTo>
                  <a:pt x="2624" y="773"/>
                </a:lnTo>
                <a:lnTo>
                  <a:pt x="2619" y="787"/>
                </a:lnTo>
                <a:lnTo>
                  <a:pt x="2613" y="801"/>
                </a:lnTo>
                <a:lnTo>
                  <a:pt x="2605" y="816"/>
                </a:lnTo>
                <a:lnTo>
                  <a:pt x="2590" y="843"/>
                </a:lnTo>
                <a:lnTo>
                  <a:pt x="2571" y="871"/>
                </a:lnTo>
                <a:lnTo>
                  <a:pt x="2551" y="899"/>
                </a:lnTo>
                <a:lnTo>
                  <a:pt x="2530" y="928"/>
                </a:lnTo>
                <a:lnTo>
                  <a:pt x="2180" y="1392"/>
                </a:lnTo>
                <a:lnTo>
                  <a:pt x="1308" y="1392"/>
                </a:lnTo>
                <a:lnTo>
                  <a:pt x="1875" y="638"/>
                </a:lnTo>
                <a:lnTo>
                  <a:pt x="1891" y="615"/>
                </a:lnTo>
                <a:lnTo>
                  <a:pt x="1907" y="592"/>
                </a:lnTo>
                <a:lnTo>
                  <a:pt x="1915" y="579"/>
                </a:lnTo>
                <a:lnTo>
                  <a:pt x="1922" y="567"/>
                </a:lnTo>
                <a:lnTo>
                  <a:pt x="1928" y="554"/>
                </a:lnTo>
                <a:lnTo>
                  <a:pt x="1934" y="541"/>
                </a:lnTo>
                <a:lnTo>
                  <a:pt x="1938" y="527"/>
                </a:lnTo>
                <a:lnTo>
                  <a:pt x="1943" y="513"/>
                </a:lnTo>
                <a:lnTo>
                  <a:pt x="1945" y="500"/>
                </a:lnTo>
                <a:lnTo>
                  <a:pt x="1946" y="486"/>
                </a:lnTo>
                <a:lnTo>
                  <a:pt x="1945" y="472"/>
                </a:lnTo>
                <a:lnTo>
                  <a:pt x="1943" y="457"/>
                </a:lnTo>
                <a:lnTo>
                  <a:pt x="1938" y="442"/>
                </a:lnTo>
                <a:lnTo>
                  <a:pt x="1933" y="428"/>
                </a:lnTo>
                <a:lnTo>
                  <a:pt x="1926" y="413"/>
                </a:lnTo>
                <a:lnTo>
                  <a:pt x="1916" y="401"/>
                </a:lnTo>
                <a:lnTo>
                  <a:pt x="1907" y="390"/>
                </a:lnTo>
                <a:lnTo>
                  <a:pt x="1897" y="381"/>
                </a:lnTo>
                <a:lnTo>
                  <a:pt x="1884" y="374"/>
                </a:lnTo>
                <a:lnTo>
                  <a:pt x="1871" y="367"/>
                </a:lnTo>
                <a:lnTo>
                  <a:pt x="1859" y="362"/>
                </a:lnTo>
                <a:lnTo>
                  <a:pt x="1845" y="357"/>
                </a:lnTo>
                <a:lnTo>
                  <a:pt x="1831" y="354"/>
                </a:lnTo>
                <a:lnTo>
                  <a:pt x="1816" y="352"/>
                </a:lnTo>
                <a:lnTo>
                  <a:pt x="1801" y="350"/>
                </a:lnTo>
                <a:lnTo>
                  <a:pt x="1787" y="349"/>
                </a:lnTo>
                <a:lnTo>
                  <a:pt x="1757" y="347"/>
                </a:lnTo>
                <a:lnTo>
                  <a:pt x="1729" y="347"/>
                </a:lnTo>
                <a:lnTo>
                  <a:pt x="1047" y="347"/>
                </a:lnTo>
                <a:lnTo>
                  <a:pt x="1047" y="2088"/>
                </a:lnTo>
                <a:lnTo>
                  <a:pt x="349" y="2088"/>
                </a:lnTo>
                <a:lnTo>
                  <a:pt x="349" y="347"/>
                </a:lnTo>
                <a:lnTo>
                  <a:pt x="0" y="347"/>
                </a:lnTo>
                <a:lnTo>
                  <a:pt x="0" y="247"/>
                </a:lnTo>
                <a:close/>
              </a:path>
            </a:pathLst>
          </a:custGeom>
          <a:solidFill>
            <a:srgbClr val="D1242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2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3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4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67E75-ABE0-42F8-8D49-208ED9B1B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5E82-D636-4467-8C0C-65D3DC9E0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0" name="Picture 17" descr="rzd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0400" y="6510338"/>
            <a:ext cx="5730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D4ECE-D56D-4E74-95DB-253438D78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4C3C4-54E5-4FBA-9DA5-C701CC3A1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53BF2-1D7F-4C02-9195-3F192E0BE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D84E8-DE68-4874-99FD-97E596320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C2CDC-740A-4CCB-8C40-34372D9FA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ADB9C-C3D2-4B46-BBB5-F42369C4E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6594475"/>
            <a:ext cx="406400" cy="179388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494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977"/>
              <a:ext cx="316818" cy="233026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977"/>
              <a:ext cx="434611" cy="347494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4" y="1930399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5663670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4" y="392033"/>
            <a:ext cx="8458241" cy="10213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1" y="1930398"/>
            <a:ext cx="4140199" cy="3543302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5663669"/>
            <a:ext cx="4140200" cy="48789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AB2BD-04D5-4D8B-9354-3413BAEE3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500" y="398463"/>
            <a:ext cx="845661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 в одну или в две строки шрифтом </a:t>
            </a:r>
            <a:r>
              <a:rPr lang="en-US" smtClean="0"/>
              <a:t>Verdana regular 22/27 pt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500" y="1873250"/>
            <a:ext cx="8456613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Текст шрифтом </a:t>
            </a:r>
            <a:r>
              <a:rPr lang="en-US" smtClean="0"/>
              <a:t>Verdana 16 pt, regular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500" y="6496050"/>
            <a:ext cx="34925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59F2AC9E-BFDF-4F1D-9708-0066BD386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688" y="6496050"/>
            <a:ext cx="28956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46" r:id="rId15"/>
    <p:sldLayoutId id="2147483847" r:id="rId16"/>
    <p:sldLayoutId id="2147483849" r:id="rId17"/>
    <p:sldLayoutId id="2147483850" r:id="rId18"/>
    <p:sldLayoutId id="2147483854" r:id="rId19"/>
    <p:sldLayoutId id="2147483856" r:id="rId20"/>
    <p:sldLayoutId id="2147483857" r:id="rId21"/>
    <p:sldLayoutId id="2147483858" r:id="rId22"/>
    <p:sldLayoutId id="2147483862" r:id="rId23"/>
    <p:sldLayoutId id="2147483863" r:id="rId24"/>
    <p:sldLayoutId id="2147483864" r:id="rId25"/>
    <p:sldLayoutId id="2147483865" r:id="rId26"/>
    <p:sldLayoutId id="2147483867" r:id="rId27"/>
    <p:sldLayoutId id="2147483868" r:id="rId2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Номер слайда 3"/>
          <p:cNvSpPr txBox="1">
            <a:spLocks noGrp="1"/>
          </p:cNvSpPr>
          <p:nvPr/>
        </p:nvSpPr>
        <p:spPr bwMode="auto">
          <a:xfrm>
            <a:off x="6011863" y="333375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ru-RU" sz="1400" b="1">
                <a:solidFill>
                  <a:srgbClr val="0066A1"/>
                </a:solidFill>
              </a:rPr>
              <a:t>Слайд  </a:t>
            </a:r>
            <a:fld id="{C0C1ECD1-6DB4-4640-8F3D-C8D66D2F34B1}" type="slidenum">
              <a:rPr lang="ru-RU" sz="1400" b="1">
                <a:solidFill>
                  <a:srgbClr val="0066A1"/>
                </a:solidFill>
              </a:rPr>
              <a:pPr algn="r"/>
              <a:t>1</a:t>
            </a:fld>
            <a:endParaRPr lang="ru-RU" sz="1400" b="1">
              <a:solidFill>
                <a:srgbClr val="0066A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298575" y="3173413"/>
            <a:ext cx="7319963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ru-RU" sz="1000">
                <a:solidFill>
                  <a:schemeClr val="bg1"/>
                </a:solidFill>
                <a:latin typeface="RussianRail G Pro" pitchFamily="34" charset="-52"/>
              </a:rPr>
              <a:t>Совещание у старшего вице-президента </a:t>
            </a:r>
            <a:br>
              <a:rPr lang="ru-RU" sz="1000">
                <a:solidFill>
                  <a:schemeClr val="bg1"/>
                </a:solidFill>
                <a:latin typeface="RussianRail G Pro" pitchFamily="34" charset="-52"/>
              </a:rPr>
            </a:br>
            <a:r>
              <a:rPr lang="ru-RU" sz="1000">
                <a:solidFill>
                  <a:schemeClr val="bg1"/>
                </a:solidFill>
                <a:latin typeface="RussianRail G Pro" pitchFamily="34" charset="-52"/>
              </a:rPr>
              <a:t>ОАО «РЖД» В.А. Гапановича </a:t>
            </a:r>
            <a:br>
              <a:rPr lang="ru-RU" sz="1000">
                <a:solidFill>
                  <a:schemeClr val="bg1"/>
                </a:solidFill>
                <a:latin typeface="RussianRail G Pro" pitchFamily="34" charset="-52"/>
              </a:rPr>
            </a:br>
            <a:endParaRPr lang="ru-RU" sz="1000">
              <a:solidFill>
                <a:schemeClr val="bg1"/>
              </a:solidFill>
              <a:latin typeface="RussianRail G Pro" pitchFamily="34" charset="-52"/>
            </a:endParaRPr>
          </a:p>
        </p:txBody>
      </p:sp>
      <p:sp>
        <p:nvSpPr>
          <p:cNvPr id="5126" name="AutoShape 4"/>
          <p:cNvSpPr>
            <a:spLocks noChangeAspect="1" noChangeArrowheads="1" noTextEdit="1"/>
          </p:cNvSpPr>
          <p:nvPr/>
        </p:nvSpPr>
        <p:spPr bwMode="auto">
          <a:xfrm>
            <a:off x="900113" y="0"/>
            <a:ext cx="12239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74625" y="4116388"/>
            <a:ext cx="89693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ru-RU" sz="900">
              <a:solidFill>
                <a:srgbClr val="364A58"/>
              </a:solidFill>
              <a:latin typeface="RussianRail G Pro Medium" pitchFamily="50" charset="-52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44617" y="3785616"/>
            <a:ext cx="8339993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Оценка влияния человеческого фактора на производственный травматизм на примере группового </a:t>
            </a:r>
            <a:r>
              <a:rPr lang="ru-RU" b="1" dirty="0" smtClean="0"/>
              <a:t>несчастного случая со смертельным исходом с монтерами пути ПМС-205 Канаш Горьковской ДРП Зиновьевым А.Д., Петровым В.Н.</a:t>
            </a:r>
          </a:p>
          <a:p>
            <a:pPr algn="ctr"/>
            <a:endParaRPr lang="ru-RU" b="1" dirty="0" smtClean="0"/>
          </a:p>
          <a:p>
            <a:pPr algn="ctr"/>
            <a:r>
              <a:rPr lang="ru-RU" sz="2000" b="1" dirty="0" smtClean="0">
                <a:solidFill>
                  <a:srgbClr val="333333"/>
                </a:solidFill>
                <a:latin typeface="RussianRail G Pro" pitchFamily="34" charset="-52"/>
              </a:rPr>
              <a:t>Заместитель главного инженера </a:t>
            </a:r>
          </a:p>
          <a:p>
            <a:pPr algn="ctr"/>
            <a:r>
              <a:rPr lang="ru-RU" sz="2000" b="1" dirty="0" smtClean="0">
                <a:solidFill>
                  <a:srgbClr val="333333"/>
                </a:solidFill>
                <a:latin typeface="RussianRail G Pro" pitchFamily="34" charset="-52"/>
              </a:rPr>
              <a:t>Горьковской железной дороги – филиала ОАО «РЖД» по Кировскому территориальному управлению</a:t>
            </a:r>
          </a:p>
          <a:p>
            <a:pPr algn="ctr"/>
            <a:r>
              <a:rPr lang="ru-RU" sz="2000" b="1" dirty="0" smtClean="0">
                <a:solidFill>
                  <a:srgbClr val="333333"/>
                </a:solidFill>
                <a:latin typeface="RussianRail G Pro" pitchFamily="34" charset="-52"/>
              </a:rPr>
              <a:t>Романов Андрей Витальевич</a:t>
            </a:r>
            <a:endParaRPr lang="ru-RU" sz="2000" b="1" dirty="0">
              <a:solidFill>
                <a:srgbClr val="333333"/>
              </a:solidFill>
              <a:latin typeface="RussianRail G Pro" pitchFamily="34" charset="-52"/>
            </a:endParaRPr>
          </a:p>
        </p:txBody>
      </p:sp>
      <p:sp>
        <p:nvSpPr>
          <p:cNvPr id="5134" name="Rectangle 10"/>
          <p:cNvSpPr>
            <a:spLocks noChangeArrowheads="1"/>
          </p:cNvSpPr>
          <p:nvPr/>
        </p:nvSpPr>
        <p:spPr bwMode="auto">
          <a:xfrm>
            <a:off x="1382713" y="3357563"/>
            <a:ext cx="7319962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endParaRPr lang="ru-RU" dirty="0">
              <a:solidFill>
                <a:schemeClr val="bg1"/>
              </a:solidFill>
              <a:latin typeface="RussianRail G Pro" pitchFamily="34" charset="-52"/>
            </a:endParaRPr>
          </a:p>
        </p:txBody>
      </p:sp>
      <p:pic>
        <p:nvPicPr>
          <p:cNvPr id="169985" name="Picture 1" descr="C:\Users\Даша\Desktop\40х110 S80A2847_HDR.jpg"/>
          <p:cNvPicPr>
            <a:picLocks noChangeAspect="1" noChangeArrowheads="1"/>
          </p:cNvPicPr>
          <p:nvPr/>
        </p:nvPicPr>
        <p:blipFill>
          <a:blip r:embed="rId2"/>
          <a:srcRect r="6250" b="-2478"/>
          <a:stretch>
            <a:fillRect/>
          </a:stretch>
        </p:blipFill>
        <p:spPr bwMode="auto">
          <a:xfrm>
            <a:off x="0" y="0"/>
            <a:ext cx="9144000" cy="3631096"/>
          </a:xfrm>
          <a:prstGeom prst="rect">
            <a:avLst/>
          </a:prstGeom>
          <a:noFill/>
        </p:spPr>
      </p:pic>
      <p:pic>
        <p:nvPicPr>
          <p:cNvPr id="5133" name="Picture 9" descr="lin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61252"/>
            <a:ext cx="9144000" cy="68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 txBox="1">
            <a:spLocks noGrp="1"/>
          </p:cNvSpPr>
          <p:nvPr/>
        </p:nvSpPr>
        <p:spPr bwMode="auto">
          <a:xfrm>
            <a:off x="317500" y="64960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fld id="{E7824CC0-BB8E-404D-86B0-A136667F6987}" type="slidenum">
              <a:rPr lang="en-US" sz="1000">
                <a:solidFill>
                  <a:srgbClr val="000000"/>
                </a:solidFill>
                <a:latin typeface="Verdana" pitchFamily="34" charset="0"/>
              </a:rPr>
              <a:pPr/>
              <a:t>10</a:t>
            </a:fld>
            <a:endParaRPr lang="en-US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387" name="Footer Placeholder 5"/>
          <p:cNvSpPr txBox="1">
            <a:spLocks noGrp="1"/>
          </p:cNvSpPr>
          <p:nvPr/>
        </p:nvSpPr>
        <p:spPr bwMode="auto">
          <a:xfrm>
            <a:off x="547688" y="6496050"/>
            <a:ext cx="7581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1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213" y="0"/>
            <a:ext cx="8713787" cy="843031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>3. Оценка психологических и физиологических причин нарушений требований охраны труда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dirty="0" smtClean="0">
                <a:solidFill>
                  <a:srgbClr val="C00000"/>
                </a:solidFill>
              </a:rPr>
              <a:t> </a:t>
            </a:r>
            <a:br>
              <a:rPr lang="ru-RU" sz="1800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3.1 Определение категории психологических и физиологических  причин нарушений требований охраны труда</a:t>
            </a:r>
            <a:endParaRPr lang="ru-RU" sz="18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374648"/>
          <a:ext cx="9144001" cy="5135880"/>
        </p:xfrm>
        <a:graphic>
          <a:graphicData uri="http://schemas.openxmlformats.org/drawingml/2006/table">
            <a:tbl>
              <a:tblPr/>
              <a:tblGrid>
                <a:gridCol w="416513"/>
                <a:gridCol w="2868962"/>
                <a:gridCol w="2174568"/>
                <a:gridCol w="1480794"/>
                <a:gridCol w="2203164"/>
              </a:tblGrid>
              <a:tr h="20748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№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Профессия (должность)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ФИО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Категория  (буквенное обозначение)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Коэффициент психологической и физиологической ответственности, 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L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2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6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Неустановленное лицо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МО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80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6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Дорожный мастер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Никитин В.А.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М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6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Заместитель начальника ПМС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Calibri"/>
                        </a:rPr>
                        <a:t>Молостов</a:t>
                      </a:r>
                      <a:r>
                        <a:rPr lang="ru-RU" sz="1400" dirty="0">
                          <a:latin typeface="Times New Roman"/>
                          <a:ea typeface="Calibri"/>
                        </a:rPr>
                        <a:t> В.А.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М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6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Сигналист (истопник)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Григорьева Н.Б.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М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44760" marR="447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 txBox="1">
            <a:spLocks noGrp="1"/>
          </p:cNvSpPr>
          <p:nvPr/>
        </p:nvSpPr>
        <p:spPr bwMode="auto">
          <a:xfrm>
            <a:off x="317500" y="64960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fld id="{E7824CC0-BB8E-404D-86B0-A136667F6987}" type="slidenum">
              <a:rPr lang="en-US" sz="1000">
                <a:solidFill>
                  <a:srgbClr val="000000"/>
                </a:solidFill>
                <a:latin typeface="Verdana" pitchFamily="34" charset="0"/>
              </a:rPr>
              <a:pPr/>
              <a:t>11</a:t>
            </a:fld>
            <a:endParaRPr lang="en-US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387" name="Footer Placeholder 5"/>
          <p:cNvSpPr txBox="1">
            <a:spLocks noGrp="1"/>
          </p:cNvSpPr>
          <p:nvPr/>
        </p:nvSpPr>
        <p:spPr bwMode="auto">
          <a:xfrm>
            <a:off x="547688" y="6496050"/>
            <a:ext cx="7581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1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213" y="0"/>
            <a:ext cx="8713787" cy="843031"/>
          </a:xfrm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3. Оценка психологических и физиологических причин нарушений требований охраны труда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/>
              <a:t> </a:t>
            </a:r>
            <a:r>
              <a:rPr lang="ru-RU" sz="1800" b="1" dirty="0" smtClean="0">
                <a:solidFill>
                  <a:srgbClr val="C00000"/>
                </a:solidFill>
              </a:rPr>
              <a:t>3.2 Определение причин опасных действий работников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endParaRPr lang="ru-RU" sz="1800" b="1" dirty="0" smtClean="0">
              <a:solidFill>
                <a:srgbClr val="C00000"/>
              </a:solidFill>
              <a:latin typeface="RussianRail G Pro" pitchFamily="34" charset="-52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382157"/>
          <a:ext cx="9144002" cy="5059919"/>
        </p:xfrm>
        <a:graphic>
          <a:graphicData uri="http://schemas.openxmlformats.org/drawingml/2006/table">
            <a:tbl>
              <a:tblPr/>
              <a:tblGrid>
                <a:gridCol w="438912"/>
                <a:gridCol w="1481328"/>
                <a:gridCol w="1033272"/>
                <a:gridCol w="1088136"/>
                <a:gridCol w="2356361"/>
                <a:gridCol w="1911176"/>
                <a:gridCol w="409469"/>
                <a:gridCol w="425348"/>
              </a:tblGrid>
              <a:tr h="68853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№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Профессия (должность)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ФИО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Группа  причин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Непосредственные причины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Организационные причины  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Баллы (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z)</a:t>
                      </a:r>
                      <a:r>
                        <a:rPr lang="ru-RU" sz="110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Сумма 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110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8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2236" marR="422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42236" marR="422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42236" marR="422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502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Calibri"/>
                        </a:rPr>
                        <a:t>Неустановленное лицо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Calibri"/>
                      </a:endParaRP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Б. не хочет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Негативная установка на выполнение  требований безопасности. (Недобросовестность. Безответственность. Недисциплинированность. Пассивность. Предрасположенность к риску).</a:t>
                      </a:r>
                    </a:p>
                  </a:txBody>
                  <a:tcPr marL="42236" marR="422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Неэффективная система: 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профессионального отбора, стимулирования, пропаганды, воспитания.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130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Отношение работника к работе.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38502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Calibri"/>
                        </a:rPr>
                        <a:t>Дорожный мастер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Calibri"/>
                        </a:rPr>
                        <a:t>Никитин В.А.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Б. не хочет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Негативная установка на выполнение  требований безопасности. (Недобросовестность. Безответственность. Недисциплинированность. Пассивность. Предрасположенность к риску).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Неэффективная система: 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профессионального отбора, стимулирования, пропаганды, воспитания.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80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Отношение работника к работе.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9501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Calibri"/>
                        </a:rPr>
                        <a:t>Заместитель начальника ПМС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Calibri"/>
                        </a:rPr>
                        <a:t>Молостов В.А.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Г. не обеспечен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Необеспечение информацией об обстановке на рабочем месте, об опасностях предстоящей работы и т.п.</a:t>
                      </a:r>
                    </a:p>
                  </a:txBody>
                  <a:tcPr marL="42236" marR="422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Неэфективная система система обеспечения оперативной информацией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38502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Calibri"/>
                        </a:rPr>
                        <a:t>Сигналист (истопник)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Calibri"/>
                        </a:rPr>
                        <a:t>Григорьева Н.Б.</a:t>
                      </a: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Б. не хочет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Негативная установка на выполнение  требований безопасности. (Недобросовестность. Безответственность. Недисциплинированность. Пассивность. Предрасположенность к риску).</a:t>
                      </a:r>
                    </a:p>
                  </a:txBody>
                  <a:tcPr marL="42236" marR="422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Неэффективная система: 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профессионального отбора, стимулирования, пропаганды, воспитания.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130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Отношение работника к работе.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42236" marR="422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 txBox="1">
            <a:spLocks noGrp="1"/>
          </p:cNvSpPr>
          <p:nvPr/>
        </p:nvSpPr>
        <p:spPr bwMode="auto">
          <a:xfrm>
            <a:off x="317500" y="64960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fld id="{E7824CC0-BB8E-404D-86B0-A136667F6987}" type="slidenum">
              <a:rPr lang="en-US" sz="1000">
                <a:solidFill>
                  <a:srgbClr val="000000"/>
                </a:solidFill>
                <a:latin typeface="Verdana" pitchFamily="34" charset="0"/>
              </a:rPr>
              <a:pPr/>
              <a:t>12</a:t>
            </a:fld>
            <a:endParaRPr lang="en-US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387" name="Footer Placeholder 5"/>
          <p:cNvSpPr txBox="1">
            <a:spLocks noGrp="1"/>
          </p:cNvSpPr>
          <p:nvPr/>
        </p:nvSpPr>
        <p:spPr bwMode="auto">
          <a:xfrm>
            <a:off x="547688" y="6496050"/>
            <a:ext cx="7581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1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213" y="118872"/>
            <a:ext cx="8713787" cy="1179576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>3. Оценка психологических и физиологических причин нарушений требований охраны труда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 3.2 Определение причин опасных действий работников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dirty="0" smtClean="0"/>
              <a:t> </a:t>
            </a:r>
            <a:r>
              <a:rPr lang="ru-RU" sz="1800" b="1" dirty="0" smtClean="0"/>
              <a:t>Оценка психологических и физиологических причин нарушений ТОТ</a:t>
            </a: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endParaRPr lang="ru-RU" sz="1800" b="1" dirty="0">
              <a:solidFill>
                <a:srgbClr val="C00000"/>
              </a:solidFill>
              <a:latin typeface="RussianRail G Pro Cond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0" y="2548128"/>
          <a:ext cx="9144001" cy="2421420"/>
        </p:xfrm>
        <a:graphic>
          <a:graphicData uri="http://schemas.openxmlformats.org/drawingml/2006/table">
            <a:tbl>
              <a:tblPr/>
              <a:tblGrid>
                <a:gridCol w="444098"/>
                <a:gridCol w="3169808"/>
                <a:gridCol w="1935045"/>
                <a:gridCol w="2673042"/>
                <a:gridCol w="922008"/>
              </a:tblGrid>
              <a:tr h="72455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№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Профессия (должность)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ФИО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Коэффициент психологической и физиологической ответственности, 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Сумма 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Z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5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7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Неустановленное лицо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</a:endParaRP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80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130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7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Дорожный мастер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Никитин В.А.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7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Заместитель начальника ПМС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Молостов В.А.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7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Сигналист (истопник)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Григорьева Н.Б.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130</a:t>
                      </a:r>
                    </a:p>
                  </a:txBody>
                  <a:tcPr marL="46816" marR="46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 txBox="1">
            <a:spLocks noGrp="1"/>
          </p:cNvSpPr>
          <p:nvPr/>
        </p:nvSpPr>
        <p:spPr bwMode="auto">
          <a:xfrm>
            <a:off x="317500" y="64960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fld id="{E7824CC0-BB8E-404D-86B0-A136667F6987}" type="slidenum">
              <a:rPr lang="en-US" sz="1000">
                <a:solidFill>
                  <a:srgbClr val="000000"/>
                </a:solidFill>
                <a:latin typeface="Verdana" pitchFamily="34" charset="0"/>
              </a:rPr>
              <a:pPr/>
              <a:t>13</a:t>
            </a:fld>
            <a:endParaRPr lang="en-US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387" name="Footer Placeholder 5"/>
          <p:cNvSpPr txBox="1">
            <a:spLocks noGrp="1"/>
          </p:cNvSpPr>
          <p:nvPr/>
        </p:nvSpPr>
        <p:spPr bwMode="auto">
          <a:xfrm>
            <a:off x="547688" y="6496050"/>
            <a:ext cx="7581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1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477" y="136910"/>
            <a:ext cx="8713787" cy="1143249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4. Оценка ответственности работников, причастных к возникновению несчастного случая</a:t>
            </a:r>
            <a:endParaRPr lang="ru-RU" sz="18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0" y="1395984"/>
          <a:ext cx="9143999" cy="4022491"/>
        </p:xfrm>
        <a:graphic>
          <a:graphicData uri="http://schemas.openxmlformats.org/drawingml/2006/table">
            <a:tbl>
              <a:tblPr/>
              <a:tblGrid>
                <a:gridCol w="404211"/>
                <a:gridCol w="2659095"/>
                <a:gridCol w="1541321"/>
                <a:gridCol w="2654865"/>
                <a:gridCol w="1884507"/>
              </a:tblGrid>
              <a:tr h="83515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№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Профессия (должность)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ФИО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Балльная оценка ответственности,  </a:t>
                      </a:r>
                      <a:r>
                        <a:rPr lang="en-US" sz="1400" i="1">
                          <a:latin typeface="Times New Roman"/>
                          <a:ea typeface="Times New Roman"/>
                        </a:rPr>
                        <a:t>U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Доля ответственности, 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%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9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2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3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0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Неустановленное лицо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</a:endParaRP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610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24 %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0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Дорожный мастер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Никитин В.А.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720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28 %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0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Заместитель начальника ПМС-205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Молостов В.А.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740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29 %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0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Сигналист (истопник)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Григорьева Н.Б.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480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19 %</a:t>
                      </a:r>
                    </a:p>
                  </a:txBody>
                  <a:tcPr marL="43503" marR="435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 txBox="1">
            <a:spLocks noGrp="1"/>
          </p:cNvSpPr>
          <p:nvPr/>
        </p:nvSpPr>
        <p:spPr bwMode="auto">
          <a:xfrm>
            <a:off x="317500" y="64960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fld id="{E7824CC0-BB8E-404D-86B0-A136667F6987}" type="slidenum">
              <a:rPr lang="en-US" sz="1000">
                <a:solidFill>
                  <a:srgbClr val="000000"/>
                </a:solidFill>
                <a:latin typeface="Verdana" pitchFamily="34" charset="0"/>
              </a:rPr>
              <a:pPr/>
              <a:t>14</a:t>
            </a:fld>
            <a:endParaRPr lang="en-US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387" name="Footer Placeholder 5"/>
          <p:cNvSpPr txBox="1">
            <a:spLocks noGrp="1"/>
          </p:cNvSpPr>
          <p:nvPr/>
        </p:nvSpPr>
        <p:spPr bwMode="auto">
          <a:xfrm>
            <a:off x="547688" y="6496050"/>
            <a:ext cx="7581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1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213" y="246888"/>
            <a:ext cx="8713787" cy="1060704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>5. Оценка уровня ответственности работника с помощью матрицы расчета влияния человеческого фактора на возникновение несчастного случая на производстве</a:t>
            </a:r>
            <a:endParaRPr lang="ru-RU" sz="18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414272"/>
          <a:ext cx="9143997" cy="5011575"/>
        </p:xfrm>
        <a:graphic>
          <a:graphicData uri="http://schemas.openxmlformats.org/drawingml/2006/table">
            <a:tbl>
              <a:tblPr/>
              <a:tblGrid>
                <a:gridCol w="640383"/>
                <a:gridCol w="875752"/>
                <a:gridCol w="716779"/>
                <a:gridCol w="957205"/>
                <a:gridCol w="1114492"/>
                <a:gridCol w="1115053"/>
                <a:gridCol w="1114492"/>
                <a:gridCol w="875752"/>
                <a:gridCol w="875752"/>
                <a:gridCol w="858337"/>
              </a:tblGrid>
              <a:tr h="388792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№ </a:t>
                      </a:r>
                      <a:r>
                        <a:rPr lang="ru-RU" sz="1100" dirty="0" err="1">
                          <a:latin typeface="Times New Roman"/>
                          <a:ea typeface="Times New Roman"/>
                        </a:rPr>
                        <a:t>п</a:t>
                      </a: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ru-RU" sz="1100" dirty="0" err="1">
                          <a:latin typeface="Times New Roman"/>
                          <a:ea typeface="Times New Roman"/>
                        </a:rPr>
                        <a:t>п</a:t>
                      </a: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Профессия (должность)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ФИО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Оценка ответственности нарушений ТОТ, </a:t>
                      </a:r>
                      <a:r>
                        <a:rPr lang="en-US" sz="1100" i="1" dirty="0">
                          <a:latin typeface="Times New Roman"/>
                          <a:ea typeface="Times New Roman"/>
                        </a:rPr>
                        <a:t>P</a:t>
                      </a: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Вес ответственности</a:t>
                      </a:r>
                      <a:r>
                        <a:rPr lang="en-US" sz="11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100" i="1" dirty="0">
                          <a:latin typeface="Times New Roman"/>
                          <a:ea typeface="Times New Roman"/>
                        </a:rPr>
                        <a:t>M</a:t>
                      </a: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Балльная оценка ответственности,</a:t>
                      </a:r>
                      <a:r>
                        <a:rPr lang="ru-RU" sz="1100" i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100" i="1" dirty="0">
                          <a:latin typeface="Times New Roman"/>
                          <a:ea typeface="Times New Roman"/>
                        </a:rPr>
                        <a:t>U</a:t>
                      </a: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Доля ответственности</a:t>
                      </a:r>
                      <a:r>
                        <a:rPr lang="en-US" sz="11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100" i="1" dirty="0">
                          <a:latin typeface="Times New Roman"/>
                          <a:ea typeface="Times New Roman"/>
                        </a:rPr>
                        <a:t>Q %</a:t>
                      </a: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Уровень 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6637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балльной оценки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последствий нежелательного события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последствий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8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2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Неустановленное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400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21 %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610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24 %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существенный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катастрофический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недопустимый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27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Дорожный мастер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Никитин В.А.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570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17 % 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720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28 %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существенный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катастрофический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недопустимый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Заместитель начальника ПМС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Молостов В.А.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590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27 %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740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29 %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существенный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катастрофический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недопустимый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58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Сигналист (истопник)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Григорьева Н.Б.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300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13 %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480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19 %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средний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катастрофический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недопустимый</a:t>
                      </a:r>
                    </a:p>
                  </a:txBody>
                  <a:tcPr marL="43200" marR="43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CA05E82-D636-4467-8C0C-65D3DC9E05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Тема презентации | xx/xx/xx</a:t>
            </a:r>
            <a:endParaRPr lang="en-US"/>
          </a:p>
        </p:txBody>
      </p:sp>
      <p:sp>
        <p:nvSpPr>
          <p:cNvPr id="9" name="Заголовок 3"/>
          <p:cNvSpPr>
            <a:spLocks noGrp="1"/>
          </p:cNvSpPr>
          <p:nvPr>
            <p:ph type="title"/>
          </p:nvPr>
        </p:nvSpPr>
        <p:spPr>
          <a:xfrm>
            <a:off x="276416" y="192024"/>
            <a:ext cx="8458241" cy="664719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>Отчёт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endParaRPr lang="ru-RU" sz="1800" dirty="0"/>
          </a:p>
        </p:txBody>
      </p:sp>
      <p:graphicFrame>
        <p:nvGraphicFramePr>
          <p:cNvPr id="11" name="Содержимое 10"/>
          <p:cNvGraphicFramePr>
            <a:graphicFrameLocks noGrp="1"/>
          </p:cNvGraphicFramePr>
          <p:nvPr>
            <p:ph idx="15"/>
          </p:nvPr>
        </p:nvGraphicFramePr>
        <p:xfrm>
          <a:off x="0" y="1791745"/>
          <a:ext cx="9144000" cy="992124"/>
        </p:xfrm>
        <a:graphic>
          <a:graphicData uri="http://schemas.openxmlformats.org/drawingml/2006/table">
            <a:tbl>
              <a:tblPr/>
              <a:tblGrid>
                <a:gridCol w="5373360"/>
                <a:gridCol w="801047"/>
                <a:gridCol w="642134"/>
                <a:gridCol w="251771"/>
                <a:gridCol w="1433554"/>
                <a:gridCol w="642134"/>
              </a:tblGrid>
              <a:tr h="194896"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ПМС-205 Канаш Горьковской ДРП</a:t>
                      </a:r>
                      <a:endParaRPr lang="ru-RU" sz="1400" b="1" u="sng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endParaRPr lang="ru-RU" sz="1400" b="0" u="none" strike="noStrike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« 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29 </a:t>
                      </a: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» 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декабря 2015</a:t>
                      </a:r>
                      <a:r>
                        <a:rPr lang="ru-RU" sz="1400" b="0" u="none" strike="noStrike" baseline="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г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1400" b="1" u="sng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1369"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400" b="0" u="none" strike="noStrike" baseline="300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наименование подразделения</a:t>
                      </a:r>
                      <a:endParaRPr lang="ru-RU" sz="1400" b="1" u="sng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endParaRPr lang="ru-RU" sz="1400" b="1" u="sng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400" b="0" u="none" strike="noStrike" baseline="300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дата несчастного случая</a:t>
                      </a:r>
                      <a:endParaRPr lang="ru-RU" sz="1400" b="1" u="sng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45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                             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Групповой</a:t>
                      </a:r>
                      <a:r>
                        <a:rPr lang="ru-RU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НС, 2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 smtClean="0">
                          <a:latin typeface="Times New Roman"/>
                          <a:ea typeface="MS Mincho"/>
                          <a:cs typeface="Times New Roman"/>
                        </a:rPr>
                        <a:t>Транспортное происшествие на ж.д. транспорте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классификация НС, кол-во пострадавших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30000">
                          <a:latin typeface="Times New Roman"/>
                          <a:ea typeface="Times New Roman"/>
                          <a:cs typeface="Times New Roman"/>
                        </a:rPr>
                        <a:t>вид происшествия</a:t>
                      </a: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353" marR="835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0" y="3120160"/>
          <a:ext cx="9143999" cy="1153174"/>
        </p:xfrm>
        <a:graphic>
          <a:graphicData uri="http://schemas.openxmlformats.org/drawingml/2006/table">
            <a:tbl>
              <a:tblPr/>
              <a:tblGrid>
                <a:gridCol w="664712"/>
                <a:gridCol w="1855837"/>
                <a:gridCol w="1381754"/>
                <a:gridCol w="1958004"/>
                <a:gridCol w="3283692"/>
              </a:tblGrid>
              <a:tr h="2389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№ </a:t>
                      </a: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п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п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854" marR="44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ФИО</a:t>
                      </a: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854" marR="44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Должность</a:t>
                      </a: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854" marR="44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Тяжесть травмы</a:t>
                      </a: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854" marR="44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Дата утверждения Акта Н-1</a:t>
                      </a: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854" marR="44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Зиновьев Д.Д.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Монтер пути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Смертельный исход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26.11.2015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</a:rPr>
                        <a:t>Петров В.Н.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Монтер пути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Смертельный исход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26.11.2015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8016" y="2752344"/>
            <a:ext cx="16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Пострадавшие</a:t>
            </a:r>
            <a:r>
              <a:rPr lang="ru-RU" dirty="0" smtClean="0"/>
              <a:t>: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12992" y="0"/>
            <a:ext cx="8458241" cy="792735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>Отчёт.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Результаты оценки влияния человеческого фактора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на возникновение случая травм на производстве 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и доля ответственности причастных работников 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к несчастному случаю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CA05E82-D636-4467-8C0C-65D3DC9E05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Тема презентации | xx/xx/xx</a:t>
            </a:r>
            <a:endParaRPr lang="en-US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0" y="1347216"/>
          <a:ext cx="9144000" cy="4876800"/>
        </p:xfrm>
        <a:graphic>
          <a:graphicData uri="http://schemas.openxmlformats.org/drawingml/2006/table">
            <a:tbl>
              <a:tblPr/>
              <a:tblGrid>
                <a:gridCol w="233483"/>
                <a:gridCol w="843998"/>
                <a:gridCol w="929170"/>
                <a:gridCol w="1833829"/>
                <a:gridCol w="1024128"/>
                <a:gridCol w="1025505"/>
                <a:gridCol w="1097733"/>
                <a:gridCol w="928575"/>
                <a:gridCol w="1227579"/>
              </a:tblGrid>
              <a:tr h="262194"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№</a:t>
                      </a:r>
                    </a:p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/>
                          <a:ea typeface="Times New Roman"/>
                        </a:rPr>
                        <a:t>п</a:t>
                      </a: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ru-RU" sz="1000" dirty="0" err="1">
                          <a:latin typeface="Times New Roman"/>
                          <a:ea typeface="Times New Roman"/>
                        </a:rPr>
                        <a:t>п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Профессия (должность) 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ФИО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Наименование нарушенных ТОТ 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Группа причин опасных действий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Бальная оценка ответственности, </a:t>
                      </a:r>
                      <a:r>
                        <a:rPr lang="en-US" sz="1000">
                          <a:latin typeface="Times New Roman"/>
                          <a:ea typeface="Calibri"/>
                        </a:rPr>
                        <a:t>U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Доля ответственности (</a:t>
                      </a:r>
                      <a:r>
                        <a:rPr lang="en-US" sz="1000" i="1">
                          <a:latin typeface="Times New Roman"/>
                          <a:ea typeface="Calibri"/>
                        </a:rPr>
                        <a:t>Q</a:t>
                      </a:r>
                      <a:r>
                        <a:rPr lang="ru-RU" sz="1000">
                          <a:latin typeface="Times New Roman"/>
                          <a:ea typeface="Calibri"/>
                        </a:rPr>
                        <a:t>) %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Уровень последствий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Рекомендуемые профилактические меры воздействия</a:t>
                      </a: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03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Calibri"/>
                        </a:rPr>
                        <a:t>Неустановленное лицо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</a:endParaRP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Исполнение должностных обязанностей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Соблюдение требований трудовой и производственной дисциплины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Своевременное извещение своего непосредственного руководителя.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Не принятие мер по предотвращению аварийных ситуаций….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Б. не хочет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400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24 %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недопустимый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выговор,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отстранение от работы,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перевод на другую работу,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инструктирование работника,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-проведение внеочередной проверки знаний ТОТ</a:t>
                      </a: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87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Дорожный мастер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Calibri"/>
                        </a:rPr>
                        <a:t>Никитин В.А.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Исполнение должностных обязанностей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Контроль за исполнением должностных обязанностей, выполнением приказов и распоряжений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Визуальный контроль психического и физического состояния работника перед началом работ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Недопущение к выполнению своих трудовых обязанностей лиц находящихся в состоянии алкогольного, наркотического и токсического опьянения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Контроль за соблюдением трудовой и производственной дисциплины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Б. не хочет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570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28 %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недопустимый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выговор или увольнение,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отстранение от работы, 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перевод на другую работу,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инструктирование работника, 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проведение внеочередной проверки знаний ТОТ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12992" y="0"/>
            <a:ext cx="8458241" cy="792735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>Отчёт.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Результаты оценки влияния человеческого фактора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на возникновение случая травм на производстве 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и доля ответственности причастных работников 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к несчастному случаю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CA05E82-D636-4467-8C0C-65D3DC9E05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Тема презентации | xx/xx/xx</a:t>
            </a:r>
            <a:endParaRPr lang="en-US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0" y="1347216"/>
          <a:ext cx="9144000" cy="4876800"/>
        </p:xfrm>
        <a:graphic>
          <a:graphicData uri="http://schemas.openxmlformats.org/drawingml/2006/table">
            <a:tbl>
              <a:tblPr/>
              <a:tblGrid>
                <a:gridCol w="233483"/>
                <a:gridCol w="843998"/>
                <a:gridCol w="929170"/>
                <a:gridCol w="1751533"/>
                <a:gridCol w="950213"/>
                <a:gridCol w="1181716"/>
                <a:gridCol w="1097733"/>
                <a:gridCol w="928575"/>
                <a:gridCol w="1227579"/>
              </a:tblGrid>
              <a:tr h="262194"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№</a:t>
                      </a:r>
                    </a:p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/>
                          <a:ea typeface="Times New Roman"/>
                        </a:rPr>
                        <a:t>п</a:t>
                      </a: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ru-RU" sz="1000" dirty="0" err="1">
                          <a:latin typeface="Times New Roman"/>
                          <a:ea typeface="Times New Roman"/>
                        </a:rPr>
                        <a:t>п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Профессия (должность) 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ФИО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Наименование нарушенных ТОТ 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Группа причин опасных действий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Бальная оценка ответственности, </a:t>
                      </a:r>
                      <a:r>
                        <a:rPr lang="en-US" sz="1000">
                          <a:latin typeface="Times New Roman"/>
                          <a:ea typeface="Calibri"/>
                        </a:rPr>
                        <a:t>U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Доля ответственности (</a:t>
                      </a:r>
                      <a:r>
                        <a:rPr lang="en-US" sz="1000" i="1">
                          <a:latin typeface="Times New Roman"/>
                          <a:ea typeface="Calibri"/>
                        </a:rPr>
                        <a:t>Q</a:t>
                      </a:r>
                      <a:r>
                        <a:rPr lang="ru-RU" sz="1000">
                          <a:latin typeface="Times New Roman"/>
                          <a:ea typeface="Calibri"/>
                        </a:rPr>
                        <a:t>) %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Уровень последствий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Рекомендуемые профилактические меры воздействия</a:t>
                      </a: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87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Заместитель начальника ПМС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Молостов В.А.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Исполнение должностных обязанностей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Контроль за исполнением должностных обязанностей, выполнением приказов и распоряжений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Визуальный контроль психического и физического состояния работника перед началом работ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Недопущение к выполнению своих трудовых обязанностей лиц находящихся в состоянии алкогольного, наркотического и токсического опьянения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Контроль за соблюдением трудовой и производственной дисциплины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Г. не обеспечен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590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29 %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недопустимый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выговор,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отстранение от работы,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перевод на другую работу,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инструктирование работника,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-проведение внеочередной проверки знаний ТОТ</a:t>
                      </a: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03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Сигналист (истопник)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Calibri"/>
                        </a:rPr>
                        <a:t>Григорьева Н.Б.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Исполнение должностных обязанностей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Выполнение ТОТ при производстве работ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Своевременное извещение своего непосредственного руководителя или вышестоящего руководителя о любой ситуации, угрожающей жизни и здоровью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Б. не хочет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300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19 %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недопустимый</a:t>
                      </a:r>
                    </a:p>
                  </a:txBody>
                  <a:tcPr marL="29497" marR="294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выговор,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отстранение от работы,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перевод на другую работу,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инструктирование работника,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</a:rPr>
                        <a:t>-проведение внеочередной проверки знаний ТОТ</a:t>
                      </a:r>
                    </a:p>
                  </a:txBody>
                  <a:tcPr marL="29497" marR="29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12992" y="0"/>
            <a:ext cx="8458241" cy="792735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Выводы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CA05E82-D636-4467-8C0C-65D3DC9E051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Тема презентации | xx/xx/xx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256467"/>
            <a:ext cx="9144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sz="1700" dirty="0" smtClean="0"/>
              <a:t>По результатам оценки влияния человеческого фактора на возникновение группового несчастного случая со смертельным исходом с монтерами пути ПМС-205 Канаш Горьковской ДРП </a:t>
            </a:r>
            <a:r>
              <a:rPr lang="ru-RU" sz="1600" dirty="0" smtClean="0"/>
              <a:t>Зиновьевым А.Д., Петровым В.Н.</a:t>
            </a:r>
            <a:r>
              <a:rPr lang="ru-RU" sz="1700" dirty="0" smtClean="0"/>
              <a:t> установлено, что к возникновению допущенного несчастного случая причастны 4 работника: неустановленное лицо, дорожный мастер, заместитель начальника ПМС, истопник. Основные нарушения: не выполнение должностных обязанностей, нарушение трудовой и производственной дисциплины, требований пожарной безопасности.</a:t>
            </a:r>
          </a:p>
          <a:p>
            <a:pPr indent="447675" algn="just"/>
            <a:r>
              <a:rPr lang="ru-RU" sz="1700" dirty="0" smtClean="0"/>
              <a:t>Наибольшая доля ответственности в допущенных нарушениях установлена у заместителя начальника ПМС-205, дорожного мастера, которые привели к смертельному </a:t>
            </a:r>
            <a:r>
              <a:rPr lang="ru-RU" sz="1700" dirty="0" err="1" smtClean="0"/>
              <a:t>травмированию</a:t>
            </a:r>
            <a:r>
              <a:rPr lang="ru-RU" sz="1700" dirty="0" smtClean="0"/>
              <a:t> работников (недопустимый уровень).</a:t>
            </a:r>
          </a:p>
          <a:p>
            <a:pPr indent="447675" algn="just"/>
            <a:r>
              <a:rPr lang="ru-RU" sz="1700" dirty="0" smtClean="0"/>
              <a:t>Основными причинами опасных действий работников, которые привели к несчастному случаю, явилась группа «Б. Не хочет». Таким образом, работники умеют качественно и безопасно выполнять возложенную на них работу, но находятся в таком физическом или психологическом состоянии, при котором, несмотря на умение и желание, допускают опасные действия.</a:t>
            </a:r>
          </a:p>
          <a:p>
            <a:pPr indent="447675" algn="just"/>
            <a:r>
              <a:rPr lang="ru-RU" sz="1700" dirty="0" smtClean="0"/>
              <a:t>Результаты проведенной оценки и анализ влияния человеческого фактора на возникновение несчастного случая на производстве позволили не только определить доли ответственности причастных работников, но и принять решения о профилактических мерах воздействия и планирования мероприятий по предупреждению несчастных случаев и улучшению условий труда.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 txBox="1">
            <a:spLocks noGrp="1"/>
          </p:cNvSpPr>
          <p:nvPr/>
        </p:nvSpPr>
        <p:spPr bwMode="auto">
          <a:xfrm>
            <a:off x="317500" y="64960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fld id="{E7824CC0-BB8E-404D-86B0-A136667F6987}" type="slidenum">
              <a:rPr lang="en-US" sz="1000">
                <a:solidFill>
                  <a:srgbClr val="000000"/>
                </a:solidFill>
                <a:latin typeface="Verdana" pitchFamily="34" charset="0"/>
              </a:rPr>
              <a:pPr/>
              <a:t>19</a:t>
            </a:fld>
            <a:endParaRPr lang="en-US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387" name="Footer Placeholder 5"/>
          <p:cNvSpPr txBox="1">
            <a:spLocks noGrp="1"/>
          </p:cNvSpPr>
          <p:nvPr/>
        </p:nvSpPr>
        <p:spPr bwMode="auto">
          <a:xfrm>
            <a:off x="547688" y="6496050"/>
            <a:ext cx="7581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1000" dirty="0"/>
          </a:p>
        </p:txBody>
      </p:sp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377825" y="163512"/>
            <a:ext cx="8458200" cy="1055687"/>
          </a:xfrm>
        </p:spPr>
        <p:txBody>
          <a:bodyPr/>
          <a:lstStyle/>
          <a:p>
            <a:pPr algn="ctr"/>
            <a:r>
              <a:rPr lang="ru-RU" sz="1400" b="1" dirty="0" smtClean="0">
                <a:solidFill>
                  <a:srgbClr val="C00000"/>
                </a:solidFill>
              </a:rPr>
              <a:t>Предложения</a:t>
            </a:r>
            <a:br>
              <a:rPr lang="ru-RU" sz="1400" b="1" dirty="0" smtClean="0">
                <a:solidFill>
                  <a:srgbClr val="C00000"/>
                </a:solidFill>
              </a:rPr>
            </a:br>
            <a:r>
              <a:rPr lang="ru-RU" sz="1400" b="1" dirty="0" smtClean="0">
                <a:solidFill>
                  <a:srgbClr val="C00000"/>
                </a:solidFill>
              </a:rPr>
              <a:t>по снижению производственного травматизма с учетом анализа обстоятельств и причин группового несчастного случая со смертельным исходом с монтерами пути ПМС-205 Канаш Горьковской ДРП Зиновьевым А.Д., Петровым В.Н. 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endParaRPr lang="ru-RU" sz="1800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4561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1.	Во исполнение требований п. 6.2 стандарта ОАО «РЖД» «Система управления охраной труда в ОАО «РЖД». Организация обучения», утвержденного распоряжением от 14.12.2010 № 2576р, в трехсуточный срок ознакомить всех причастных работников с обстоятельствами и причинами допущенного несчастного случая на внеплановых инструктажах.</a:t>
            </a:r>
          </a:p>
          <a:p>
            <a:pPr algn="just"/>
            <a:r>
              <a:rPr lang="ru-RU" dirty="0" smtClean="0"/>
              <a:t>2.	Провести проверки соблюдения требований пожарной безопасности при эксплуатации служебно-технических, </a:t>
            </a:r>
            <a:r>
              <a:rPr lang="ru-RU" dirty="0" err="1" smtClean="0"/>
              <a:t>турных</a:t>
            </a:r>
            <a:r>
              <a:rPr lang="ru-RU" dirty="0" smtClean="0"/>
              <a:t>, бытовых вагонов.</a:t>
            </a:r>
          </a:p>
          <a:p>
            <a:pPr algn="just"/>
            <a:r>
              <a:rPr lang="ru-RU" dirty="0" smtClean="0"/>
              <a:t>3.	По итогам проверок запретить эксплуатацию подвижного состава с неисправной системой пожарной автоматики и одним источником питания для систем пожарной автоматики, с неисправными и/или не прошедшими техническое обслуживание первичными средствами пожаротушения, неукомплектованного первичными средствами пожаротушения.</a:t>
            </a:r>
          </a:p>
          <a:p>
            <a:pPr algn="just"/>
            <a:r>
              <a:rPr lang="ru-RU" dirty="0" smtClean="0"/>
              <a:t>4.	Разработать программу по ремонту систем пожарной автоматики на подвижном составе и оборудованию вагонов вторым (резервным) источником питания для систем пожарной автоматики в соответствии с проектом;</a:t>
            </a:r>
          </a:p>
          <a:p>
            <a:r>
              <a:rPr lang="ru-RU" dirty="0" smtClean="0"/>
              <a:t>5.	Включить в перечень по техническому обслуживанию систем пожарной автоматики на 2015 год все имеющиеся вагоны, оборудованные системой пожарной автоматики.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 txBox="1">
            <a:spLocks noGrp="1"/>
          </p:cNvSpPr>
          <p:nvPr/>
        </p:nvSpPr>
        <p:spPr bwMode="auto">
          <a:xfrm>
            <a:off x="317500" y="64960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fld id="{E7824CC0-BB8E-404D-86B0-A136667F6987}" type="slidenum">
              <a:rPr lang="en-US" sz="1000">
                <a:solidFill>
                  <a:srgbClr val="000000"/>
                </a:solidFill>
                <a:latin typeface="Verdana" pitchFamily="34" charset="0"/>
              </a:rPr>
              <a:pPr/>
              <a:t>2</a:t>
            </a:fld>
            <a:endParaRPr lang="en-US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387" name="Footer Placeholder 5"/>
          <p:cNvSpPr txBox="1">
            <a:spLocks noGrp="1"/>
          </p:cNvSpPr>
          <p:nvPr/>
        </p:nvSpPr>
        <p:spPr bwMode="auto">
          <a:xfrm>
            <a:off x="547688" y="6496050"/>
            <a:ext cx="7581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1000" dirty="0"/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203200" y="518110"/>
            <a:ext cx="81899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ru-RU" sz="1600" dirty="0">
              <a:latin typeface="RussianRail G Pro Cond" pitchFamily="50" charset="-52"/>
            </a:endParaRPr>
          </a:p>
        </p:txBody>
      </p:sp>
      <p:sp>
        <p:nvSpPr>
          <p:cNvPr id="7" name="Заголовок 3"/>
          <p:cNvSpPr>
            <a:spLocks noGrp="1"/>
          </p:cNvSpPr>
          <p:nvPr>
            <p:ph type="title"/>
          </p:nvPr>
        </p:nvSpPr>
        <p:spPr>
          <a:xfrm>
            <a:off x="377825" y="236665"/>
            <a:ext cx="8458200" cy="779462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  <a:latin typeface="RussianRail G Pro" pitchFamily="34" charset="-52"/>
              </a:rPr>
              <a:t>Краткое описание обстоятельств группового несчастного случая со смертельным исходом с монтерами пути ПМС-205 Канаш Горьковской ДРП Зиновьевым А.Д., Петровым В.Н.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843" y="2283547"/>
            <a:ext cx="9059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14 октября 2014 года в 4 ч 30 мин при следовании в служебно-техническом вагоне № 37679420 со станции Канаш для производства работ на перегоне Васильево – </a:t>
            </a:r>
            <a:r>
              <a:rPr lang="ru-RU" dirty="0" err="1" smtClean="0"/>
              <a:t>Юдино</a:t>
            </a:r>
            <a:r>
              <a:rPr lang="ru-RU" dirty="0" smtClean="0"/>
              <a:t> монтеры пути ПМС-205 Канаш Зиновьев А.Д., Петров В.Н. погибли в результате острого отравления угарным газом при возгорании в вагоне.</a:t>
            </a:r>
          </a:p>
          <a:p>
            <a:pPr algn="just"/>
            <a:r>
              <a:rPr lang="ru-RU" b="1" dirty="0" smtClean="0"/>
              <a:t>Акты о несчастном случае на производстве по форме Н-1 от 26.11.2015 г. Акты составлены на основании Заключения государственного инспектора труда (по охране труда) в Чувашской Республике Александровой М.В. от 05.11.2015 г.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 txBox="1">
            <a:spLocks noGrp="1"/>
          </p:cNvSpPr>
          <p:nvPr/>
        </p:nvSpPr>
        <p:spPr bwMode="auto">
          <a:xfrm>
            <a:off x="317500" y="64960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fld id="{E7824CC0-BB8E-404D-86B0-A136667F6987}" type="slidenum">
              <a:rPr lang="en-US" sz="1000">
                <a:solidFill>
                  <a:srgbClr val="000000"/>
                </a:solidFill>
                <a:latin typeface="Verdana" pitchFamily="34" charset="0"/>
              </a:rPr>
              <a:pPr/>
              <a:t>3</a:t>
            </a:fld>
            <a:endParaRPr lang="en-US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387" name="Footer Placeholder 5"/>
          <p:cNvSpPr txBox="1">
            <a:spLocks noGrp="1"/>
          </p:cNvSpPr>
          <p:nvPr/>
        </p:nvSpPr>
        <p:spPr bwMode="auto">
          <a:xfrm>
            <a:off x="547688" y="6496050"/>
            <a:ext cx="7581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1000" dirty="0"/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203200" y="518110"/>
            <a:ext cx="81899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ru-RU" sz="1600" dirty="0">
              <a:latin typeface="RussianRail G Pro Cond" pitchFamily="50" charset="-52"/>
            </a:endParaRPr>
          </a:p>
        </p:txBody>
      </p:sp>
      <p:sp>
        <p:nvSpPr>
          <p:cNvPr id="8" name="Заголовок 3"/>
          <p:cNvSpPr>
            <a:spLocks noGrp="1"/>
          </p:cNvSpPr>
          <p:nvPr>
            <p:ph type="title"/>
          </p:nvPr>
        </p:nvSpPr>
        <p:spPr>
          <a:xfrm>
            <a:off x="377825" y="163512"/>
            <a:ext cx="8458200" cy="979488"/>
          </a:xfrm>
        </p:spPr>
        <p:txBody>
          <a:bodyPr/>
          <a:lstStyle/>
          <a:p>
            <a:pPr algn="ctr">
              <a:tabLst>
                <a:tab pos="1168400" algn="l"/>
              </a:tabLst>
            </a:pPr>
            <a:r>
              <a:rPr lang="ru-RU" sz="1800" b="1" dirty="0" smtClean="0">
                <a:solidFill>
                  <a:srgbClr val="C00000"/>
                </a:solidFill>
                <a:latin typeface="RussianRail G Pro" pitchFamily="34" charset="-52"/>
              </a:rPr>
              <a:t/>
            </a:r>
            <a:br>
              <a:rPr lang="ru-RU" sz="1800" b="1" dirty="0" smtClean="0">
                <a:solidFill>
                  <a:srgbClr val="C00000"/>
                </a:solidFill>
                <a:latin typeface="RussianRail G Pro" pitchFamily="34" charset="-52"/>
              </a:rPr>
            </a:br>
            <a:r>
              <a:rPr lang="ru-RU" sz="1800" b="1" dirty="0" smtClean="0">
                <a:solidFill>
                  <a:srgbClr val="C00000"/>
                </a:solidFill>
                <a:latin typeface="RussianRail G Pro" pitchFamily="34" charset="-52"/>
              </a:rPr>
              <a:t>Причины несчастного случая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527048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 smtClean="0"/>
              <a:t>Нарушение требований п. 2.9 Правил пожарной безопасности на железнодорожном транспорте (ППБО-109-92).</a:t>
            </a:r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marL="342900" indent="-342900" algn="just">
              <a:buAutoNum type="arabicPeriod"/>
            </a:pPr>
            <a:r>
              <a:rPr lang="ru-RU" dirty="0" smtClean="0"/>
              <a:t>Нарушение требований п. 1.8, 2.1.2, 2.2.3.4, 2.2.8, 6.1, 6.3 Инструкции по обеспечению пожарной безопасности в вагонах пассажирских поездов (утв. МПС РФ 4 апреля 1997 г. № ЦП-448).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3"/>
          <p:cNvSpPr>
            <a:spLocks noGrp="1"/>
          </p:cNvSpPr>
          <p:nvPr>
            <p:ph type="title"/>
          </p:nvPr>
        </p:nvSpPr>
        <p:spPr>
          <a:xfrm>
            <a:off x="377825" y="163513"/>
            <a:ext cx="8458200" cy="779462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>1. Определение количества работников, причастных к возникновению несчастного случая и выявление допущенных ими нарушений требований охраны труда 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74830" name="Номер слайда 6"/>
          <p:cNvSpPr txBox="1">
            <a:spLocks/>
          </p:cNvSpPr>
          <p:nvPr/>
        </p:nvSpPr>
        <p:spPr bwMode="auto">
          <a:xfrm>
            <a:off x="317500" y="6496050"/>
            <a:ext cx="50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69597E8-10D6-4138-864F-475BC70ED09E}" type="slidenum">
              <a:rPr lang="en-US" sz="1400" b="1">
                <a:solidFill>
                  <a:srgbClr val="0066A1"/>
                </a:solidFill>
              </a:rPr>
              <a:pPr algn="r"/>
              <a:t>4</a:t>
            </a:fld>
            <a:endParaRPr lang="en-US" sz="1400" b="1">
              <a:solidFill>
                <a:srgbClr val="0066A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353312"/>
          <a:ext cx="9144002" cy="5148071"/>
        </p:xfrm>
        <a:graphic>
          <a:graphicData uri="http://schemas.openxmlformats.org/drawingml/2006/table">
            <a:tbl>
              <a:tblPr/>
              <a:tblGrid>
                <a:gridCol w="566928"/>
                <a:gridCol w="1417320"/>
                <a:gridCol w="1229095"/>
                <a:gridCol w="767168"/>
                <a:gridCol w="2509654"/>
                <a:gridCol w="1677040"/>
                <a:gridCol w="976797"/>
              </a:tblGrid>
              <a:tr h="102961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№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Причастные лица 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Профессия (должность)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ФИО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Нарушение ТОТ 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(Акт Н-1)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Вид ТОТ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баллов из классификатора,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1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3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11">
                <a:tc row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1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indent="215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Неустановленное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лицо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-//-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-//-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indent="291465"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(п.9) Нарушение правил пожарной безопасности. Требования п.2.9 Правил пожарной безопасности  на железнодорожном транспорте (ППБО-109-92). П.п. 1.8, 2.1.2, 2.2.3.4, 2.2.8, 6.1, 6.3 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Инструкции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обеспечению пожарной безопасности в вагонах пассажирских поездов (утв. МПС РФ 4 апреля 1997г. № ЦП-448).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Исполнение должностных обязанностей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6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Соблюдение требований трудовой и производственной дисциплины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6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Своевременное извещение своего непосредственного руководителя.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6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Не принятие мер по предотвращению аварийных ситуаций….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3"/>
          <p:cNvSpPr>
            <a:spLocks noGrp="1"/>
          </p:cNvSpPr>
          <p:nvPr>
            <p:ph type="title"/>
          </p:nvPr>
        </p:nvSpPr>
        <p:spPr>
          <a:xfrm>
            <a:off x="377825" y="163513"/>
            <a:ext cx="8458200" cy="779462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>1. Определение количества работников, причастных к возникновению несчастного случая и выявление допущенных ими нарушений требований охраны труда 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74830" name="Номер слайда 6"/>
          <p:cNvSpPr txBox="1">
            <a:spLocks/>
          </p:cNvSpPr>
          <p:nvPr/>
        </p:nvSpPr>
        <p:spPr bwMode="auto">
          <a:xfrm>
            <a:off x="317500" y="6496050"/>
            <a:ext cx="50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69597E8-10D6-4138-864F-475BC70ED09E}" type="slidenum">
              <a:rPr lang="en-US" sz="1400" b="1">
                <a:solidFill>
                  <a:srgbClr val="0066A1"/>
                </a:solidFill>
              </a:rPr>
              <a:pPr algn="r"/>
              <a:t>5</a:t>
            </a:fld>
            <a:endParaRPr lang="en-US" sz="1400" b="1">
              <a:solidFill>
                <a:srgbClr val="0066A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271017"/>
          <a:ext cx="9144002" cy="5335782"/>
        </p:xfrm>
        <a:graphic>
          <a:graphicData uri="http://schemas.openxmlformats.org/drawingml/2006/table">
            <a:tbl>
              <a:tblPr/>
              <a:tblGrid>
                <a:gridCol w="694944"/>
                <a:gridCol w="1572768"/>
                <a:gridCol w="945631"/>
                <a:gridCol w="767168"/>
                <a:gridCol w="2509654"/>
                <a:gridCol w="1677040"/>
                <a:gridCol w="976797"/>
              </a:tblGrid>
              <a:tr h="58250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№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Причастные лица 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Профессия (должность)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ФИО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Нарушение ТОТ 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(Акт Н-1)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Вид ТОТ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баллов из классификатора,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20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1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3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02">
                <a:tc rowSpan="6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2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indent="215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Непосредственный руководитель работ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Дорожный мастер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Никитин В.А.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indent="291465"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(п.9) Нарушение правил пожарной безопасности. Требования п.2.9 Правил пожарной безопасности  на железнодорожном транспорте (ППБО-109-92). П.п. 1.8, 2.1.2, 2.2.3.4, 2.2.8, 6.1, 6.3 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Инструкции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обеспечению пожарной безопасности в вагонах пассажирских поездов (утв. МПС РФ 4 апреля 1997г. № ЦП-448).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Исполнение должностных обязанностей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6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Контроль за исполнением должностных обязанностей, выполнением приказов и распоряжений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2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Визуальный контроль психического и физического состояния работника перед началом работ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90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03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Недопущение к выполнению своих трудовых обязанностей лиц находящихся в состоянии алкогольного, наркотического и токсического опьянения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100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Соблюдение требований трудовой и производственной дисциплины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100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1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Контроль за соблюдением трудовой и производственной дисциплины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80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3"/>
          <p:cNvSpPr>
            <a:spLocks noGrp="1"/>
          </p:cNvSpPr>
          <p:nvPr>
            <p:ph type="title"/>
          </p:nvPr>
        </p:nvSpPr>
        <p:spPr>
          <a:xfrm>
            <a:off x="377825" y="163513"/>
            <a:ext cx="8458200" cy="779462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>1. Определение количества работников, причастных к возникновению несчастного случая и выявление допущенных ими нарушений требований охраны труда 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74830" name="Номер слайда 6"/>
          <p:cNvSpPr txBox="1">
            <a:spLocks/>
          </p:cNvSpPr>
          <p:nvPr/>
        </p:nvSpPr>
        <p:spPr bwMode="auto">
          <a:xfrm>
            <a:off x="317500" y="6496050"/>
            <a:ext cx="50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69597E8-10D6-4138-864F-475BC70ED09E}" type="slidenum">
              <a:rPr lang="en-US" sz="1400" b="1">
                <a:solidFill>
                  <a:srgbClr val="0066A1"/>
                </a:solidFill>
              </a:rPr>
              <a:pPr algn="r"/>
              <a:t>6</a:t>
            </a:fld>
            <a:endParaRPr lang="en-US" sz="1400" b="1">
              <a:solidFill>
                <a:srgbClr val="0066A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353312"/>
          <a:ext cx="9144002" cy="5181600"/>
        </p:xfrm>
        <a:graphic>
          <a:graphicData uri="http://schemas.openxmlformats.org/drawingml/2006/table">
            <a:tbl>
              <a:tblPr/>
              <a:tblGrid>
                <a:gridCol w="722376"/>
                <a:gridCol w="1143000"/>
                <a:gridCol w="1060704"/>
                <a:gridCol w="1188720"/>
                <a:gridCol w="2375365"/>
                <a:gridCol w="1677040"/>
                <a:gridCol w="976797"/>
              </a:tblGrid>
              <a:tr h="23253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№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Причастные лица 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Профессия (должность)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ФИО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Нарушение ТОТ 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(Акт Н-1)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Вид ТОТ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баллов из классификатора,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4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1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3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67">
                <a:tc rowSpan="6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3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indent="215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Заместитель руководителя по направлениям деятельности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Заместитель начальника ПМС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712788" algn="l"/>
                        </a:tabLst>
                      </a:pPr>
                      <a:r>
                        <a:rPr lang="ru-RU" sz="1400" dirty="0" err="1">
                          <a:latin typeface="Times New Roman"/>
                          <a:ea typeface="Calibri"/>
                        </a:rPr>
                        <a:t>Молостов</a:t>
                      </a:r>
                      <a:r>
                        <a:rPr lang="ru-RU" sz="1400" dirty="0">
                          <a:latin typeface="Times New Roman"/>
                          <a:ea typeface="Calibri"/>
                        </a:rPr>
                        <a:t> В.А.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indent="291465"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(п.9) Нарушение правил пожарной безопасности. Требования п.2.9 Правил пожарной безопасности  на железнодорожном транспорте (ППБО-109-92). П.п. 1.8, 2.1.2, 2.2.3.4, 2.2.8, 6.1, 6.3 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Инструкции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обеспечению пожарной безопасности в вагонах пассажирских поездов (утв. МПС РФ 4 апреля 1997г. № ЦП-448).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Исполнение должностных обязанностей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Контроль за исполнением должностных обязанностей, выполнением приказов и распоряжений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Визуальный контроль психического и физического состояния работника перед началом работ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100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Недопущение к выполнению своих трудовых обязанностей лиц находящихся в состоянии алкогольного, наркотического и токсического опьянения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100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Соблюдение требований трудовой и производственной дисциплины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100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Контроль за соблюдением трудовой и производственной дисциплины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90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3"/>
          <p:cNvSpPr>
            <a:spLocks noGrp="1"/>
          </p:cNvSpPr>
          <p:nvPr>
            <p:ph type="title"/>
          </p:nvPr>
        </p:nvSpPr>
        <p:spPr>
          <a:xfrm>
            <a:off x="377825" y="163513"/>
            <a:ext cx="8458200" cy="779462"/>
          </a:xfrm>
        </p:spPr>
        <p:txBody>
          <a:bodyPr/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</a:rPr>
              <a:t>1. Определение количества работников, причастных к возникновению несчастного случая и выявление допущенных ими нарушений требований охраны труда 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74830" name="Номер слайда 6"/>
          <p:cNvSpPr txBox="1">
            <a:spLocks/>
          </p:cNvSpPr>
          <p:nvPr/>
        </p:nvSpPr>
        <p:spPr bwMode="auto">
          <a:xfrm>
            <a:off x="317500" y="6496050"/>
            <a:ext cx="50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69597E8-10D6-4138-864F-475BC70ED09E}" type="slidenum">
              <a:rPr lang="en-US" sz="1400" b="1">
                <a:solidFill>
                  <a:srgbClr val="0066A1"/>
                </a:solidFill>
              </a:rPr>
              <a:pPr algn="r"/>
              <a:t>7</a:t>
            </a:fld>
            <a:endParaRPr lang="en-US" sz="1400" b="1">
              <a:solidFill>
                <a:srgbClr val="0066A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353312"/>
          <a:ext cx="9144002" cy="5084065"/>
        </p:xfrm>
        <a:graphic>
          <a:graphicData uri="http://schemas.openxmlformats.org/drawingml/2006/table">
            <a:tbl>
              <a:tblPr/>
              <a:tblGrid>
                <a:gridCol w="621792"/>
                <a:gridCol w="1106424"/>
                <a:gridCol w="950976"/>
                <a:gridCol w="1271016"/>
                <a:gridCol w="2539957"/>
                <a:gridCol w="1677040"/>
                <a:gridCol w="976797"/>
              </a:tblGrid>
              <a:tr h="101681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№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Причастные лица 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Профессия (должность)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ФИО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Нарушение ТОТ 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(Акт Н-1)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Вид ТОТ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баллов из классификатора,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1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3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610">
                <a:tc row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4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215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Другой исполнитель работ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Сигналист (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истопник) вагона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Григорьева Н.Б.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291465"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(п.9) Нарушение правил пожарной безопасности. Требования п.2.9 Правил пожарной безопасности  на железнодорожном транспорте (ППБО-109-92). П.п. 1.8, 2.1.2, 2.2.3.4, 2.2.8, 6.1, 6.3 Инструкция по обеспечению пожарной безопасности в вагонах пассажирских поездов (утв. МПС РФ 4 апреля 1997г. № ЦП-448).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Исполнение должностных обязанностей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6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Выполнение ТОТ при производстве работ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8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Своевременное извещение своего непосредственного руководителя или вышестоящего руководителя о любой ситуации, угрожающей жизни и здоровью</a:t>
                      </a: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100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26160" marR="261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 txBox="1">
            <a:spLocks noGrp="1"/>
          </p:cNvSpPr>
          <p:nvPr/>
        </p:nvSpPr>
        <p:spPr bwMode="auto">
          <a:xfrm>
            <a:off x="317500" y="64960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fld id="{E7824CC0-BB8E-404D-86B0-A136667F6987}" type="slidenum">
              <a:rPr lang="en-US" sz="1000">
                <a:solidFill>
                  <a:srgbClr val="000000"/>
                </a:solidFill>
                <a:latin typeface="Verdana" pitchFamily="34" charset="0"/>
              </a:rPr>
              <a:pPr/>
              <a:t>8</a:t>
            </a:fld>
            <a:endParaRPr lang="en-US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387" name="Footer Placeholder 5"/>
          <p:cNvSpPr txBox="1">
            <a:spLocks noGrp="1"/>
          </p:cNvSpPr>
          <p:nvPr/>
        </p:nvSpPr>
        <p:spPr bwMode="auto">
          <a:xfrm>
            <a:off x="547688" y="6496050"/>
            <a:ext cx="7581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1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154" y="0"/>
            <a:ext cx="8229600" cy="639671"/>
          </a:xfrm>
        </p:spPr>
        <p:txBody>
          <a:bodyPr/>
          <a:lstStyle/>
          <a:p>
            <a:pPr algn="ctr" eaLnBrk="1" hangingPunct="1"/>
            <a:r>
              <a:rPr lang="ru-RU" sz="1800" dirty="0" smtClean="0">
                <a:solidFill>
                  <a:srgbClr val="CC0000"/>
                </a:solidFill>
              </a:rPr>
              <a:t>    </a:t>
            </a:r>
            <a:r>
              <a:rPr lang="ru-RU" sz="1800" b="1" dirty="0" smtClean="0">
                <a:solidFill>
                  <a:srgbClr val="C00000"/>
                </a:solidFill>
              </a:rPr>
              <a:t>2. Оценка тяжести нарушений требований охраны труда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2.1 Балльная оценка допущенных нарушений требований охраны труда работниками, причастными к возникновению несчастного случая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endParaRPr lang="ru-RU" sz="1800" b="1" dirty="0" smtClean="0">
              <a:solidFill>
                <a:srgbClr val="C00000"/>
              </a:solidFill>
              <a:latin typeface="RussianRail G Pro" pitchFamily="34" charset="-52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0" y="1370076"/>
          <a:ext cx="9144001" cy="5131308"/>
        </p:xfrm>
        <a:graphic>
          <a:graphicData uri="http://schemas.openxmlformats.org/drawingml/2006/table">
            <a:tbl>
              <a:tblPr/>
              <a:tblGrid>
                <a:gridCol w="409734"/>
                <a:gridCol w="2610219"/>
                <a:gridCol w="2279141"/>
                <a:gridCol w="1265783"/>
                <a:gridCol w="2026716"/>
                <a:gridCol w="552408"/>
              </a:tblGrid>
              <a:tr h="1784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№ </a:t>
                      </a:r>
                      <a:r>
                        <a:rPr lang="ru-RU" sz="1400" dirty="0" err="1">
                          <a:latin typeface="Times New Roman"/>
                          <a:ea typeface="Times New Roman"/>
                        </a:rPr>
                        <a:t>п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ru-RU" sz="1400" dirty="0" err="1">
                          <a:latin typeface="Times New Roman"/>
                          <a:ea typeface="Times New Roman"/>
                        </a:rPr>
                        <a:t>п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Причастные лица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Профессия (должность)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ФИО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Балльная оценка допущенных нарушений ТОТ</a:t>
                      </a:r>
                      <a:r>
                        <a:rPr lang="ru-RU" sz="1400" i="1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i="1">
                          <a:latin typeface="Times New Roman"/>
                          <a:ea typeface="Times New Roman"/>
                        </a:rPr>
                        <a:t>P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Сумма баллов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3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4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3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Неустановленное лицо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Монтер пути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400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1860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4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Непосредственный руководитель работ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Дорожный мастер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Никитин В.А.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570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924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Заместитель руководителя по направлениям деятельности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Заместитель начальника ПМС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Молостов В.А.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590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62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Другой исполнитель работ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Сигналист (истопник)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Григорьева Н.Б.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300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 txBox="1">
            <a:spLocks noGrp="1"/>
          </p:cNvSpPr>
          <p:nvPr/>
        </p:nvSpPr>
        <p:spPr bwMode="auto">
          <a:xfrm>
            <a:off x="317500" y="64960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fld id="{E7824CC0-BB8E-404D-86B0-A136667F6987}" type="slidenum">
              <a:rPr lang="en-US" sz="1000">
                <a:solidFill>
                  <a:srgbClr val="000000"/>
                </a:solidFill>
                <a:latin typeface="Verdana" pitchFamily="34" charset="0"/>
              </a:rPr>
              <a:pPr/>
              <a:t>9</a:t>
            </a:fld>
            <a:endParaRPr lang="en-US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387" name="Footer Placeholder 5"/>
          <p:cNvSpPr txBox="1">
            <a:spLocks noGrp="1"/>
          </p:cNvSpPr>
          <p:nvPr/>
        </p:nvSpPr>
        <p:spPr bwMode="auto">
          <a:xfrm>
            <a:off x="547688" y="6496050"/>
            <a:ext cx="7581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sz="1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98" y="210721"/>
            <a:ext cx="8229600" cy="792162"/>
          </a:xfrm>
        </p:spPr>
        <p:txBody>
          <a:bodyPr/>
          <a:lstStyle/>
          <a:p>
            <a:pPr algn="ctr" eaLnBrk="1" hangingPunct="1"/>
            <a:r>
              <a:rPr lang="ru-RU" sz="1800" dirty="0" smtClean="0">
                <a:solidFill>
                  <a:srgbClr val="CC0000"/>
                </a:solidFill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</a:rPr>
              <a:t>2. Оценка тяжести нарушений требований охраны труда</a:t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/>
            </a:r>
            <a:br>
              <a:rPr lang="ru-RU" sz="1800" b="1" dirty="0" smtClean="0">
                <a:solidFill>
                  <a:srgbClr val="C00000"/>
                </a:solidFill>
              </a:rPr>
            </a:br>
            <a:r>
              <a:rPr lang="ru-RU" sz="1800" b="1" dirty="0" smtClean="0">
                <a:solidFill>
                  <a:srgbClr val="C00000"/>
                </a:solidFill>
              </a:rPr>
              <a:t> 2.2 Оценка веса ответственности работника, причастного к несчастному случаю в процентах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endParaRPr lang="ru-RU" sz="1800" b="1" dirty="0" smtClean="0">
              <a:solidFill>
                <a:srgbClr val="CC0000"/>
              </a:solidFill>
              <a:latin typeface="RussianRail G Pro" pitchFamily="34" charset="-52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0" y="1379379"/>
          <a:ext cx="9144002" cy="5017301"/>
        </p:xfrm>
        <a:graphic>
          <a:graphicData uri="http://schemas.openxmlformats.org/drawingml/2006/table">
            <a:tbl>
              <a:tblPr/>
              <a:tblGrid>
                <a:gridCol w="295625"/>
                <a:gridCol w="2904775"/>
                <a:gridCol w="1318944"/>
                <a:gridCol w="2880480"/>
                <a:gridCol w="1744178"/>
              </a:tblGrid>
              <a:tr h="1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№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Профессия (должность)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ФИО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Балльная оценка нарушений ТОТ, </a:t>
                      </a:r>
                      <a:r>
                        <a:rPr lang="en-US" sz="1400" i="1">
                          <a:latin typeface="Times New Roman"/>
                          <a:ea typeface="Times New Roman"/>
                        </a:rPr>
                        <a:t>P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Вес ответственности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i="1">
                          <a:latin typeface="Times New Roman"/>
                          <a:ea typeface="Times New Roman"/>
                        </a:rPr>
                        <a:t>M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2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335" marR="44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4335" marR="44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4335" marR="44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4335" marR="44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4335" marR="443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22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Неустановленное лицо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Calibri"/>
                      </a:endParaRP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400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21 %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22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Дорожный мастер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Никитин В.А.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570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17 % 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22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Заместитель начальника дистанции пути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Молостов В.А.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590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27 %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22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</a:rPr>
                        <a:t>Сигналист (истопник)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Григорьева Н.Б.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300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13 %</a:t>
                      </a:r>
                    </a:p>
                  </a:txBody>
                  <a:tcPr marL="44335" marR="443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Office Theme">
  <a:themeElements>
    <a:clrScheme name="RGD_colors">
      <a:dk1>
        <a:sysClr val="windowText" lastClr="000000"/>
      </a:dk1>
      <a:lt1>
        <a:sysClr val="window" lastClr="FFFFFF"/>
      </a:lt1>
      <a:dk2>
        <a:srgbClr val="455D70"/>
      </a:dk2>
      <a:lt2>
        <a:srgbClr val="EEECE1"/>
      </a:lt2>
      <a:accent1>
        <a:srgbClr val="455D70"/>
      </a:accent1>
      <a:accent2>
        <a:srgbClr val="68798B"/>
      </a:accent2>
      <a:accent3>
        <a:srgbClr val="909CAA"/>
      </a:accent3>
      <a:accent4>
        <a:srgbClr val="A3A86B"/>
      </a:accent4>
      <a:accent5>
        <a:srgbClr val="D3D7BD"/>
      </a:accent5>
      <a:accent6>
        <a:srgbClr val="0066A1"/>
      </a:accent6>
      <a:hlink>
        <a:srgbClr val="455D70"/>
      </a:hlink>
      <a:folHlink>
        <a:srgbClr val="909CAA"/>
      </a:folHlink>
    </a:clrScheme>
    <a:fontScheme name="16_Office Theme">
      <a:majorFont>
        <a:latin typeface="Verdana"/>
        <a:ea typeface="ＭＳ Ｐゴシック"/>
        <a:cs typeface="Verdana"/>
      </a:majorFont>
      <a:minorFont>
        <a:latin typeface="Verdana"/>
        <a:ea typeface="ＭＳ Ｐゴシック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12670</TotalTime>
  <Words>2125</Words>
  <Application>Microsoft Office PowerPoint</Application>
  <PresentationFormat>Экран (4:3)</PresentationFormat>
  <Paragraphs>558</Paragraphs>
  <Slides>19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16_Office Theme</vt:lpstr>
      <vt:lpstr>Слайд 1</vt:lpstr>
      <vt:lpstr>Краткое описание обстоятельств группового несчастного случая со смертельным исходом с монтерами пути ПМС-205 Канаш Горьковской ДРП Зиновьевым А.Д., Петровым В.Н. </vt:lpstr>
      <vt:lpstr> Причины несчастного случая</vt:lpstr>
      <vt:lpstr>1. Определение количества работников, причастных к возникновению несчастного случая и выявление допущенных ими нарушений требований охраны труда </vt:lpstr>
      <vt:lpstr>1. Определение количества работников, причастных к возникновению несчастного случая и выявление допущенных ими нарушений требований охраны труда </vt:lpstr>
      <vt:lpstr>1. Определение количества работников, причастных к возникновению несчастного случая и выявление допущенных ими нарушений требований охраны труда </vt:lpstr>
      <vt:lpstr>1. Определение количества работников, причастных к возникновению несчастного случая и выявление допущенных ими нарушений требований охраны труда </vt:lpstr>
      <vt:lpstr>    2. Оценка тяжести нарушений требований охраны труда  2.1 Балльная оценка допущенных нарушений требований охраны труда работниками, причастными к возникновению несчастного случая </vt:lpstr>
      <vt:lpstr> 2. Оценка тяжести нарушений требований охраны труда   2.2 Оценка веса ответственности работника, причастного к несчастному случаю в процентах </vt:lpstr>
      <vt:lpstr>3. Оценка психологических и физиологических причин нарушений требований охраны труда   3.1 Определение категории психологических и физиологических  причин нарушений требований охраны труда</vt:lpstr>
      <vt:lpstr> 3. Оценка психологических и физиологических причин нарушений требований охраны труда   3.2 Определение причин опасных действий работников </vt:lpstr>
      <vt:lpstr>3. Оценка психологических и физиологических причин нарушений требований охраны труда  3.2 Определение причин опасных действий работников     Оценка психологических и физиологических причин нарушений ТОТ </vt:lpstr>
      <vt:lpstr> 4. Оценка ответственности работников, причастных к возникновению несчастного случая</vt:lpstr>
      <vt:lpstr>5. Оценка уровня ответственности работника с помощью матрицы расчета влияния человеческого фактора на возникновение несчастного случая на производстве</vt:lpstr>
      <vt:lpstr>Отчёт  </vt:lpstr>
      <vt:lpstr>Отчёт. Результаты оценки влияния человеческого фактора на возникновение случая травм на производстве  и доля ответственности причастных работников  к несчастному случаю  </vt:lpstr>
      <vt:lpstr>Отчёт. Результаты оценки влияния человеческого фактора на возникновение случая травм на производстве  и доля ответственности причастных работников  к несчастному случаю  </vt:lpstr>
      <vt:lpstr>  Выводы  </vt:lpstr>
      <vt:lpstr>Предложения по снижению производственного травматизма с учетом анализа обстоятельств и причин группового несчастного случая со смертельным исходом с монтерами пути ПМС-205 Канаш Горьковской ДРП Зиновьевым А.Д., Петровым В.Н.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freelance</dc:creator>
  <cp:lastModifiedBy>nbt_markovaii</cp:lastModifiedBy>
  <cp:revision>1108</cp:revision>
  <dcterms:created xsi:type="dcterms:W3CDTF">2010-06-10T07:47:26Z</dcterms:created>
  <dcterms:modified xsi:type="dcterms:W3CDTF">2016-03-16T07:27:34Z</dcterms:modified>
</cp:coreProperties>
</file>