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Bold" panose="020B0604020202020204" charset="-52"/>
      <p:regular r:id="rId15"/>
    </p:embeddedFont>
    <p:embeddedFont>
      <p:font typeface="Montserrat" panose="020B0604020202020204" charset="-52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3" d="100"/>
          <a:sy n="43" d="100"/>
        </p:scale>
        <p:origin x="-1212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188513" y="7763606"/>
            <a:ext cx="3441309" cy="433186"/>
          </a:xfrm>
          <a:custGeom>
            <a:avLst/>
            <a:gdLst/>
            <a:ahLst/>
            <a:cxnLst/>
            <a:rect l="l" t="t" r="r" b="b"/>
            <a:pathLst>
              <a:path w="3441309" h="433186">
                <a:moveTo>
                  <a:pt x="0" y="0"/>
                </a:moveTo>
                <a:lnTo>
                  <a:pt x="3441309" y="0"/>
                </a:lnTo>
                <a:lnTo>
                  <a:pt x="3441309" y="433186"/>
                </a:lnTo>
                <a:lnTo>
                  <a:pt x="0" y="43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b="-12839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88513" y="4700152"/>
            <a:ext cx="4006165" cy="3280047"/>
          </a:xfrm>
          <a:custGeom>
            <a:avLst/>
            <a:gdLst/>
            <a:ahLst/>
            <a:cxnLst/>
            <a:rect l="l" t="t" r="r" b="b"/>
            <a:pathLst>
              <a:path w="4006165" h="3280047">
                <a:moveTo>
                  <a:pt x="0" y="0"/>
                </a:moveTo>
                <a:lnTo>
                  <a:pt x="4006165" y="0"/>
                </a:lnTo>
                <a:lnTo>
                  <a:pt x="4006165" y="3280047"/>
                </a:lnTo>
                <a:lnTo>
                  <a:pt x="0" y="3280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50595" y="2543662"/>
            <a:ext cx="14039306" cy="1757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РАЗРАБОТКА ФИЗИЧЕСКОЙ СТРУКТУРЫ БАЗЫ ДАННЫХ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28847" y="583923"/>
            <a:ext cx="11630306" cy="144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6"/>
              </a:lnSpc>
              <a:spcBef>
                <a:spcPct val="0"/>
              </a:spcBef>
            </a:pPr>
            <a:r>
              <a:rPr lang="en-US" sz="2768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Дисциплина «Системы хранения и обработки данных»</a:t>
            </a:r>
          </a:p>
          <a:p>
            <a:pPr algn="ctr">
              <a:lnSpc>
                <a:spcPts val="3876"/>
              </a:lnSpc>
              <a:spcBef>
                <a:spcPct val="0"/>
              </a:spcBef>
            </a:pPr>
            <a:r>
              <a:rPr lang="en-US" sz="2768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ctr">
              <a:lnSpc>
                <a:spcPts val="3876"/>
              </a:lnSpc>
              <a:spcBef>
                <a:spcPct val="0"/>
              </a:spcBef>
            </a:pPr>
            <a:r>
              <a:rPr lang="en-US" sz="2768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Лабораторная работа №8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21290" y="8900544"/>
            <a:ext cx="4474071" cy="807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2"/>
              </a:lnSpc>
              <a:spcBef>
                <a:spcPct val="0"/>
              </a:spcBef>
            </a:pPr>
            <a:r>
              <a:rPr lang="en-US" sz="2337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 ст. гр. мИИВТ-251</a:t>
            </a:r>
          </a:p>
          <a:p>
            <a:pPr algn="l">
              <a:lnSpc>
                <a:spcPts val="3272"/>
              </a:lnSpc>
              <a:spcBef>
                <a:spcPct val="0"/>
              </a:spcBef>
            </a:pPr>
            <a:r>
              <a:rPr lang="en-US" sz="2337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Вытовтова Наталья Юрьевна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684939" y="5639775"/>
            <a:ext cx="11322723" cy="214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04"/>
              </a:lnSpc>
            </a:pPr>
            <a:r>
              <a:rPr lang="en-US" sz="4074" spc="248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НА ПРИМЕРЕ</a:t>
            </a:r>
          </a:p>
          <a:p>
            <a:pPr algn="r">
              <a:lnSpc>
                <a:spcPts val="5704"/>
              </a:lnSpc>
            </a:pPr>
            <a:r>
              <a:rPr lang="en-US" sz="4074" spc="248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БАЗЫ ДАННЫХ</a:t>
            </a:r>
          </a:p>
          <a:p>
            <a:pPr marL="0" lvl="0" indent="0" algn="r">
              <a:lnSpc>
                <a:spcPts val="5704"/>
              </a:lnSpc>
            </a:pPr>
            <a:r>
              <a:rPr lang="en-US" sz="4074" spc="248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“ПРОКАТ АВТОМОБИЛЕЙ”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9871" y="8297678"/>
            <a:ext cx="7561677" cy="805905"/>
          </a:xfrm>
          <a:custGeom>
            <a:avLst/>
            <a:gdLst/>
            <a:ahLst/>
            <a:cxnLst/>
            <a:rect l="l" t="t" r="r" b="b"/>
            <a:pathLst>
              <a:path w="7561677" h="805905">
                <a:moveTo>
                  <a:pt x="0" y="0"/>
                </a:moveTo>
                <a:lnTo>
                  <a:pt x="7561677" y="0"/>
                </a:lnTo>
                <a:lnTo>
                  <a:pt x="7561677" y="805905"/>
                </a:lnTo>
                <a:lnTo>
                  <a:pt x="0" y="805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44" t="-108826" r="-63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28058" y="4571082"/>
            <a:ext cx="7693490" cy="3984660"/>
            <a:chOff x="0" y="0"/>
            <a:chExt cx="2877222" cy="14901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77222" cy="1490189"/>
            </a:xfrm>
            <a:custGeom>
              <a:avLst/>
              <a:gdLst/>
              <a:ahLst/>
              <a:cxnLst/>
              <a:rect l="l" t="t" r="r" b="b"/>
              <a:pathLst>
                <a:path w="2877222" h="1490189">
                  <a:moveTo>
                    <a:pt x="31195" y="0"/>
                  </a:moveTo>
                  <a:lnTo>
                    <a:pt x="2846027" y="0"/>
                  </a:lnTo>
                  <a:cubicBezTo>
                    <a:pt x="2854301" y="0"/>
                    <a:pt x="2862235" y="3287"/>
                    <a:pt x="2868086" y="9137"/>
                  </a:cubicBezTo>
                  <a:cubicBezTo>
                    <a:pt x="2873936" y="14987"/>
                    <a:pt x="2877222" y="22922"/>
                    <a:pt x="2877222" y="31195"/>
                  </a:cubicBezTo>
                  <a:lnTo>
                    <a:pt x="2877222" y="1458994"/>
                  </a:lnTo>
                  <a:cubicBezTo>
                    <a:pt x="2877222" y="1467267"/>
                    <a:pt x="2873936" y="1475202"/>
                    <a:pt x="2868086" y="1481052"/>
                  </a:cubicBezTo>
                  <a:cubicBezTo>
                    <a:pt x="2862235" y="1486902"/>
                    <a:pt x="2854301" y="1490189"/>
                    <a:pt x="2846027" y="1490189"/>
                  </a:cubicBezTo>
                  <a:lnTo>
                    <a:pt x="31195" y="1490189"/>
                  </a:lnTo>
                  <a:cubicBezTo>
                    <a:pt x="22922" y="1490189"/>
                    <a:pt x="14987" y="1486902"/>
                    <a:pt x="9137" y="1481052"/>
                  </a:cubicBezTo>
                  <a:cubicBezTo>
                    <a:pt x="3287" y="1475202"/>
                    <a:pt x="0" y="1467267"/>
                    <a:pt x="0" y="1458994"/>
                  </a:cubicBezTo>
                  <a:lnTo>
                    <a:pt x="0" y="31195"/>
                  </a:lnTo>
                  <a:cubicBezTo>
                    <a:pt x="0" y="22922"/>
                    <a:pt x="3287" y="14987"/>
                    <a:pt x="9137" y="9137"/>
                  </a:cubicBezTo>
                  <a:cubicBezTo>
                    <a:pt x="14987" y="3287"/>
                    <a:pt x="22922" y="0"/>
                    <a:pt x="31195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63B1D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77222" cy="15282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231710" y="3809696"/>
            <a:ext cx="1817999" cy="1817999"/>
          </a:xfrm>
          <a:custGeom>
            <a:avLst/>
            <a:gdLst/>
            <a:ahLst/>
            <a:cxnLst/>
            <a:rect l="l" t="t" r="r" b="b"/>
            <a:pathLst>
              <a:path w="1817999" h="1817999">
                <a:moveTo>
                  <a:pt x="0" y="0"/>
                </a:moveTo>
                <a:lnTo>
                  <a:pt x="1817999" y="0"/>
                </a:lnTo>
                <a:lnTo>
                  <a:pt x="1817999" y="1817999"/>
                </a:lnTo>
                <a:lnTo>
                  <a:pt x="0" y="1817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540440" y="8297678"/>
            <a:ext cx="7945891" cy="805905"/>
          </a:xfrm>
          <a:custGeom>
            <a:avLst/>
            <a:gdLst/>
            <a:ahLst/>
            <a:cxnLst/>
            <a:rect l="l" t="t" r="r" b="b"/>
            <a:pathLst>
              <a:path w="7945891" h="805905">
                <a:moveTo>
                  <a:pt x="0" y="0"/>
                </a:moveTo>
                <a:lnTo>
                  <a:pt x="7945891" y="0"/>
                </a:lnTo>
                <a:lnTo>
                  <a:pt x="7945891" y="805905"/>
                </a:lnTo>
                <a:lnTo>
                  <a:pt x="0" y="805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98" t="-112246" r="-4498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419969" y="4571082"/>
            <a:ext cx="8084402" cy="3984660"/>
            <a:chOff x="0" y="0"/>
            <a:chExt cx="3023416" cy="14901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23416" cy="1490189"/>
            </a:xfrm>
            <a:custGeom>
              <a:avLst/>
              <a:gdLst/>
              <a:ahLst/>
              <a:cxnLst/>
              <a:rect l="l" t="t" r="r" b="b"/>
              <a:pathLst>
                <a:path w="3023416" h="1490189">
                  <a:moveTo>
                    <a:pt x="29687" y="0"/>
                  </a:moveTo>
                  <a:lnTo>
                    <a:pt x="2993729" y="0"/>
                  </a:lnTo>
                  <a:cubicBezTo>
                    <a:pt x="3010125" y="0"/>
                    <a:pt x="3023416" y="13291"/>
                    <a:pt x="3023416" y="29687"/>
                  </a:cubicBezTo>
                  <a:lnTo>
                    <a:pt x="3023416" y="1460502"/>
                  </a:lnTo>
                  <a:cubicBezTo>
                    <a:pt x="3023416" y="1476898"/>
                    <a:pt x="3010125" y="1490189"/>
                    <a:pt x="2993729" y="1490189"/>
                  </a:cubicBezTo>
                  <a:lnTo>
                    <a:pt x="29687" y="1490189"/>
                  </a:lnTo>
                  <a:cubicBezTo>
                    <a:pt x="13291" y="1490189"/>
                    <a:pt x="0" y="1476898"/>
                    <a:pt x="0" y="1460502"/>
                  </a:cubicBezTo>
                  <a:lnTo>
                    <a:pt x="0" y="29687"/>
                  </a:lnTo>
                  <a:cubicBezTo>
                    <a:pt x="0" y="13291"/>
                    <a:pt x="13291" y="0"/>
                    <a:pt x="29687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91DFB1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023416" cy="15282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22426" y="3826448"/>
            <a:ext cx="1817999" cy="1817999"/>
          </a:xfrm>
          <a:custGeom>
            <a:avLst/>
            <a:gdLst/>
            <a:ahLst/>
            <a:cxnLst/>
            <a:rect l="l" t="t" r="r" b="b"/>
            <a:pathLst>
              <a:path w="1817999" h="1817999">
                <a:moveTo>
                  <a:pt x="0" y="0"/>
                </a:moveTo>
                <a:lnTo>
                  <a:pt x="1817999" y="0"/>
                </a:lnTo>
                <a:lnTo>
                  <a:pt x="1817999" y="1817999"/>
                </a:lnTo>
                <a:lnTo>
                  <a:pt x="0" y="1817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3037634" y="4260510"/>
            <a:ext cx="987583" cy="949875"/>
          </a:xfrm>
          <a:custGeom>
            <a:avLst/>
            <a:gdLst/>
            <a:ahLst/>
            <a:cxnLst/>
            <a:rect l="l" t="t" r="r" b="b"/>
            <a:pathLst>
              <a:path w="987583" h="949875">
                <a:moveTo>
                  <a:pt x="0" y="0"/>
                </a:moveTo>
                <a:lnTo>
                  <a:pt x="987583" y="0"/>
                </a:lnTo>
                <a:lnTo>
                  <a:pt x="987583" y="949875"/>
                </a:lnTo>
                <a:lnTo>
                  <a:pt x="0" y="9498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686383" y="4219883"/>
            <a:ext cx="908652" cy="908652"/>
          </a:xfrm>
          <a:custGeom>
            <a:avLst/>
            <a:gdLst/>
            <a:ahLst/>
            <a:cxnLst/>
            <a:rect l="l" t="t" r="r" b="b"/>
            <a:pathLst>
              <a:path w="908652" h="908652">
                <a:moveTo>
                  <a:pt x="0" y="0"/>
                </a:moveTo>
                <a:lnTo>
                  <a:pt x="908652" y="0"/>
                </a:lnTo>
                <a:lnTo>
                  <a:pt x="908652" y="908652"/>
                </a:lnTo>
                <a:lnTo>
                  <a:pt x="0" y="9086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43000" y="5614923"/>
            <a:ext cx="7063606" cy="2921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7"/>
              </a:lnSpc>
            </a:pPr>
            <a:r>
              <a:rPr lang="en-US" sz="2151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таблиц в СУБД Postgres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данных;</a:t>
            </a:r>
          </a:p>
          <a:p>
            <a:pPr marL="0" lvl="0" indent="0" algn="ctr">
              <a:lnSpc>
                <a:spcPts val="3377"/>
              </a:lnSpc>
            </a:pPr>
            <a:endParaRPr lang="en-US" sz="2151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66880" y="423801"/>
            <a:ext cx="11294937" cy="86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ЦЕЛЬ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82644" y="6116895"/>
            <a:ext cx="7461482" cy="816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77"/>
              </a:lnSpc>
            </a:pPr>
            <a:r>
              <a:rPr lang="en-US" sz="2151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построение</a:t>
            </a:r>
            <a:r>
              <a:rPr lang="en-US" sz="2151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графической диаграммы для отображения физической структуры базы данных.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39623" y="1381325"/>
            <a:ext cx="12633316" cy="1254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6"/>
              </a:lnSpc>
              <a:spcBef>
                <a:spcPct val="0"/>
              </a:spcBef>
            </a:pPr>
            <a:r>
              <a:rPr lang="en-US" sz="2368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Целью данной лабораторной работы является изучение и освоение процесса разработки физической структуры базы данных с использованием системы управления базами данных Postgres.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96531" y="2964174"/>
            <a:ext cx="11294937" cy="86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ЗАДАЧИ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9458" y="399367"/>
            <a:ext cx="9193294" cy="9488266"/>
          </a:xfrm>
          <a:custGeom>
            <a:avLst/>
            <a:gdLst/>
            <a:ahLst/>
            <a:cxnLst/>
            <a:rect l="l" t="t" r="r" b="b"/>
            <a:pathLst>
              <a:path w="9193294" h="9488266">
                <a:moveTo>
                  <a:pt x="0" y="0"/>
                </a:moveTo>
                <a:lnTo>
                  <a:pt x="9193293" y="0"/>
                </a:lnTo>
                <a:lnTo>
                  <a:pt x="9193293" y="9488266"/>
                </a:lnTo>
                <a:lnTo>
                  <a:pt x="0" y="9488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866312" y="1671783"/>
            <a:ext cx="14392988" cy="1372469"/>
            <a:chOff x="0" y="0"/>
            <a:chExt cx="21791828" cy="2077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791828" cy="2077999"/>
            </a:xfrm>
            <a:custGeom>
              <a:avLst/>
              <a:gdLst/>
              <a:ahLst/>
              <a:cxnLst/>
              <a:rect l="l" t="t" r="r" b="b"/>
              <a:pathLst>
                <a:path w="21791828" h="2077999">
                  <a:moveTo>
                    <a:pt x="17213" y="0"/>
                  </a:moveTo>
                  <a:lnTo>
                    <a:pt x="21774615" y="0"/>
                  </a:lnTo>
                  <a:cubicBezTo>
                    <a:pt x="21784121" y="0"/>
                    <a:pt x="21791828" y="7706"/>
                    <a:pt x="21791828" y="17213"/>
                  </a:cubicBezTo>
                  <a:lnTo>
                    <a:pt x="21791828" y="2060786"/>
                  </a:lnTo>
                  <a:cubicBezTo>
                    <a:pt x="21791828" y="2065351"/>
                    <a:pt x="21790014" y="2069729"/>
                    <a:pt x="21786786" y="2072957"/>
                  </a:cubicBezTo>
                  <a:cubicBezTo>
                    <a:pt x="21783559" y="2076185"/>
                    <a:pt x="21779181" y="2077999"/>
                    <a:pt x="21774615" y="2077999"/>
                  </a:cubicBezTo>
                  <a:lnTo>
                    <a:pt x="17213" y="2077999"/>
                  </a:lnTo>
                  <a:cubicBezTo>
                    <a:pt x="12648" y="2077999"/>
                    <a:pt x="8269" y="2076185"/>
                    <a:pt x="5041" y="2072957"/>
                  </a:cubicBezTo>
                  <a:cubicBezTo>
                    <a:pt x="1813" y="2069729"/>
                    <a:pt x="0" y="2065351"/>
                    <a:pt x="0" y="2060786"/>
                  </a:cubicBezTo>
                  <a:lnTo>
                    <a:pt x="0" y="17213"/>
                  </a:lnTo>
                  <a:cubicBezTo>
                    <a:pt x="0" y="12648"/>
                    <a:pt x="1813" y="8269"/>
                    <a:pt x="5041" y="5041"/>
                  </a:cubicBezTo>
                  <a:cubicBezTo>
                    <a:pt x="8269" y="1813"/>
                    <a:pt x="12648" y="0"/>
                    <a:pt x="17213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F8B27C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791828" cy="2116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949479" y="3359653"/>
            <a:ext cx="2455686" cy="3567694"/>
          </a:xfrm>
          <a:custGeom>
            <a:avLst/>
            <a:gdLst/>
            <a:ahLst/>
            <a:cxnLst/>
            <a:rect l="l" t="t" r="r" b="b"/>
            <a:pathLst>
              <a:path w="2455686" h="3567694">
                <a:moveTo>
                  <a:pt x="0" y="0"/>
                </a:moveTo>
                <a:lnTo>
                  <a:pt x="2455686" y="0"/>
                </a:lnTo>
                <a:lnTo>
                  <a:pt x="2455686" y="3567694"/>
                </a:lnTo>
                <a:lnTo>
                  <a:pt x="0" y="3567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57150" cap="sq">
            <a:solidFill>
              <a:srgbClr val="1800AD"/>
            </a:solidFill>
            <a:prstDash val="sysDot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3132550" y="1857876"/>
            <a:ext cx="14449661" cy="962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6"/>
              </a:lnSpc>
              <a:spcBef>
                <a:spcPct val="0"/>
              </a:spcBef>
            </a:pPr>
            <a:r>
              <a:rPr lang="en-US" sz="18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PostgreSQL — объектно-реляционная система управления базами данных с открытым исходным кодом.</a:t>
            </a:r>
          </a:p>
          <a:p>
            <a:pPr algn="l">
              <a:lnSpc>
                <a:spcPts val="2616"/>
              </a:lnSpc>
              <a:spcBef>
                <a:spcPct val="0"/>
              </a:spcBef>
            </a:pPr>
            <a:r>
              <a:rPr lang="en-US" sz="18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Позволяет хранить, организовывать и извлекать информацию, обеспечивает надёжность, безопасность и возможность одновременной работы множества пользователей с данными.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75597" y="3321553"/>
            <a:ext cx="4673160" cy="3204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56"/>
              </a:lnSpc>
              <a:spcBef>
                <a:spcPct val="0"/>
              </a:spcBef>
            </a:pP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pgAdmin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графическим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интерфейсом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(GUI)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управления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базами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PostgreSQL.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веб-приложение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которое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позволяет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взаимодействовать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базами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через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браузер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или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отдельное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десктопное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приложение</a:t>
            </a:r>
            <a:r>
              <a:rPr lang="ru-RU" sz="1968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96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965612" y="7200900"/>
            <a:ext cx="7780365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56"/>
              </a:lnSpc>
              <a:spcBef>
                <a:spcPct val="0"/>
              </a:spcBef>
            </a:pPr>
            <a:r>
              <a:rPr lang="en-US" sz="1968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Особенности</a:t>
            </a:r>
            <a:r>
              <a:rPr lang="en-US" sz="1968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marL="425053" lvl="1" indent="-212527">
              <a:lnSpc>
                <a:spcPts val="2756"/>
              </a:lnSpc>
              <a:spcBef>
                <a:spcPct val="0"/>
              </a:spcBef>
              <a:buFont typeface="Arial"/>
              <a:buChar char="•"/>
            </a:pP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кроссплатформенность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работает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Windows, Linux и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macOS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425053" lvl="1" indent="-212527">
              <a:lnSpc>
                <a:spcPts val="2756"/>
              </a:lnSpc>
              <a:spcBef>
                <a:spcPct val="0"/>
              </a:spcBef>
              <a:buFont typeface="Arial"/>
              <a:buChar char="•"/>
            </a:pP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поддержка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всех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версий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PostgreSQL и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его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расширений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425053" lvl="1" indent="-212527">
              <a:lnSpc>
                <a:spcPts val="2756"/>
              </a:lnSpc>
              <a:spcBef>
                <a:spcPct val="0"/>
              </a:spcBef>
              <a:buFont typeface="Arial"/>
              <a:buChar char="•"/>
            </a:pP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бесплатное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распространяется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открытым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исходным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кодом</a:t>
            </a:r>
            <a:r>
              <a:rPr lang="en-US" sz="19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96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081955" y="9777999"/>
            <a:ext cx="6840134" cy="509001"/>
          </a:xfrm>
          <a:custGeom>
            <a:avLst/>
            <a:gdLst/>
            <a:ahLst/>
            <a:cxnLst/>
            <a:rect l="l" t="t" r="r" b="b"/>
            <a:pathLst>
              <a:path w="6840134" h="509001">
                <a:moveTo>
                  <a:pt x="0" y="0"/>
                </a:moveTo>
                <a:lnTo>
                  <a:pt x="6840135" y="0"/>
                </a:lnTo>
                <a:lnTo>
                  <a:pt x="6840135" y="509001"/>
                </a:lnTo>
                <a:lnTo>
                  <a:pt x="0" y="509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975314" y="7800017"/>
            <a:ext cx="7053416" cy="2086085"/>
            <a:chOff x="0" y="0"/>
            <a:chExt cx="1632342" cy="4827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32342" cy="482774"/>
            </a:xfrm>
            <a:custGeom>
              <a:avLst/>
              <a:gdLst/>
              <a:ahLst/>
              <a:cxnLst/>
              <a:rect l="l" t="t" r="r" b="b"/>
              <a:pathLst>
                <a:path w="1632342" h="482774">
                  <a:moveTo>
                    <a:pt x="35124" y="0"/>
                  </a:moveTo>
                  <a:lnTo>
                    <a:pt x="1597218" y="0"/>
                  </a:lnTo>
                  <a:cubicBezTo>
                    <a:pt x="1616617" y="0"/>
                    <a:pt x="1632342" y="15725"/>
                    <a:pt x="1632342" y="35124"/>
                  </a:cubicBezTo>
                  <a:lnTo>
                    <a:pt x="1632342" y="447650"/>
                  </a:lnTo>
                  <a:cubicBezTo>
                    <a:pt x="1632342" y="456966"/>
                    <a:pt x="1628641" y="465899"/>
                    <a:pt x="1622055" y="472486"/>
                  </a:cubicBezTo>
                  <a:cubicBezTo>
                    <a:pt x="1615468" y="479073"/>
                    <a:pt x="1606534" y="482774"/>
                    <a:pt x="1597218" y="482774"/>
                  </a:cubicBezTo>
                  <a:lnTo>
                    <a:pt x="35124" y="482774"/>
                  </a:lnTo>
                  <a:cubicBezTo>
                    <a:pt x="15725" y="482774"/>
                    <a:pt x="0" y="467048"/>
                    <a:pt x="0" y="447650"/>
                  </a:cubicBezTo>
                  <a:lnTo>
                    <a:pt x="0" y="35124"/>
                  </a:lnTo>
                  <a:cubicBezTo>
                    <a:pt x="0" y="25808"/>
                    <a:pt x="3701" y="16874"/>
                    <a:pt x="10287" y="10287"/>
                  </a:cubicBezTo>
                  <a:cubicBezTo>
                    <a:pt x="16874" y="3701"/>
                    <a:pt x="25808" y="0"/>
                    <a:pt x="35124" y="0"/>
                  </a:cubicBezTo>
                  <a:close/>
                </a:path>
              </a:pathLst>
            </a:custGeom>
            <a:solidFill>
              <a:srgbClr val="F8F8F8"/>
            </a:solidFill>
            <a:ln w="104775" cap="rnd">
              <a:solidFill>
                <a:srgbClr val="91E1D5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32342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8208200"/>
            <a:ext cx="1228028" cy="1226514"/>
            <a:chOff x="0" y="0"/>
            <a:chExt cx="323431" cy="3230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r>
                <a:rPr lang="en-US" sz="5768" b="1">
                  <a:solidFill>
                    <a:srgbClr val="91E1D5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03779" y="6947731"/>
            <a:ext cx="7053416" cy="3052520"/>
            <a:chOff x="0" y="0"/>
            <a:chExt cx="1632342" cy="7064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2342" cy="706432"/>
            </a:xfrm>
            <a:custGeom>
              <a:avLst/>
              <a:gdLst/>
              <a:ahLst/>
              <a:cxnLst/>
              <a:rect l="l" t="t" r="r" b="b"/>
              <a:pathLst>
                <a:path w="1632342" h="706432">
                  <a:moveTo>
                    <a:pt x="35124" y="0"/>
                  </a:moveTo>
                  <a:lnTo>
                    <a:pt x="1597218" y="0"/>
                  </a:lnTo>
                  <a:cubicBezTo>
                    <a:pt x="1616617" y="0"/>
                    <a:pt x="1632342" y="15725"/>
                    <a:pt x="1632342" y="35124"/>
                  </a:cubicBezTo>
                  <a:lnTo>
                    <a:pt x="1632342" y="671308"/>
                  </a:lnTo>
                  <a:cubicBezTo>
                    <a:pt x="1632342" y="690706"/>
                    <a:pt x="1616617" y="706432"/>
                    <a:pt x="1597218" y="706432"/>
                  </a:cubicBezTo>
                  <a:lnTo>
                    <a:pt x="35124" y="706432"/>
                  </a:lnTo>
                  <a:cubicBezTo>
                    <a:pt x="25808" y="706432"/>
                    <a:pt x="16874" y="702731"/>
                    <a:pt x="10287" y="696144"/>
                  </a:cubicBezTo>
                  <a:cubicBezTo>
                    <a:pt x="3701" y="689557"/>
                    <a:pt x="0" y="680623"/>
                    <a:pt x="0" y="671308"/>
                  </a:cubicBezTo>
                  <a:lnTo>
                    <a:pt x="0" y="35124"/>
                  </a:lnTo>
                  <a:cubicBezTo>
                    <a:pt x="0" y="25808"/>
                    <a:pt x="3701" y="16874"/>
                    <a:pt x="10287" y="10287"/>
                  </a:cubicBezTo>
                  <a:cubicBezTo>
                    <a:pt x="16874" y="3701"/>
                    <a:pt x="25808" y="0"/>
                    <a:pt x="35124" y="0"/>
                  </a:cubicBezTo>
                  <a:close/>
                </a:path>
              </a:pathLst>
            </a:custGeom>
            <a:solidFill>
              <a:srgbClr val="F8F8F8"/>
            </a:solidFill>
            <a:ln w="104775" cap="rnd">
              <a:solidFill>
                <a:srgbClr val="F8D389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632342" cy="744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89765" y="7400637"/>
            <a:ext cx="1228028" cy="1226514"/>
            <a:chOff x="0" y="0"/>
            <a:chExt cx="323431" cy="32303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r>
                <a:rPr lang="en-US" sz="5768" b="1">
                  <a:solidFill>
                    <a:srgbClr val="F8D38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01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6752662" y="7431894"/>
            <a:ext cx="1170986" cy="1117759"/>
          </a:xfrm>
          <a:custGeom>
            <a:avLst/>
            <a:gdLst/>
            <a:ahLst/>
            <a:cxnLst/>
            <a:rect l="l" t="t" r="r" b="b"/>
            <a:pathLst>
              <a:path w="1170986" h="1117759">
                <a:moveTo>
                  <a:pt x="0" y="0"/>
                </a:moveTo>
                <a:lnTo>
                  <a:pt x="1170985" y="0"/>
                </a:lnTo>
                <a:lnTo>
                  <a:pt x="1170985" y="1117759"/>
                </a:lnTo>
                <a:lnTo>
                  <a:pt x="0" y="11177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682088" y="2377477"/>
            <a:ext cx="8461912" cy="4305620"/>
          </a:xfrm>
          <a:custGeom>
            <a:avLst/>
            <a:gdLst/>
            <a:ahLst/>
            <a:cxnLst/>
            <a:rect l="l" t="t" r="r" b="b"/>
            <a:pathLst>
              <a:path w="8461912" h="4305620">
                <a:moveTo>
                  <a:pt x="0" y="0"/>
                </a:moveTo>
                <a:lnTo>
                  <a:pt x="8461912" y="0"/>
                </a:lnTo>
                <a:lnTo>
                  <a:pt x="8461912" y="4305620"/>
                </a:lnTo>
                <a:lnTo>
                  <a:pt x="0" y="4305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081955" y="2252055"/>
            <a:ext cx="6165357" cy="5349031"/>
          </a:xfrm>
          <a:custGeom>
            <a:avLst/>
            <a:gdLst/>
            <a:ahLst/>
            <a:cxnLst/>
            <a:rect l="l" t="t" r="r" b="b"/>
            <a:pathLst>
              <a:path w="6165357" h="5349031">
                <a:moveTo>
                  <a:pt x="0" y="0"/>
                </a:moveTo>
                <a:lnTo>
                  <a:pt x="6165357" y="0"/>
                </a:lnTo>
                <a:lnTo>
                  <a:pt x="6165357" y="5349031"/>
                </a:lnTo>
                <a:lnTo>
                  <a:pt x="0" y="5349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54" b="-5751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638729" y="8554724"/>
            <a:ext cx="4183100" cy="50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65"/>
              </a:lnSpc>
              <a:spcBef>
                <a:spcPct val="0"/>
              </a:spcBef>
            </a:pPr>
            <a:r>
              <a:rPr lang="en-US" sz="161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базы данных car_rental для дальнейшей работы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67194" y="7702438"/>
            <a:ext cx="4183100" cy="2021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65"/>
              </a:lnSpc>
              <a:spcBef>
                <a:spcPct val="0"/>
              </a:spcBef>
            </a:pPr>
            <a:r>
              <a:rPr lang="en-US" sz="1613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Это объектно-реляционная система управления базами данных (ОРСУБД). Это значит, что она поддерживает не только стандартные реляционные модели (таблицы, строки, столбцы), но и объектно-ориентированные возможности (наследование, пользовательские типы данных)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67194" y="7326342"/>
            <a:ext cx="4469532" cy="38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7"/>
              </a:lnSpc>
              <a:spcBef>
                <a:spcPct val="0"/>
              </a:spcBef>
            </a:pPr>
            <a:r>
              <a:rPr lang="en-US" sz="2357" b="1">
                <a:solidFill>
                  <a:srgbClr val="3332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POSTGRESQL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721314" y="8080319"/>
            <a:ext cx="4100514" cy="38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7"/>
              </a:lnSpc>
              <a:spcBef>
                <a:spcPct val="0"/>
              </a:spcBef>
            </a:pPr>
            <a:r>
              <a:rPr lang="en-US" sz="2357" b="1">
                <a:solidFill>
                  <a:srgbClr val="3332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20230" y="332506"/>
            <a:ext cx="13247540" cy="1757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  <a:spcBef>
                <a:spcPct val="0"/>
              </a:spcBef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PGADMIN КАК ИНСТРУМЕНТАРИЙ ДЛЯ РАБОТЫ С СУБД</a:t>
            </a:r>
          </a:p>
        </p:txBody>
      </p:sp>
      <p:sp>
        <p:nvSpPr>
          <p:cNvPr id="23" name="Freeform 23"/>
          <p:cNvSpPr/>
          <p:nvPr/>
        </p:nvSpPr>
        <p:spPr>
          <a:xfrm rot="-10800000">
            <a:off x="1617061" y="9886102"/>
            <a:ext cx="6840134" cy="509001"/>
          </a:xfrm>
          <a:custGeom>
            <a:avLst/>
            <a:gdLst/>
            <a:ahLst/>
            <a:cxnLst/>
            <a:rect l="l" t="t" r="r" b="b"/>
            <a:pathLst>
              <a:path w="6840134" h="509001">
                <a:moveTo>
                  <a:pt x="0" y="0"/>
                </a:moveTo>
                <a:lnTo>
                  <a:pt x="6840134" y="0"/>
                </a:lnTo>
                <a:lnTo>
                  <a:pt x="6840134" y="509001"/>
                </a:lnTo>
                <a:lnTo>
                  <a:pt x="0" y="509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5326654" y="8287417"/>
            <a:ext cx="1164120" cy="1164120"/>
          </a:xfrm>
          <a:custGeom>
            <a:avLst/>
            <a:gdLst/>
            <a:ahLst/>
            <a:cxnLst/>
            <a:rect l="l" t="t" r="r" b="b"/>
            <a:pathLst>
              <a:path w="1164120" h="1164120">
                <a:moveTo>
                  <a:pt x="0" y="0"/>
                </a:moveTo>
                <a:lnTo>
                  <a:pt x="1164120" y="0"/>
                </a:lnTo>
                <a:lnTo>
                  <a:pt x="1164120" y="1164120"/>
                </a:lnTo>
                <a:lnTo>
                  <a:pt x="0" y="11641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365413" y="1949331"/>
            <a:ext cx="5984107" cy="688265"/>
          </a:xfrm>
          <a:custGeom>
            <a:avLst/>
            <a:gdLst/>
            <a:ahLst/>
            <a:cxnLst/>
            <a:rect l="l" t="t" r="r" b="b"/>
            <a:pathLst>
              <a:path w="5984107" h="688265">
                <a:moveTo>
                  <a:pt x="0" y="0"/>
                </a:moveTo>
                <a:lnTo>
                  <a:pt x="5984107" y="0"/>
                </a:lnTo>
                <a:lnTo>
                  <a:pt x="5984107" y="688265"/>
                </a:lnTo>
                <a:lnTo>
                  <a:pt x="0" y="688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1499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84696" y="873483"/>
            <a:ext cx="6277688" cy="1372469"/>
            <a:chOff x="0" y="0"/>
            <a:chExt cx="9504788" cy="20779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504787" cy="2077999"/>
            </a:xfrm>
            <a:custGeom>
              <a:avLst/>
              <a:gdLst/>
              <a:ahLst/>
              <a:cxnLst/>
              <a:rect l="l" t="t" r="r" b="b"/>
              <a:pathLst>
                <a:path w="9504787" h="2077999">
                  <a:moveTo>
                    <a:pt x="39464" y="0"/>
                  </a:moveTo>
                  <a:lnTo>
                    <a:pt x="9465324" y="0"/>
                  </a:lnTo>
                  <a:cubicBezTo>
                    <a:pt x="9475790" y="0"/>
                    <a:pt x="9485828" y="4158"/>
                    <a:pt x="9493228" y="11559"/>
                  </a:cubicBezTo>
                  <a:cubicBezTo>
                    <a:pt x="9500629" y="18960"/>
                    <a:pt x="9504787" y="28997"/>
                    <a:pt x="9504787" y="39464"/>
                  </a:cubicBezTo>
                  <a:lnTo>
                    <a:pt x="9504787" y="2038535"/>
                  </a:lnTo>
                  <a:cubicBezTo>
                    <a:pt x="9504787" y="2049002"/>
                    <a:pt x="9500629" y="2059039"/>
                    <a:pt x="9493228" y="2066440"/>
                  </a:cubicBezTo>
                  <a:cubicBezTo>
                    <a:pt x="9485828" y="2073841"/>
                    <a:pt x="9475790" y="2077999"/>
                    <a:pt x="9465324" y="2077999"/>
                  </a:cubicBezTo>
                  <a:lnTo>
                    <a:pt x="39464" y="2077999"/>
                  </a:lnTo>
                  <a:cubicBezTo>
                    <a:pt x="28997" y="2077999"/>
                    <a:pt x="18960" y="2073841"/>
                    <a:pt x="11559" y="2066440"/>
                  </a:cubicBezTo>
                  <a:cubicBezTo>
                    <a:pt x="4158" y="2059039"/>
                    <a:pt x="0" y="2049002"/>
                    <a:pt x="0" y="2038535"/>
                  </a:cubicBezTo>
                  <a:lnTo>
                    <a:pt x="0" y="39464"/>
                  </a:lnTo>
                  <a:cubicBezTo>
                    <a:pt x="0" y="28997"/>
                    <a:pt x="4158" y="18960"/>
                    <a:pt x="11559" y="11559"/>
                  </a:cubicBezTo>
                  <a:cubicBezTo>
                    <a:pt x="18960" y="4158"/>
                    <a:pt x="28997" y="0"/>
                    <a:pt x="39464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9397D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365413" y="835822"/>
            <a:ext cx="1107226" cy="1029720"/>
          </a:xfrm>
          <a:custGeom>
            <a:avLst/>
            <a:gdLst/>
            <a:ahLst/>
            <a:cxnLst/>
            <a:rect l="l" t="t" r="r" b="b"/>
            <a:pathLst>
              <a:path w="1107226" h="1029720">
                <a:moveTo>
                  <a:pt x="0" y="0"/>
                </a:moveTo>
                <a:lnTo>
                  <a:pt x="1107226" y="0"/>
                </a:lnTo>
                <a:lnTo>
                  <a:pt x="1107226" y="1029720"/>
                </a:lnTo>
                <a:lnTo>
                  <a:pt x="0" y="10297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AutoShape 7"/>
          <p:cNvSpPr/>
          <p:nvPr/>
        </p:nvSpPr>
        <p:spPr>
          <a:xfrm flipV="1">
            <a:off x="9426279" y="1559718"/>
            <a:ext cx="1190742" cy="3586915"/>
          </a:xfrm>
          <a:prstGeom prst="line">
            <a:avLst/>
          </a:prstGeom>
          <a:ln w="66675" cap="rnd">
            <a:solidFill>
              <a:srgbClr val="333231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8" name="Freeform 8"/>
          <p:cNvSpPr/>
          <p:nvPr/>
        </p:nvSpPr>
        <p:spPr>
          <a:xfrm rot="-10800000">
            <a:off x="11099743" y="3742731"/>
            <a:ext cx="5984107" cy="688265"/>
          </a:xfrm>
          <a:custGeom>
            <a:avLst/>
            <a:gdLst/>
            <a:ahLst/>
            <a:cxnLst/>
            <a:rect l="l" t="t" r="r" b="b"/>
            <a:pathLst>
              <a:path w="5984107" h="688265">
                <a:moveTo>
                  <a:pt x="0" y="0"/>
                </a:moveTo>
                <a:lnTo>
                  <a:pt x="5984107" y="0"/>
                </a:lnTo>
                <a:lnTo>
                  <a:pt x="5984107" y="688265"/>
                </a:lnTo>
                <a:lnTo>
                  <a:pt x="0" y="688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149966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919026" y="2666883"/>
            <a:ext cx="6277688" cy="1372469"/>
            <a:chOff x="0" y="0"/>
            <a:chExt cx="9504788" cy="20779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504787" cy="2077999"/>
            </a:xfrm>
            <a:custGeom>
              <a:avLst/>
              <a:gdLst/>
              <a:ahLst/>
              <a:cxnLst/>
              <a:rect l="l" t="t" r="r" b="b"/>
              <a:pathLst>
                <a:path w="9504787" h="2077999">
                  <a:moveTo>
                    <a:pt x="39464" y="0"/>
                  </a:moveTo>
                  <a:lnTo>
                    <a:pt x="9465324" y="0"/>
                  </a:lnTo>
                  <a:cubicBezTo>
                    <a:pt x="9475790" y="0"/>
                    <a:pt x="9485828" y="4158"/>
                    <a:pt x="9493228" y="11559"/>
                  </a:cubicBezTo>
                  <a:cubicBezTo>
                    <a:pt x="9500629" y="18960"/>
                    <a:pt x="9504787" y="28997"/>
                    <a:pt x="9504787" y="39464"/>
                  </a:cubicBezTo>
                  <a:lnTo>
                    <a:pt x="9504787" y="2038535"/>
                  </a:lnTo>
                  <a:cubicBezTo>
                    <a:pt x="9504787" y="2049002"/>
                    <a:pt x="9500629" y="2059039"/>
                    <a:pt x="9493228" y="2066440"/>
                  </a:cubicBezTo>
                  <a:cubicBezTo>
                    <a:pt x="9485828" y="2073841"/>
                    <a:pt x="9475790" y="2077999"/>
                    <a:pt x="9465324" y="2077999"/>
                  </a:cubicBezTo>
                  <a:lnTo>
                    <a:pt x="39464" y="2077999"/>
                  </a:lnTo>
                  <a:cubicBezTo>
                    <a:pt x="28997" y="2077999"/>
                    <a:pt x="18960" y="2073841"/>
                    <a:pt x="11559" y="2066440"/>
                  </a:cubicBezTo>
                  <a:cubicBezTo>
                    <a:pt x="4158" y="2059039"/>
                    <a:pt x="0" y="2049002"/>
                    <a:pt x="0" y="2038535"/>
                  </a:cubicBezTo>
                  <a:lnTo>
                    <a:pt x="0" y="39464"/>
                  </a:lnTo>
                  <a:cubicBezTo>
                    <a:pt x="0" y="28997"/>
                    <a:pt x="4158" y="18960"/>
                    <a:pt x="11559" y="11559"/>
                  </a:cubicBezTo>
                  <a:cubicBezTo>
                    <a:pt x="18960" y="4158"/>
                    <a:pt x="28997" y="0"/>
                    <a:pt x="39464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91DFB1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099743" y="2629222"/>
            <a:ext cx="1107226" cy="1029720"/>
          </a:xfrm>
          <a:custGeom>
            <a:avLst/>
            <a:gdLst/>
            <a:ahLst/>
            <a:cxnLst/>
            <a:rect l="l" t="t" r="r" b="b"/>
            <a:pathLst>
              <a:path w="1107226" h="1029720">
                <a:moveTo>
                  <a:pt x="0" y="0"/>
                </a:moveTo>
                <a:lnTo>
                  <a:pt x="1107226" y="0"/>
                </a:lnTo>
                <a:lnTo>
                  <a:pt x="1107226" y="1029720"/>
                </a:lnTo>
                <a:lnTo>
                  <a:pt x="0" y="1029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10800000">
            <a:off x="11741220" y="5533483"/>
            <a:ext cx="5984107" cy="688265"/>
          </a:xfrm>
          <a:custGeom>
            <a:avLst/>
            <a:gdLst/>
            <a:ahLst/>
            <a:cxnLst/>
            <a:rect l="l" t="t" r="r" b="b"/>
            <a:pathLst>
              <a:path w="5984107" h="688265">
                <a:moveTo>
                  <a:pt x="0" y="0"/>
                </a:moveTo>
                <a:lnTo>
                  <a:pt x="5984107" y="0"/>
                </a:lnTo>
                <a:lnTo>
                  <a:pt x="5984107" y="688265"/>
                </a:lnTo>
                <a:lnTo>
                  <a:pt x="0" y="688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149966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1560503" y="4457636"/>
            <a:ext cx="6277688" cy="1372469"/>
            <a:chOff x="0" y="0"/>
            <a:chExt cx="9504788" cy="20779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04787" cy="2077999"/>
            </a:xfrm>
            <a:custGeom>
              <a:avLst/>
              <a:gdLst/>
              <a:ahLst/>
              <a:cxnLst/>
              <a:rect l="l" t="t" r="r" b="b"/>
              <a:pathLst>
                <a:path w="9504787" h="2077999">
                  <a:moveTo>
                    <a:pt x="39464" y="0"/>
                  </a:moveTo>
                  <a:lnTo>
                    <a:pt x="9465324" y="0"/>
                  </a:lnTo>
                  <a:cubicBezTo>
                    <a:pt x="9475790" y="0"/>
                    <a:pt x="9485828" y="4158"/>
                    <a:pt x="9493228" y="11559"/>
                  </a:cubicBezTo>
                  <a:cubicBezTo>
                    <a:pt x="9500629" y="18960"/>
                    <a:pt x="9504787" y="28997"/>
                    <a:pt x="9504787" y="39464"/>
                  </a:cubicBezTo>
                  <a:lnTo>
                    <a:pt x="9504787" y="2038535"/>
                  </a:lnTo>
                  <a:cubicBezTo>
                    <a:pt x="9504787" y="2049002"/>
                    <a:pt x="9500629" y="2059039"/>
                    <a:pt x="9493228" y="2066440"/>
                  </a:cubicBezTo>
                  <a:cubicBezTo>
                    <a:pt x="9485828" y="2073841"/>
                    <a:pt x="9475790" y="2077999"/>
                    <a:pt x="9465324" y="2077999"/>
                  </a:cubicBezTo>
                  <a:lnTo>
                    <a:pt x="39464" y="2077999"/>
                  </a:lnTo>
                  <a:cubicBezTo>
                    <a:pt x="28997" y="2077999"/>
                    <a:pt x="18960" y="2073841"/>
                    <a:pt x="11559" y="2066440"/>
                  </a:cubicBezTo>
                  <a:cubicBezTo>
                    <a:pt x="4158" y="2059039"/>
                    <a:pt x="0" y="2049002"/>
                    <a:pt x="0" y="2038535"/>
                  </a:cubicBezTo>
                  <a:lnTo>
                    <a:pt x="0" y="39464"/>
                  </a:lnTo>
                  <a:cubicBezTo>
                    <a:pt x="0" y="28997"/>
                    <a:pt x="4158" y="18960"/>
                    <a:pt x="11559" y="11559"/>
                  </a:cubicBezTo>
                  <a:cubicBezTo>
                    <a:pt x="18960" y="4158"/>
                    <a:pt x="28997" y="0"/>
                    <a:pt x="39464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F8D389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741220" y="4419975"/>
            <a:ext cx="1107226" cy="1029720"/>
          </a:xfrm>
          <a:custGeom>
            <a:avLst/>
            <a:gdLst/>
            <a:ahLst/>
            <a:cxnLst/>
            <a:rect l="l" t="t" r="r" b="b"/>
            <a:pathLst>
              <a:path w="1107226" h="1029720">
                <a:moveTo>
                  <a:pt x="0" y="0"/>
                </a:moveTo>
                <a:lnTo>
                  <a:pt x="1107226" y="0"/>
                </a:lnTo>
                <a:lnTo>
                  <a:pt x="1107226" y="1029720"/>
                </a:lnTo>
                <a:lnTo>
                  <a:pt x="0" y="10297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 rot="-10800000">
            <a:off x="11103249" y="7324236"/>
            <a:ext cx="5984107" cy="688265"/>
          </a:xfrm>
          <a:custGeom>
            <a:avLst/>
            <a:gdLst/>
            <a:ahLst/>
            <a:cxnLst/>
            <a:rect l="l" t="t" r="r" b="b"/>
            <a:pathLst>
              <a:path w="5984107" h="688265">
                <a:moveTo>
                  <a:pt x="0" y="0"/>
                </a:moveTo>
                <a:lnTo>
                  <a:pt x="5984107" y="0"/>
                </a:lnTo>
                <a:lnTo>
                  <a:pt x="5984107" y="688265"/>
                </a:lnTo>
                <a:lnTo>
                  <a:pt x="0" y="688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149966"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0922531" y="6248388"/>
            <a:ext cx="6277688" cy="1372469"/>
            <a:chOff x="0" y="0"/>
            <a:chExt cx="9504788" cy="207799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504787" cy="2077999"/>
            </a:xfrm>
            <a:custGeom>
              <a:avLst/>
              <a:gdLst/>
              <a:ahLst/>
              <a:cxnLst/>
              <a:rect l="l" t="t" r="r" b="b"/>
              <a:pathLst>
                <a:path w="9504787" h="2077999">
                  <a:moveTo>
                    <a:pt x="39464" y="0"/>
                  </a:moveTo>
                  <a:lnTo>
                    <a:pt x="9465324" y="0"/>
                  </a:lnTo>
                  <a:cubicBezTo>
                    <a:pt x="9475790" y="0"/>
                    <a:pt x="9485828" y="4158"/>
                    <a:pt x="9493228" y="11559"/>
                  </a:cubicBezTo>
                  <a:cubicBezTo>
                    <a:pt x="9500629" y="18960"/>
                    <a:pt x="9504787" y="28997"/>
                    <a:pt x="9504787" y="39464"/>
                  </a:cubicBezTo>
                  <a:lnTo>
                    <a:pt x="9504787" y="2038535"/>
                  </a:lnTo>
                  <a:cubicBezTo>
                    <a:pt x="9504787" y="2049002"/>
                    <a:pt x="9500629" y="2059039"/>
                    <a:pt x="9493228" y="2066440"/>
                  </a:cubicBezTo>
                  <a:cubicBezTo>
                    <a:pt x="9485828" y="2073841"/>
                    <a:pt x="9475790" y="2077999"/>
                    <a:pt x="9465324" y="2077999"/>
                  </a:cubicBezTo>
                  <a:lnTo>
                    <a:pt x="39464" y="2077999"/>
                  </a:lnTo>
                  <a:cubicBezTo>
                    <a:pt x="28997" y="2077999"/>
                    <a:pt x="18960" y="2073841"/>
                    <a:pt x="11559" y="2066440"/>
                  </a:cubicBezTo>
                  <a:cubicBezTo>
                    <a:pt x="4158" y="2059039"/>
                    <a:pt x="0" y="2049002"/>
                    <a:pt x="0" y="2038535"/>
                  </a:cubicBezTo>
                  <a:lnTo>
                    <a:pt x="0" y="39464"/>
                  </a:lnTo>
                  <a:cubicBezTo>
                    <a:pt x="0" y="28997"/>
                    <a:pt x="4158" y="18960"/>
                    <a:pt x="11559" y="11559"/>
                  </a:cubicBezTo>
                  <a:cubicBezTo>
                    <a:pt x="18960" y="4158"/>
                    <a:pt x="28997" y="0"/>
                    <a:pt x="39464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F8B27C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1103249" y="6210728"/>
            <a:ext cx="1107226" cy="1029720"/>
          </a:xfrm>
          <a:custGeom>
            <a:avLst/>
            <a:gdLst/>
            <a:ahLst/>
            <a:cxnLst/>
            <a:rect l="l" t="t" r="r" b="b"/>
            <a:pathLst>
              <a:path w="1107226" h="1029720">
                <a:moveTo>
                  <a:pt x="0" y="0"/>
                </a:moveTo>
                <a:lnTo>
                  <a:pt x="1107225" y="0"/>
                </a:lnTo>
                <a:lnTo>
                  <a:pt x="1107225" y="1029719"/>
                </a:lnTo>
                <a:lnTo>
                  <a:pt x="0" y="10297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 rot="-10800000">
            <a:off x="10230484" y="8520484"/>
            <a:ext cx="5414689" cy="622773"/>
          </a:xfrm>
          <a:custGeom>
            <a:avLst/>
            <a:gdLst/>
            <a:ahLst/>
            <a:cxnLst/>
            <a:rect l="l" t="t" r="r" b="b"/>
            <a:pathLst>
              <a:path w="5414689" h="622773">
                <a:moveTo>
                  <a:pt x="0" y="0"/>
                </a:moveTo>
                <a:lnTo>
                  <a:pt x="5414688" y="0"/>
                </a:lnTo>
                <a:lnTo>
                  <a:pt x="5414688" y="622773"/>
                </a:lnTo>
                <a:lnTo>
                  <a:pt x="0" y="622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149966"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0184696" y="8078708"/>
            <a:ext cx="6277688" cy="1372469"/>
            <a:chOff x="0" y="0"/>
            <a:chExt cx="9504788" cy="207799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504787" cy="2077999"/>
            </a:xfrm>
            <a:custGeom>
              <a:avLst/>
              <a:gdLst/>
              <a:ahLst/>
              <a:cxnLst/>
              <a:rect l="l" t="t" r="r" b="b"/>
              <a:pathLst>
                <a:path w="9504787" h="2077999">
                  <a:moveTo>
                    <a:pt x="39464" y="0"/>
                  </a:moveTo>
                  <a:lnTo>
                    <a:pt x="9465324" y="0"/>
                  </a:lnTo>
                  <a:cubicBezTo>
                    <a:pt x="9475790" y="0"/>
                    <a:pt x="9485828" y="4158"/>
                    <a:pt x="9493228" y="11559"/>
                  </a:cubicBezTo>
                  <a:cubicBezTo>
                    <a:pt x="9500629" y="18960"/>
                    <a:pt x="9504787" y="28997"/>
                    <a:pt x="9504787" y="39464"/>
                  </a:cubicBezTo>
                  <a:lnTo>
                    <a:pt x="9504787" y="2038535"/>
                  </a:lnTo>
                  <a:cubicBezTo>
                    <a:pt x="9504787" y="2049002"/>
                    <a:pt x="9500629" y="2059039"/>
                    <a:pt x="9493228" y="2066440"/>
                  </a:cubicBezTo>
                  <a:cubicBezTo>
                    <a:pt x="9485828" y="2073841"/>
                    <a:pt x="9475790" y="2077999"/>
                    <a:pt x="9465324" y="2077999"/>
                  </a:cubicBezTo>
                  <a:lnTo>
                    <a:pt x="39464" y="2077999"/>
                  </a:lnTo>
                  <a:cubicBezTo>
                    <a:pt x="28997" y="2077999"/>
                    <a:pt x="18960" y="2073841"/>
                    <a:pt x="11559" y="2066440"/>
                  </a:cubicBezTo>
                  <a:cubicBezTo>
                    <a:pt x="4158" y="2059039"/>
                    <a:pt x="0" y="2049002"/>
                    <a:pt x="0" y="2038535"/>
                  </a:cubicBezTo>
                  <a:lnTo>
                    <a:pt x="0" y="39464"/>
                  </a:lnTo>
                  <a:cubicBezTo>
                    <a:pt x="0" y="28997"/>
                    <a:pt x="4158" y="18960"/>
                    <a:pt x="11559" y="11559"/>
                  </a:cubicBezTo>
                  <a:cubicBezTo>
                    <a:pt x="18960" y="4158"/>
                    <a:pt x="28997" y="0"/>
                    <a:pt x="39464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FF8379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9504788" cy="2116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0365413" y="8041048"/>
            <a:ext cx="1107226" cy="1029720"/>
          </a:xfrm>
          <a:custGeom>
            <a:avLst/>
            <a:gdLst/>
            <a:ahLst/>
            <a:cxnLst/>
            <a:rect l="l" t="t" r="r" b="b"/>
            <a:pathLst>
              <a:path w="1107226" h="1029720">
                <a:moveTo>
                  <a:pt x="0" y="0"/>
                </a:moveTo>
                <a:lnTo>
                  <a:pt x="1107226" y="0"/>
                </a:lnTo>
                <a:lnTo>
                  <a:pt x="1107226" y="1029720"/>
                </a:lnTo>
                <a:lnTo>
                  <a:pt x="0" y="10297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8" name="Group 28"/>
          <p:cNvGrpSpPr/>
          <p:nvPr/>
        </p:nvGrpSpPr>
        <p:grpSpPr>
          <a:xfrm rot="5400000">
            <a:off x="2036169" y="1483482"/>
            <a:ext cx="5056897" cy="8380299"/>
            <a:chOff x="0" y="0"/>
            <a:chExt cx="4702578" cy="779312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702578" cy="7793122"/>
            </a:xfrm>
            <a:custGeom>
              <a:avLst/>
              <a:gdLst/>
              <a:ahLst/>
              <a:cxnLst/>
              <a:rect l="l" t="t" r="r" b="b"/>
              <a:pathLst>
                <a:path w="4702578" h="7793122">
                  <a:moveTo>
                    <a:pt x="47460" y="0"/>
                  </a:moveTo>
                  <a:lnTo>
                    <a:pt x="4655118" y="0"/>
                  </a:lnTo>
                  <a:cubicBezTo>
                    <a:pt x="4667705" y="0"/>
                    <a:pt x="4679777" y="5000"/>
                    <a:pt x="4688677" y="13901"/>
                  </a:cubicBezTo>
                  <a:cubicBezTo>
                    <a:pt x="4697578" y="22801"/>
                    <a:pt x="4702578" y="34873"/>
                    <a:pt x="4702578" y="47460"/>
                  </a:cubicBezTo>
                  <a:lnTo>
                    <a:pt x="4702578" y="7745662"/>
                  </a:lnTo>
                  <a:cubicBezTo>
                    <a:pt x="4702578" y="7758249"/>
                    <a:pt x="4697578" y="7770321"/>
                    <a:pt x="4688677" y="7779221"/>
                  </a:cubicBezTo>
                  <a:cubicBezTo>
                    <a:pt x="4679777" y="7788122"/>
                    <a:pt x="4667705" y="7793122"/>
                    <a:pt x="4655118" y="7793122"/>
                  </a:cubicBezTo>
                  <a:lnTo>
                    <a:pt x="47460" y="7793122"/>
                  </a:lnTo>
                  <a:cubicBezTo>
                    <a:pt x="34873" y="7793122"/>
                    <a:pt x="22801" y="7788122"/>
                    <a:pt x="13901" y="7779221"/>
                  </a:cubicBezTo>
                  <a:cubicBezTo>
                    <a:pt x="5000" y="7770321"/>
                    <a:pt x="0" y="7758249"/>
                    <a:pt x="0" y="7745662"/>
                  </a:cubicBezTo>
                  <a:lnTo>
                    <a:pt x="0" y="47460"/>
                  </a:lnTo>
                  <a:cubicBezTo>
                    <a:pt x="0" y="34873"/>
                    <a:pt x="5000" y="22801"/>
                    <a:pt x="13901" y="13901"/>
                  </a:cubicBezTo>
                  <a:cubicBezTo>
                    <a:pt x="22801" y="5000"/>
                    <a:pt x="34873" y="0"/>
                    <a:pt x="47460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>
              <a:solidFill>
                <a:srgbClr val="FF8379"/>
              </a:solidFill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4702578" cy="7831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9426279" y="5146633"/>
            <a:ext cx="1190742" cy="3618310"/>
          </a:xfrm>
          <a:prstGeom prst="line">
            <a:avLst/>
          </a:prstGeom>
          <a:ln w="66675" cap="rnd">
            <a:solidFill>
              <a:srgbClr val="333231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32" name="AutoShape 32"/>
          <p:cNvSpPr/>
          <p:nvPr/>
        </p:nvSpPr>
        <p:spPr>
          <a:xfrm>
            <a:off x="9426279" y="5146633"/>
            <a:ext cx="1696725" cy="1787990"/>
          </a:xfrm>
          <a:prstGeom prst="line">
            <a:avLst/>
          </a:prstGeom>
          <a:ln w="66675" cap="rnd">
            <a:solidFill>
              <a:srgbClr val="333231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33" name="AutoShape 33"/>
          <p:cNvSpPr/>
          <p:nvPr/>
        </p:nvSpPr>
        <p:spPr>
          <a:xfrm flipV="1">
            <a:off x="9426279" y="5143870"/>
            <a:ext cx="2134224" cy="2763"/>
          </a:xfrm>
          <a:prstGeom prst="line">
            <a:avLst/>
          </a:prstGeom>
          <a:ln w="66675" cap="rnd">
            <a:solidFill>
              <a:srgbClr val="333231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34" name="AutoShape 34"/>
          <p:cNvSpPr/>
          <p:nvPr/>
        </p:nvSpPr>
        <p:spPr>
          <a:xfrm flipV="1">
            <a:off x="9426279" y="3353118"/>
            <a:ext cx="1694321" cy="1793515"/>
          </a:xfrm>
          <a:prstGeom prst="line">
            <a:avLst/>
          </a:prstGeom>
          <a:ln w="66675" cap="rnd">
            <a:solidFill>
              <a:srgbClr val="333231"/>
            </a:solidFill>
            <a:prstDash val="sysDot"/>
            <a:headEnd type="none" w="sm" len="sm"/>
            <a:tailEnd type="triangle" w="lg" len="med"/>
          </a:ln>
        </p:spPr>
      </p:sp>
      <p:sp>
        <p:nvSpPr>
          <p:cNvPr id="35" name="AutoShape 35"/>
          <p:cNvSpPr/>
          <p:nvPr/>
        </p:nvSpPr>
        <p:spPr>
          <a:xfrm>
            <a:off x="8687374" y="5146633"/>
            <a:ext cx="738905" cy="28104"/>
          </a:xfrm>
          <a:prstGeom prst="line">
            <a:avLst/>
          </a:prstGeom>
          <a:ln w="66675" cap="rnd">
            <a:solidFill>
              <a:srgbClr val="33323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481841" y="4781823"/>
            <a:ext cx="8165552" cy="3162031"/>
          </a:xfrm>
          <a:custGeom>
            <a:avLst/>
            <a:gdLst/>
            <a:ahLst/>
            <a:cxnLst/>
            <a:rect l="l" t="t" r="r" b="b"/>
            <a:pathLst>
              <a:path w="8165552" h="3162031">
                <a:moveTo>
                  <a:pt x="0" y="0"/>
                </a:moveTo>
                <a:lnTo>
                  <a:pt x="8165552" y="0"/>
                </a:lnTo>
                <a:lnTo>
                  <a:pt x="8165552" y="3162031"/>
                </a:lnTo>
                <a:lnTo>
                  <a:pt x="0" y="31620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1560503" y="1374764"/>
            <a:ext cx="4681927" cy="87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600" lvl="1" indent="-146300" algn="l">
              <a:lnSpc>
                <a:spcPts val="1734"/>
              </a:lnSpc>
              <a:spcBef>
                <a:spcPct val="0"/>
              </a:spcBef>
              <a:buFont typeface="Arial"/>
              <a:buChar char="•"/>
            </a:pPr>
            <a:r>
              <a:rPr lang="en-US" sz="1355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CREATE TAB</a:t>
            </a: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LE — основная команда создания новой таблицы</a:t>
            </a:r>
          </a:p>
          <a:p>
            <a:pPr marL="292600" lvl="1" indent="-146300" algn="l">
              <a:lnSpc>
                <a:spcPts val="1734"/>
              </a:lnSpc>
              <a:spcBef>
                <a:spcPct val="0"/>
              </a:spcBef>
              <a:buFont typeface="Arial"/>
              <a:buChar char="•"/>
            </a:pP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IF NOT EXISTS - условное создание</a:t>
            </a:r>
          </a:p>
          <a:p>
            <a:pPr marL="0" lvl="0" indent="0" algn="l">
              <a:lnSpc>
                <a:spcPts val="1734"/>
              </a:lnSpc>
              <a:spcBef>
                <a:spcPct val="0"/>
              </a:spcBef>
            </a:pPr>
            <a:endParaRPr lang="en-US" sz="1355" u="none" strike="noStrike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1560503" y="1077341"/>
            <a:ext cx="3484727" cy="52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8"/>
              </a:lnSpc>
            </a:pPr>
            <a:r>
              <a:rPr lang="en-US" sz="1670" b="1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 TABLE Клиенты (</a:t>
            </a:r>
          </a:p>
          <a:p>
            <a:pPr marL="0" lvl="0" indent="0" algn="l">
              <a:lnSpc>
                <a:spcPts val="2138"/>
              </a:lnSpc>
              <a:spcBef>
                <a:spcPct val="0"/>
              </a:spcBef>
            </a:pPr>
            <a:endParaRPr lang="en-US" sz="1670" b="1">
              <a:solidFill>
                <a:srgbClr val="343432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443677" y="3346823"/>
            <a:ext cx="4911238" cy="76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19"/>
              </a:lnSpc>
              <a:spcBef>
                <a:spcPct val="0"/>
              </a:spcBef>
            </a:pPr>
            <a:r>
              <a:rPr lang="en-US" sz="4514" b="1" spc="275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SQL-ЗАПРОС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028700" y="4253214"/>
            <a:ext cx="7161061" cy="33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4"/>
              </a:lnSpc>
              <a:spcBef>
                <a:spcPct val="0"/>
              </a:spcBef>
            </a:pPr>
            <a:r>
              <a:rPr lang="en-US" sz="1953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для создания отношения (таблицы) Клиенты (Пример)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210474" y="3053704"/>
            <a:ext cx="4681927" cy="109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600" lvl="1" indent="-146300" algn="l">
              <a:lnSpc>
                <a:spcPts val="1734"/>
              </a:lnSpc>
              <a:spcBef>
                <a:spcPct val="0"/>
              </a:spcBef>
              <a:buFont typeface="Arial"/>
              <a:buChar char="•"/>
            </a:pP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id_клиента — идентификатор клиента</a:t>
            </a:r>
          </a:p>
          <a:p>
            <a:pPr marL="292600" lvl="1" indent="-146300" algn="l">
              <a:lnSpc>
                <a:spcPts val="1734"/>
              </a:lnSpc>
              <a:spcBef>
                <a:spcPct val="0"/>
              </a:spcBef>
              <a:buFont typeface="Arial"/>
              <a:buChar char="•"/>
            </a:pP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SERIAL — автоинкрементирующийся целочисленный тип</a:t>
            </a:r>
          </a:p>
          <a:p>
            <a:pPr marL="292600" lvl="1" indent="-146300" algn="l">
              <a:lnSpc>
                <a:spcPts val="1734"/>
              </a:lnSpc>
              <a:spcBef>
                <a:spcPct val="0"/>
              </a:spcBef>
              <a:buFont typeface="Arial"/>
              <a:buChar char="•"/>
            </a:pP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PRIMARY KEY — объявление первичного ключа </a:t>
            </a:r>
          </a:p>
          <a:p>
            <a:pPr marL="0" lvl="0" indent="0" algn="l">
              <a:lnSpc>
                <a:spcPts val="1734"/>
              </a:lnSpc>
              <a:spcBef>
                <a:spcPct val="0"/>
              </a:spcBef>
            </a:pPr>
            <a:endParaRPr lang="en-US" sz="1355" u="none" strike="noStrike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2298338" y="2726869"/>
            <a:ext cx="4054687" cy="52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8"/>
              </a:lnSpc>
            </a:pPr>
            <a:r>
              <a:rPr lang="en-US" sz="1670" b="1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id_клиента SERIAL PRIMARY KEY</a:t>
            </a:r>
          </a:p>
          <a:p>
            <a:pPr marL="0" lvl="0" indent="0" algn="l">
              <a:lnSpc>
                <a:spcPts val="2138"/>
              </a:lnSpc>
              <a:spcBef>
                <a:spcPct val="0"/>
              </a:spcBef>
            </a:pPr>
            <a:endParaRPr lang="en-US" sz="1670" b="1">
              <a:solidFill>
                <a:srgbClr val="343432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2692724" y="4958049"/>
            <a:ext cx="5595276" cy="872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600" lvl="1" indent="-146300" algn="l">
              <a:lnSpc>
                <a:spcPts val="1734"/>
              </a:lnSpc>
              <a:buFont typeface="Arial"/>
              <a:buChar char="•"/>
            </a:pP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тип данных "переменная строка", занимает только фактически используемое место</a:t>
            </a:r>
          </a:p>
          <a:p>
            <a:pPr marL="292600" lvl="1" indent="-146300" algn="l">
              <a:lnSpc>
                <a:spcPts val="1734"/>
              </a:lnSpc>
              <a:buFont typeface="Arial"/>
              <a:buChar char="•"/>
            </a:pP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NOT NULL - поле обязательно должно иметь знач.</a:t>
            </a:r>
          </a:p>
          <a:p>
            <a:pPr marL="0" lvl="0" indent="0" algn="l">
              <a:lnSpc>
                <a:spcPts val="1734"/>
              </a:lnSpc>
              <a:spcBef>
                <a:spcPct val="0"/>
              </a:spcBef>
            </a:pPr>
            <a:endParaRPr lang="en-US" sz="1355" u="none" strike="noStrike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2936310" y="4661494"/>
            <a:ext cx="4322990" cy="52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8"/>
              </a:lnSpc>
            </a:pPr>
            <a:r>
              <a:rPr lang="en-US" sz="1670" b="1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Фамилия VARCHAR(50) NOT NULL</a:t>
            </a:r>
          </a:p>
          <a:p>
            <a:pPr marL="0" lvl="0" indent="0" algn="l">
              <a:lnSpc>
                <a:spcPts val="2138"/>
              </a:lnSpc>
              <a:spcBef>
                <a:spcPct val="0"/>
              </a:spcBef>
            </a:pPr>
            <a:endParaRPr lang="en-US" sz="1670" b="1">
              <a:solidFill>
                <a:srgbClr val="343432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2298338" y="6865597"/>
            <a:ext cx="4681927" cy="21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734"/>
              </a:lnSpc>
              <a:spcBef>
                <a:spcPct val="0"/>
              </a:spcBef>
            </a:pPr>
            <a:r>
              <a:rPr lang="en-US" sz="1355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ключевое</a:t>
            </a:r>
            <a:r>
              <a:rPr lang="en-US" sz="1355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слово для создания ограничения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298338" y="6452246"/>
            <a:ext cx="2108920" cy="52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38"/>
              </a:lnSpc>
            </a:pPr>
            <a:r>
              <a:rPr lang="en-US" sz="1670" b="1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CONSTRAINT</a:t>
            </a:r>
          </a:p>
          <a:p>
            <a:pPr marL="0" lvl="0" indent="0" algn="l">
              <a:lnSpc>
                <a:spcPts val="2138"/>
              </a:lnSpc>
              <a:spcBef>
                <a:spcPct val="0"/>
              </a:spcBef>
            </a:pPr>
            <a:endParaRPr lang="en-US" sz="1670" b="1">
              <a:solidFill>
                <a:srgbClr val="343432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1277205" y="8656283"/>
            <a:ext cx="5075820" cy="869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065" lvl="1" indent="-146033" algn="l">
              <a:lnSpc>
                <a:spcPts val="1731"/>
              </a:lnSpc>
              <a:spcBef>
                <a:spcPct val="0"/>
              </a:spcBef>
              <a:buFont typeface="Arial"/>
              <a:buChar char="•"/>
            </a:pPr>
            <a:r>
              <a:rPr lang="en-US" sz="1352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2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Гарантирует уникальность комбинации значений</a:t>
            </a:r>
          </a:p>
          <a:p>
            <a:pPr marL="292065" lvl="1" indent="-146033" algn="l">
              <a:lnSpc>
                <a:spcPts val="1731"/>
              </a:lnSpc>
              <a:spcBef>
                <a:spcPct val="0"/>
              </a:spcBef>
              <a:buFont typeface="Arial"/>
              <a:buChar char="•"/>
            </a:pPr>
            <a:r>
              <a:rPr lang="en-US" sz="1352" u="none" strike="noStrike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Не может быть двух клиентов с одинаковой серией и номером паспорта</a:t>
            </a:r>
          </a:p>
          <a:p>
            <a:pPr marL="0" lvl="0" indent="0" algn="l">
              <a:lnSpc>
                <a:spcPts val="1731"/>
              </a:lnSpc>
              <a:spcBef>
                <a:spcPct val="0"/>
              </a:spcBef>
            </a:pPr>
            <a:endParaRPr lang="en-US" sz="1352" u="none" strike="noStrike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1560503" y="8282567"/>
            <a:ext cx="3537302" cy="259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38"/>
              </a:lnSpc>
              <a:spcBef>
                <a:spcPct val="0"/>
              </a:spcBef>
            </a:pPr>
            <a:r>
              <a:rPr lang="en-US" sz="1670" b="1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UNIQUE </a:t>
            </a:r>
            <a:r>
              <a:rPr lang="en-US" sz="1670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(тип ограничения)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4965" y="1909414"/>
            <a:ext cx="8419035" cy="7684984"/>
          </a:xfrm>
          <a:custGeom>
            <a:avLst/>
            <a:gdLst/>
            <a:ahLst/>
            <a:cxnLst/>
            <a:rect l="l" t="t" r="r" b="b"/>
            <a:pathLst>
              <a:path w="8419035" h="7684984">
                <a:moveTo>
                  <a:pt x="0" y="0"/>
                </a:moveTo>
                <a:lnTo>
                  <a:pt x="8419035" y="0"/>
                </a:lnTo>
                <a:lnTo>
                  <a:pt x="8419035" y="7684984"/>
                </a:lnTo>
                <a:lnTo>
                  <a:pt x="0" y="7684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17" r="-153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5639" y="697450"/>
            <a:ext cx="16744395" cy="86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ФИЗИЧЕСКАЯ СТРУКТУРА БАЗЫ ДАННЫХ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18938" y="1861789"/>
            <a:ext cx="7791039" cy="818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Построенная в ходе лабораторной работы диаграмма физической структуры базы данных наглядно отображает логическую структуру базы данных «Прокат автомобилей».</a:t>
            </a:r>
          </a:p>
          <a:p>
            <a:pPr algn="ctr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На диаграмме удалось отобразить: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1. </a:t>
            </a:r>
            <a:r>
              <a:rPr lang="en-US" sz="2317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Сущности</a:t>
            </a: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Clients, Cars, Rentals, InsurancePolicies.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2. </a:t>
            </a:r>
            <a:r>
              <a:rPr lang="en-US" sz="2317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Ключи</a:t>
            </a: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Для каждой сущности определен первичный ключ PK (например, client_id). Внешние ключи FK (например, client_id в таблице Rentals) четко показаны и связаны с соответствующими первичными ключами.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3. </a:t>
            </a:r>
            <a:r>
              <a:rPr lang="en-US" sz="2317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Связи</a:t>
            </a: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Clients 1 ──&lt; Rentals («Один клиент может иметь много прокатов»).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Cars 1 ──&lt; Rentals («Один автомобиль может быть во многих прокатах»).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Cars 1 ──&lt; InsurancePolicies («Один автомобиль может иметь много страховых полисов»).</a:t>
            </a:r>
          </a:p>
          <a:p>
            <a:pPr algn="just">
              <a:lnSpc>
                <a:spcPts val="3244"/>
              </a:lnSpc>
              <a:spcBef>
                <a:spcPct val="0"/>
              </a:spcBef>
            </a:pPr>
            <a:endParaRPr lang="en-US" sz="2317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5278" y="2816227"/>
            <a:ext cx="9717617" cy="6821911"/>
          </a:xfrm>
          <a:custGeom>
            <a:avLst/>
            <a:gdLst/>
            <a:ahLst/>
            <a:cxnLst/>
            <a:rect l="l" t="t" r="r" b="b"/>
            <a:pathLst>
              <a:path w="9717617" h="6821911">
                <a:moveTo>
                  <a:pt x="0" y="0"/>
                </a:moveTo>
                <a:lnTo>
                  <a:pt x="9717617" y="0"/>
                </a:lnTo>
                <a:lnTo>
                  <a:pt x="9717617" y="6821911"/>
                </a:lnTo>
                <a:lnTo>
                  <a:pt x="0" y="682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45166" y="2816227"/>
            <a:ext cx="5310183" cy="6821911"/>
          </a:xfrm>
          <a:custGeom>
            <a:avLst/>
            <a:gdLst/>
            <a:ahLst/>
            <a:cxnLst/>
            <a:rect l="l" t="t" r="r" b="b"/>
            <a:pathLst>
              <a:path w="5310183" h="6821911">
                <a:moveTo>
                  <a:pt x="0" y="0"/>
                </a:moveTo>
                <a:lnTo>
                  <a:pt x="5310183" y="0"/>
                </a:lnTo>
                <a:lnTo>
                  <a:pt x="5310183" y="6821911"/>
                </a:lnTo>
                <a:lnTo>
                  <a:pt x="0" y="6821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58541" y="418541"/>
            <a:ext cx="16100759" cy="2652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ФАЙЛЫ LR-8.SQL И DOCKER-COMPOSE.YML В ПАПКЕ ПРОЕКТА</a:t>
            </a:r>
          </a:p>
          <a:p>
            <a:pPr marL="0" lvl="0" indent="0" algn="ctr">
              <a:lnSpc>
                <a:spcPts val="7073"/>
              </a:lnSpc>
            </a:pPr>
            <a:endParaRPr lang="en-US" sz="5052" b="1" spc="308">
              <a:solidFill>
                <a:srgbClr val="343432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273" y="2022270"/>
            <a:ext cx="8817836" cy="355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6"/>
              </a:lnSpc>
              <a:spcBef>
                <a:spcPct val="0"/>
              </a:spcBef>
            </a:pP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ходе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выполнения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данной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лабораторной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работы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были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успешно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достигнуты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все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поставленные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учебные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приобретены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практические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навыки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работы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таким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средством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работы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СУБД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6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pgAdmin</a:t>
            </a:r>
            <a:r>
              <a:rPr lang="en-US" sz="28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>
              <a:lnSpc>
                <a:spcPts val="4016"/>
              </a:lnSpc>
              <a:spcBef>
                <a:spcPct val="0"/>
              </a:spcBef>
            </a:pPr>
            <a:endParaRPr lang="en-US" sz="286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45639" y="697450"/>
            <a:ext cx="16744395" cy="86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73"/>
              </a:lnSpc>
            </a:pPr>
            <a:r>
              <a:rPr lang="en-US" sz="5052" b="1" spc="308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601200" y="1932117"/>
            <a:ext cx="8502457" cy="3643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16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pgAdmin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–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это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продвинутый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интуитивно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понятный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инструмент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графическим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интерфейсом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для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управления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базами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PostgreSQL.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Он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позволяет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выполнять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SQL-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запросы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визуализировать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структуры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данных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следить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производительностью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базы</a:t>
            </a:r>
            <a:r>
              <a:rPr lang="en-US" sz="28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699776"/>
            <a:ext cx="15156348" cy="4340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20333" y="4373868"/>
            <a:ext cx="18408333" cy="76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19"/>
              </a:lnSpc>
              <a:spcBef>
                <a:spcPct val="0"/>
              </a:spcBef>
            </a:pPr>
            <a:r>
              <a:rPr lang="en-US" sz="4514" b="1" spc="275">
                <a:solidFill>
                  <a:srgbClr val="34343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СПАСИБО ЗА ВНИМАНИЕ</a:t>
            </a:r>
          </a:p>
        </p:txBody>
      </p:sp>
      <p:sp>
        <p:nvSpPr>
          <p:cNvPr id="3" name="AutoShape 3"/>
          <p:cNvSpPr/>
          <p:nvPr/>
        </p:nvSpPr>
        <p:spPr>
          <a:xfrm>
            <a:off x="3983290" y="5176225"/>
            <a:ext cx="10108044" cy="39255"/>
          </a:xfrm>
          <a:prstGeom prst="line">
            <a:avLst/>
          </a:prstGeom>
          <a:ln w="66675" cap="rnd">
            <a:solidFill>
              <a:srgbClr val="333231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550</Words>
  <Application>Microsoft Office PowerPoint</Application>
  <PresentationFormat>Произвольный</PresentationFormat>
  <Paragraphs>59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Bold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Multicolor Pastel Modern Corporate Infographic And Chart Presentation, копия</dc:title>
  <cp:lastModifiedBy>Пользователь</cp:lastModifiedBy>
  <cp:revision>2</cp:revision>
  <dcterms:created xsi:type="dcterms:W3CDTF">2006-08-16T00:00:00Z</dcterms:created>
  <dcterms:modified xsi:type="dcterms:W3CDTF">2025-09-22T18:01:42Z</dcterms:modified>
  <dc:identifier>DAGzskEJRfA</dc:identifier>
</cp:coreProperties>
</file>