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1" r:id="rId3"/>
    <p:sldId id="258"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y martin" userId="b0fb930f46aa78c1" providerId="LiveId" clId="{A574D305-E11F-4D87-8CE7-A6BB684ED1FD}"/>
    <pc:docChg chg="custSel modSld sldOrd">
      <pc:chgData name="sony martin" userId="b0fb930f46aa78c1" providerId="LiveId" clId="{A574D305-E11F-4D87-8CE7-A6BB684ED1FD}" dt="2022-02-27T06:51:31.149" v="15"/>
      <pc:docMkLst>
        <pc:docMk/>
      </pc:docMkLst>
      <pc:sldChg chg="modSp mod">
        <pc:chgData name="sony martin" userId="b0fb930f46aa78c1" providerId="LiveId" clId="{A574D305-E11F-4D87-8CE7-A6BB684ED1FD}" dt="2022-02-27T06:51:03.485" v="13" actId="1076"/>
        <pc:sldMkLst>
          <pc:docMk/>
          <pc:sldMk cId="4043737824" sldId="257"/>
        </pc:sldMkLst>
        <pc:spChg chg="mod">
          <ac:chgData name="sony martin" userId="b0fb930f46aa78c1" providerId="LiveId" clId="{A574D305-E11F-4D87-8CE7-A6BB684ED1FD}" dt="2022-02-27T06:50:53.084" v="12" actId="20577"/>
          <ac:spMkLst>
            <pc:docMk/>
            <pc:sldMk cId="4043737824" sldId="257"/>
            <ac:spMk id="2" creationId="{78FD68DA-43BA-4508-8DE2-BA9BB7B2FA5B}"/>
          </ac:spMkLst>
        </pc:spChg>
        <pc:spChg chg="mod">
          <ac:chgData name="sony martin" userId="b0fb930f46aa78c1" providerId="LiveId" clId="{A574D305-E11F-4D87-8CE7-A6BB684ED1FD}" dt="2022-02-27T06:51:03.485" v="13" actId="1076"/>
          <ac:spMkLst>
            <pc:docMk/>
            <pc:sldMk cId="4043737824" sldId="257"/>
            <ac:spMk id="3" creationId="{A8E9CFF2-3777-4FF4-A759-8491175B0B7C}"/>
          </ac:spMkLst>
        </pc:spChg>
      </pc:sldChg>
      <pc:sldChg chg="ord">
        <pc:chgData name="sony martin" userId="b0fb930f46aa78c1" providerId="LiveId" clId="{A574D305-E11F-4D87-8CE7-A6BB684ED1FD}" dt="2022-02-27T06:51:31.149" v="15"/>
        <pc:sldMkLst>
          <pc:docMk/>
          <pc:sldMk cId="2397913985"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2/26/2022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2/26/2022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solidFill>
                  <a:srgbClr val="FF0000"/>
                </a:solidFill>
              </a:rPr>
              <a:t>Motor vehicle crash info Texas 2013</a:t>
            </a:r>
            <a:br>
              <a:rPr lang="en-US" sz="8000" dirty="0">
                <a:solidFill>
                  <a:srgbClr val="FF0000"/>
                </a:solidFill>
              </a:rPr>
            </a:br>
            <a:endParaRPr lang="en-US" sz="8000" dirty="0">
              <a:solidFill>
                <a:srgbClr val="FF0000"/>
              </a:solidFill>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6950111" y="3638023"/>
            <a:ext cx="6269347" cy="1021498"/>
          </a:xfrm>
        </p:spPr>
        <p:txBody>
          <a:bodyPr>
            <a:normAutofit/>
          </a:bodyPr>
          <a:lstStyle/>
          <a:p>
            <a:r>
              <a:rPr lang="en-US" sz="2400" b="1" dirty="0">
                <a:solidFill>
                  <a:srgbClr val="7030A0"/>
                </a:solidFill>
              </a:rPr>
              <a:t>Sony martin</a:t>
            </a:r>
          </a:p>
        </p:txBody>
      </p:sp>
      <p:pic>
        <p:nvPicPr>
          <p:cNvPr id="5" name="Picture 4" descr="Speedometer">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1983860"/>
            <a:ext cx="4635315" cy="2890281"/>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217A-AFD2-41E7-B505-D38A7938B6E7}"/>
              </a:ext>
            </a:extLst>
          </p:cNvPr>
          <p:cNvSpPr>
            <a:spLocks noGrp="1"/>
          </p:cNvSpPr>
          <p:nvPr>
            <p:ph type="title"/>
          </p:nvPr>
        </p:nvSpPr>
        <p:spPr/>
        <p:txBody>
          <a:bodyPr/>
          <a:lstStyle/>
          <a:p>
            <a:pPr algn="ctr"/>
            <a:r>
              <a:rPr lang="en-US" dirty="0"/>
              <a:t>When do we hurry the most?</a:t>
            </a:r>
          </a:p>
        </p:txBody>
      </p:sp>
      <p:pic>
        <p:nvPicPr>
          <p:cNvPr id="5" name="Content Placeholder 4">
            <a:extLst>
              <a:ext uri="{FF2B5EF4-FFF2-40B4-BE49-F238E27FC236}">
                <a16:creationId xmlns:a16="http://schemas.microsoft.com/office/drawing/2014/main" id="{C1B6B195-852A-4CA2-980B-98F70D9B93DD}"/>
              </a:ext>
            </a:extLst>
          </p:cNvPr>
          <p:cNvPicPr>
            <a:picLocks noGrp="1" noChangeAspect="1"/>
          </p:cNvPicPr>
          <p:nvPr>
            <p:ph idx="1"/>
          </p:nvPr>
        </p:nvPicPr>
        <p:blipFill>
          <a:blip r:embed="rId2"/>
          <a:stretch>
            <a:fillRect/>
          </a:stretch>
        </p:blipFill>
        <p:spPr>
          <a:xfrm>
            <a:off x="0" y="1941672"/>
            <a:ext cx="11995484" cy="4409420"/>
          </a:xfrm>
        </p:spPr>
      </p:pic>
    </p:spTree>
    <p:extLst>
      <p:ext uri="{BB962C8B-B14F-4D97-AF65-F5344CB8AC3E}">
        <p14:creationId xmlns:p14="http://schemas.microsoft.com/office/powerpoint/2010/main" val="239791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57B2-1250-4109-A3D8-5797AD5578C4}"/>
              </a:ext>
            </a:extLst>
          </p:cNvPr>
          <p:cNvSpPr>
            <a:spLocks noGrp="1"/>
          </p:cNvSpPr>
          <p:nvPr>
            <p:ph type="title"/>
          </p:nvPr>
        </p:nvSpPr>
        <p:spPr/>
        <p:txBody>
          <a:bodyPr/>
          <a:lstStyle/>
          <a:p>
            <a:pPr algn="ctr"/>
            <a:r>
              <a:rPr lang="en-US" dirty="0"/>
              <a:t>When do we hurry the most?</a:t>
            </a:r>
          </a:p>
        </p:txBody>
      </p:sp>
      <p:sp>
        <p:nvSpPr>
          <p:cNvPr id="3" name="Content Placeholder 2">
            <a:extLst>
              <a:ext uri="{FF2B5EF4-FFF2-40B4-BE49-F238E27FC236}">
                <a16:creationId xmlns:a16="http://schemas.microsoft.com/office/drawing/2014/main" id="{E71B357B-AC45-42AC-8C3D-3CC03EC45A3D}"/>
              </a:ext>
            </a:extLst>
          </p:cNvPr>
          <p:cNvSpPr>
            <a:spLocks noGrp="1"/>
          </p:cNvSpPr>
          <p:nvPr>
            <p:ph idx="1"/>
          </p:nvPr>
        </p:nvSpPr>
        <p:spPr>
          <a:xfrm>
            <a:off x="1097280" y="2108202"/>
            <a:ext cx="9897554" cy="1538382"/>
          </a:xfrm>
        </p:spPr>
        <p:txBody>
          <a:bodyPr/>
          <a:lstStyle/>
          <a:p>
            <a:r>
              <a:rPr lang="en-US" dirty="0">
                <a:solidFill>
                  <a:srgbClr val="002060"/>
                </a:solidFill>
              </a:rPr>
              <a:t>What days of the week have more crashes than others? From above the winner or loser is Friday. By the end of the week people are ready to get their weekend time off. In 2013 there were more crashes on Friday, with Saturday being the second highest. And for each day, almost half of the total accidents ended in injury. </a:t>
            </a:r>
          </a:p>
        </p:txBody>
      </p:sp>
    </p:spTree>
    <p:extLst>
      <p:ext uri="{BB962C8B-B14F-4D97-AF65-F5344CB8AC3E}">
        <p14:creationId xmlns:p14="http://schemas.microsoft.com/office/powerpoint/2010/main" val="260844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814A-976E-4281-B7C4-941B8802659B}"/>
              </a:ext>
            </a:extLst>
          </p:cNvPr>
          <p:cNvSpPr>
            <a:spLocks noGrp="1"/>
          </p:cNvSpPr>
          <p:nvPr>
            <p:ph type="title"/>
          </p:nvPr>
        </p:nvSpPr>
        <p:spPr/>
        <p:txBody>
          <a:bodyPr/>
          <a:lstStyle/>
          <a:p>
            <a:pPr algn="ctr"/>
            <a:r>
              <a:rPr lang="en-US" dirty="0">
                <a:solidFill>
                  <a:schemeClr val="accent3">
                    <a:lumMod val="75000"/>
                  </a:schemeClr>
                </a:solidFill>
              </a:rPr>
              <a:t>Crashes by county</a:t>
            </a:r>
          </a:p>
        </p:txBody>
      </p:sp>
      <p:sp>
        <p:nvSpPr>
          <p:cNvPr id="3" name="Content Placeholder 2">
            <a:extLst>
              <a:ext uri="{FF2B5EF4-FFF2-40B4-BE49-F238E27FC236}">
                <a16:creationId xmlns:a16="http://schemas.microsoft.com/office/drawing/2014/main" id="{04C2EB91-36F1-4A83-9638-68163F47748D}"/>
              </a:ext>
            </a:extLst>
          </p:cNvPr>
          <p:cNvSpPr>
            <a:spLocks noGrp="1"/>
          </p:cNvSpPr>
          <p:nvPr>
            <p:ph idx="1"/>
          </p:nvPr>
        </p:nvSpPr>
        <p:spPr/>
        <p:txBody>
          <a:bodyPr/>
          <a:lstStyle/>
          <a:p>
            <a:r>
              <a:rPr lang="en-US" dirty="0"/>
              <a:t>Texas is very large, in area, and population, so the population of the different counties is not proportionate to one another,  Some counties had a significant amount of crashes compared to others. County 015 is for Bexar county, which houses the city of San Antonio so tourism is very high. In 2013 they had 497 crashes resulting in 227 injuries. County 82 which is Frio county has </a:t>
            </a:r>
            <a:r>
              <a:rPr lang="en-US" dirty="0" err="1"/>
              <a:t>has</a:t>
            </a:r>
            <a:r>
              <a:rPr lang="en-US" dirty="0"/>
              <a:t> 7 cities, had 1 crash, resulting in 1 injury. On of the next highest counties is county 57 which is Dallas county, had 463 crashes resulting in 270 injuries. The more populated a county the number of crashes increases.</a:t>
            </a:r>
          </a:p>
        </p:txBody>
      </p:sp>
    </p:spTree>
    <p:extLst>
      <p:ext uri="{BB962C8B-B14F-4D97-AF65-F5344CB8AC3E}">
        <p14:creationId xmlns:p14="http://schemas.microsoft.com/office/powerpoint/2010/main" val="61163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5D77-2D56-42AD-B581-C5FC8EA3841C}"/>
              </a:ext>
            </a:extLst>
          </p:cNvPr>
          <p:cNvSpPr>
            <a:spLocks noGrp="1"/>
          </p:cNvSpPr>
          <p:nvPr>
            <p:ph type="title"/>
          </p:nvPr>
        </p:nvSpPr>
        <p:spPr>
          <a:xfrm>
            <a:off x="1097280" y="286604"/>
            <a:ext cx="9560975" cy="603734"/>
          </a:xfrm>
        </p:spPr>
        <p:txBody>
          <a:bodyPr>
            <a:normAutofit fontScale="90000"/>
          </a:bodyPr>
          <a:lstStyle/>
          <a:p>
            <a:pPr algn="ctr"/>
            <a:r>
              <a:rPr lang="en-US" dirty="0">
                <a:solidFill>
                  <a:schemeClr val="accent1">
                    <a:lumMod val="50000"/>
                  </a:schemeClr>
                </a:solidFill>
              </a:rPr>
              <a:t>Crashes by county</a:t>
            </a:r>
          </a:p>
        </p:txBody>
      </p:sp>
      <p:pic>
        <p:nvPicPr>
          <p:cNvPr id="5" name="Content Placeholder 4">
            <a:extLst>
              <a:ext uri="{FF2B5EF4-FFF2-40B4-BE49-F238E27FC236}">
                <a16:creationId xmlns:a16="http://schemas.microsoft.com/office/drawing/2014/main" id="{CCC8652F-B558-4B4F-A0BC-219658456C23}"/>
              </a:ext>
            </a:extLst>
          </p:cNvPr>
          <p:cNvPicPr>
            <a:picLocks noGrp="1" noChangeAspect="1"/>
          </p:cNvPicPr>
          <p:nvPr>
            <p:ph idx="1"/>
          </p:nvPr>
        </p:nvPicPr>
        <p:blipFill>
          <a:blip r:embed="rId2"/>
          <a:stretch>
            <a:fillRect/>
          </a:stretch>
        </p:blipFill>
        <p:spPr>
          <a:xfrm>
            <a:off x="256733" y="890338"/>
            <a:ext cx="11054222" cy="5452901"/>
          </a:xfrm>
        </p:spPr>
      </p:pic>
    </p:spTree>
    <p:extLst>
      <p:ext uri="{BB962C8B-B14F-4D97-AF65-F5344CB8AC3E}">
        <p14:creationId xmlns:p14="http://schemas.microsoft.com/office/powerpoint/2010/main" val="72029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227B-A639-44EA-9AA3-7E05D615DB97}"/>
              </a:ext>
            </a:extLst>
          </p:cNvPr>
          <p:cNvSpPr>
            <a:spLocks noGrp="1"/>
          </p:cNvSpPr>
          <p:nvPr>
            <p:ph type="title"/>
          </p:nvPr>
        </p:nvSpPr>
        <p:spPr/>
        <p:txBody>
          <a:bodyPr/>
          <a:lstStyle/>
          <a:p>
            <a:r>
              <a:rPr lang="en-US" dirty="0">
                <a:solidFill>
                  <a:schemeClr val="accent6">
                    <a:lumMod val="75000"/>
                  </a:schemeClr>
                </a:solidFill>
              </a:rPr>
              <a:t>Death toll by weekday</a:t>
            </a:r>
          </a:p>
        </p:txBody>
      </p:sp>
      <p:sp>
        <p:nvSpPr>
          <p:cNvPr id="3" name="Content Placeholder 2">
            <a:extLst>
              <a:ext uri="{FF2B5EF4-FFF2-40B4-BE49-F238E27FC236}">
                <a16:creationId xmlns:a16="http://schemas.microsoft.com/office/drawing/2014/main" id="{19DD9805-9A0E-4D18-92BD-EB80313958B4}"/>
              </a:ext>
            </a:extLst>
          </p:cNvPr>
          <p:cNvSpPr>
            <a:spLocks noGrp="1"/>
          </p:cNvSpPr>
          <p:nvPr>
            <p:ph idx="1"/>
          </p:nvPr>
        </p:nvSpPr>
        <p:spPr>
          <a:xfrm>
            <a:off x="1097279" y="2108202"/>
            <a:ext cx="9203491" cy="1549398"/>
          </a:xfrm>
        </p:spPr>
        <p:txBody>
          <a:bodyPr/>
          <a:lstStyle/>
          <a:p>
            <a:r>
              <a:rPr lang="en-US" b="1" dirty="0">
                <a:solidFill>
                  <a:srgbClr val="00B0F0"/>
                </a:solidFill>
              </a:rPr>
              <a:t>Despite having a higher speed limit in 2013 there were no fatalities on the toll roads.</a:t>
            </a:r>
          </a:p>
          <a:p>
            <a:r>
              <a:rPr lang="en-US" b="1" dirty="0">
                <a:solidFill>
                  <a:srgbClr val="00B0F0"/>
                </a:solidFill>
              </a:rPr>
              <a:t>There were equal amounts of </a:t>
            </a:r>
            <a:r>
              <a:rPr lang="en-US" b="1" dirty="0" err="1">
                <a:solidFill>
                  <a:srgbClr val="00B0F0"/>
                </a:solidFill>
              </a:rPr>
              <a:t>fatalaties</a:t>
            </a:r>
            <a:r>
              <a:rPr lang="en-US" b="1" dirty="0">
                <a:solidFill>
                  <a:srgbClr val="00B0F0"/>
                </a:solidFill>
              </a:rPr>
              <a:t> on Monday ,Friday and Saturday with a high of 8.</a:t>
            </a:r>
          </a:p>
          <a:p>
            <a:r>
              <a:rPr lang="en-US" b="1" dirty="0">
                <a:solidFill>
                  <a:srgbClr val="00B0F0"/>
                </a:solidFill>
              </a:rPr>
              <a:t>Thursday there was one.</a:t>
            </a:r>
          </a:p>
        </p:txBody>
      </p:sp>
    </p:spTree>
    <p:extLst>
      <p:ext uri="{BB962C8B-B14F-4D97-AF65-F5344CB8AC3E}">
        <p14:creationId xmlns:p14="http://schemas.microsoft.com/office/powerpoint/2010/main" val="233485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8C4F-9F2D-46E8-B8D9-94A0C0A14A3F}"/>
              </a:ext>
            </a:extLst>
          </p:cNvPr>
          <p:cNvSpPr>
            <a:spLocks noGrp="1"/>
          </p:cNvSpPr>
          <p:nvPr>
            <p:ph type="title"/>
          </p:nvPr>
        </p:nvSpPr>
        <p:spPr>
          <a:xfrm>
            <a:off x="1487277" y="0"/>
            <a:ext cx="7425369" cy="600767"/>
          </a:xfrm>
        </p:spPr>
        <p:txBody>
          <a:bodyPr>
            <a:normAutofit fontScale="90000"/>
          </a:bodyPr>
          <a:lstStyle/>
          <a:p>
            <a:pPr algn="ctr"/>
            <a:r>
              <a:rPr lang="en-US" dirty="0">
                <a:solidFill>
                  <a:schemeClr val="accent6">
                    <a:lumMod val="75000"/>
                  </a:schemeClr>
                </a:solidFill>
              </a:rPr>
              <a:t>Death toll by weekday</a:t>
            </a:r>
          </a:p>
        </p:txBody>
      </p:sp>
      <p:pic>
        <p:nvPicPr>
          <p:cNvPr id="5" name="Content Placeholder 4">
            <a:extLst>
              <a:ext uri="{FF2B5EF4-FFF2-40B4-BE49-F238E27FC236}">
                <a16:creationId xmlns:a16="http://schemas.microsoft.com/office/drawing/2014/main" id="{C878A1F3-089E-49C9-A182-5EE828F8EDAE}"/>
              </a:ext>
            </a:extLst>
          </p:cNvPr>
          <p:cNvPicPr>
            <a:picLocks noGrp="1" noChangeAspect="1"/>
          </p:cNvPicPr>
          <p:nvPr>
            <p:ph idx="1"/>
          </p:nvPr>
        </p:nvPicPr>
        <p:blipFill>
          <a:blip r:embed="rId2"/>
          <a:stretch>
            <a:fillRect/>
          </a:stretch>
        </p:blipFill>
        <p:spPr>
          <a:xfrm>
            <a:off x="0" y="600767"/>
            <a:ext cx="12052453" cy="5656465"/>
          </a:xfrm>
        </p:spPr>
      </p:pic>
    </p:spTree>
    <p:extLst>
      <p:ext uri="{BB962C8B-B14F-4D97-AF65-F5344CB8AC3E}">
        <p14:creationId xmlns:p14="http://schemas.microsoft.com/office/powerpoint/2010/main" val="2535742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4908-2F94-4C5E-B817-D7E42EE1B6D0}"/>
              </a:ext>
            </a:extLst>
          </p:cNvPr>
          <p:cNvSpPr>
            <a:spLocks noGrp="1"/>
          </p:cNvSpPr>
          <p:nvPr>
            <p:ph type="title"/>
          </p:nvPr>
        </p:nvSpPr>
        <p:spPr/>
        <p:txBody>
          <a:bodyPr/>
          <a:lstStyle/>
          <a:p>
            <a:pPr algn="ctr"/>
            <a:r>
              <a:rPr lang="en-US" b="1" dirty="0">
                <a:solidFill>
                  <a:srgbClr val="FF0000"/>
                </a:solidFill>
              </a:rPr>
              <a:t>Crashes by the month</a:t>
            </a:r>
          </a:p>
        </p:txBody>
      </p:sp>
      <p:sp>
        <p:nvSpPr>
          <p:cNvPr id="3" name="Content Placeholder 2">
            <a:extLst>
              <a:ext uri="{FF2B5EF4-FFF2-40B4-BE49-F238E27FC236}">
                <a16:creationId xmlns:a16="http://schemas.microsoft.com/office/drawing/2014/main" id="{D71356AA-C810-4A01-A88C-73139A9D4FE9}"/>
              </a:ext>
            </a:extLst>
          </p:cNvPr>
          <p:cNvSpPr>
            <a:spLocks noGrp="1"/>
          </p:cNvSpPr>
          <p:nvPr>
            <p:ph idx="1"/>
          </p:nvPr>
        </p:nvSpPr>
        <p:spPr>
          <a:xfrm>
            <a:off x="1097280" y="2108202"/>
            <a:ext cx="9666200" cy="1990074"/>
          </a:xfrm>
        </p:spPr>
        <p:txBody>
          <a:bodyPr>
            <a:normAutofit fontScale="92500"/>
          </a:bodyPr>
          <a:lstStyle/>
          <a:p>
            <a:r>
              <a:rPr lang="en-US" dirty="0">
                <a:solidFill>
                  <a:srgbClr val="7030A0"/>
                </a:solidFill>
              </a:rPr>
              <a:t>Warm vacation months had a higher number of crashes than the colder months. Summer time more people on the road, more crashes. June and November had an equal amount of crashes, followed by March. March in Texas is spring break more drivers on the road. The lowest crashes was in the month of February. However, that being said there were 127 crashes. Keep in mind that it is also a shorter month with fewer days than the rest of the months of the year, it was still only </a:t>
            </a:r>
            <a:r>
              <a:rPr lang="en-US" dirty="0" err="1">
                <a:solidFill>
                  <a:srgbClr val="7030A0"/>
                </a:solidFill>
              </a:rPr>
              <a:t>slightyly</a:t>
            </a:r>
            <a:r>
              <a:rPr lang="en-US" dirty="0">
                <a:solidFill>
                  <a:srgbClr val="7030A0"/>
                </a:solidFill>
              </a:rPr>
              <a:t> less than the month of December, which had 165 crashes. </a:t>
            </a:r>
          </a:p>
        </p:txBody>
      </p:sp>
    </p:spTree>
    <p:extLst>
      <p:ext uri="{BB962C8B-B14F-4D97-AF65-F5344CB8AC3E}">
        <p14:creationId xmlns:p14="http://schemas.microsoft.com/office/powerpoint/2010/main" val="708426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8E00-CC84-42C3-97EF-C2EAD176716E}"/>
              </a:ext>
            </a:extLst>
          </p:cNvPr>
          <p:cNvSpPr>
            <a:spLocks noGrp="1"/>
          </p:cNvSpPr>
          <p:nvPr>
            <p:ph type="title"/>
          </p:nvPr>
        </p:nvSpPr>
        <p:spPr>
          <a:xfrm>
            <a:off x="1491916" y="154256"/>
            <a:ext cx="9663764" cy="399197"/>
          </a:xfrm>
        </p:spPr>
        <p:txBody>
          <a:bodyPr>
            <a:normAutofit fontScale="90000"/>
          </a:bodyPr>
          <a:lstStyle/>
          <a:p>
            <a:pPr algn="ctr"/>
            <a:r>
              <a:rPr lang="en-US" b="1" dirty="0">
                <a:solidFill>
                  <a:srgbClr val="00B050"/>
                </a:solidFill>
              </a:rPr>
              <a:t>Crashes by the month</a:t>
            </a:r>
          </a:p>
        </p:txBody>
      </p:sp>
      <p:sp>
        <p:nvSpPr>
          <p:cNvPr id="3" name="Content Placeholder 2">
            <a:extLst>
              <a:ext uri="{FF2B5EF4-FFF2-40B4-BE49-F238E27FC236}">
                <a16:creationId xmlns:a16="http://schemas.microsoft.com/office/drawing/2014/main" id="{582F79D2-B7DD-4694-8CAE-330E2ECAD023}"/>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00869C27-FC40-4474-8E43-BDAEFB49BF78}"/>
              </a:ext>
            </a:extLst>
          </p:cNvPr>
          <p:cNvPicPr>
            <a:picLocks noChangeAspect="1"/>
          </p:cNvPicPr>
          <p:nvPr/>
        </p:nvPicPr>
        <p:blipFill>
          <a:blip r:embed="rId2"/>
          <a:stretch>
            <a:fillRect/>
          </a:stretch>
        </p:blipFill>
        <p:spPr>
          <a:xfrm>
            <a:off x="0" y="637674"/>
            <a:ext cx="11851105" cy="5618747"/>
          </a:xfrm>
          <a:prstGeom prst="rect">
            <a:avLst/>
          </a:prstGeom>
        </p:spPr>
      </p:pic>
    </p:spTree>
    <p:extLst>
      <p:ext uri="{BB962C8B-B14F-4D97-AF65-F5344CB8AC3E}">
        <p14:creationId xmlns:p14="http://schemas.microsoft.com/office/powerpoint/2010/main" val="24364447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{4F69D1C9-75C1-4F8C-9281-E81FFA341B1A}tf56160789_win32</Template>
  <TotalTime>130</TotalTime>
  <Words>384</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1_RetrospectVTI</vt:lpstr>
      <vt:lpstr>Motor vehicle crash info Texas 2013 </vt:lpstr>
      <vt:lpstr>When do we hurry the most?</vt:lpstr>
      <vt:lpstr>When do we hurry the most?</vt:lpstr>
      <vt:lpstr>Crashes by county</vt:lpstr>
      <vt:lpstr>Crashes by county</vt:lpstr>
      <vt:lpstr>Death toll by weekday</vt:lpstr>
      <vt:lpstr>Death toll by weekday</vt:lpstr>
      <vt:lpstr>Crashes by the month</vt:lpstr>
      <vt:lpstr>Crashes by the month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vehicle crash info</dc:title>
  <dc:creator>sony martin</dc:creator>
  <cp:lastModifiedBy>sony martin</cp:lastModifiedBy>
  <cp:revision>1</cp:revision>
  <dcterms:created xsi:type="dcterms:W3CDTF">2022-02-27T04:41:18Z</dcterms:created>
  <dcterms:modified xsi:type="dcterms:W3CDTF">2022-02-27T06:51:40Z</dcterms:modified>
</cp:coreProperties>
</file>