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3" r:id="rId9"/>
    <p:sldId id="392" r:id="rId10"/>
    <p:sldId id="394" r:id="rId11"/>
    <p:sldId id="395" r:id="rId12"/>
    <p:sldId id="396" r:id="rId13"/>
    <p:sldId id="397" r:id="rId14"/>
    <p:sldId id="398" r:id="rId15"/>
    <p:sldId id="399" r:id="rId16"/>
    <p:sldId id="400" r:id="rId17"/>
    <p:sldId id="321" r:id="rId18"/>
    <p:sldId id="40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5718"/>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80" d="100"/>
          <a:sy n="80" d="100"/>
        </p:scale>
        <p:origin x="102" y="2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60010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5598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38216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E13E9F6A-5AA3-4C5F-A6D0-0D9ADD1F6E99}" type="datetime1">
              <a:rPr lang="en-US" smtClean="0"/>
              <a:t>2/23/2022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294F61B-CF34-4A77-8B41-544D8F1A074F}" type="datetime1">
              <a:rPr lang="en-US" smtClean="0"/>
              <a:t>2/23/2022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10D902A9-2A88-428B-9571-8BD8263E1CB1}" type="datetime1">
              <a:rPr lang="en-US" smtClean="0"/>
              <a:t>2/23/2022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EF17DC35-23C6-4F48-A5CA-EE4DA3ECA047}" type="datetime1">
              <a:rPr lang="en-US" smtClean="0"/>
              <a:t>2/23/2022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5FD7CF95-EC17-4F95-B230-8362ABA97F7A}" type="datetime1">
              <a:rPr lang="en-US" smtClean="0"/>
              <a:t>2/23/2022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E8C2798-4D18-40FE-8112-C84E43BDC3CC}" type="datetime1">
              <a:rPr lang="en-US" smtClean="0"/>
              <a:t>2/23/2022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592DAA22-1A11-416A-94A5-59FC0E347A37}" type="datetime1">
              <a:rPr lang="en-US" smtClean="0"/>
              <a:t>2/23/2022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25BBEE7F-7C4A-4AA3-A4BB-6D83FE15FF59}" type="datetime1">
              <a:rPr lang="en-US" smtClean="0"/>
              <a:t>2/23/2022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60E62011-614E-47B1-8DFC-5554D4ED10A6}" type="datetime1">
              <a:rPr lang="en-US" smtClean="0"/>
              <a:t>2/23/2022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76C4478A-DF9F-41F1-9CD1-7A526698CD37}" type="datetime1">
              <a:rPr lang="en-US" smtClean="0"/>
              <a:t>2/23/2022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E62B8AF1-9464-416A-B3E8-03EB12EE3CBB}" type="datetime1">
              <a:rPr lang="en-US" smtClean="0"/>
              <a:t>2/23/2022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23FE5AA2-64F5-4234-977F-FF80362F8A2A}" type="datetime1">
              <a:rPr lang="en-US" smtClean="0"/>
              <a:t>2/23/2022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2C76557B-CEAA-4103-8D01-7E9D01CE09ED}" type="datetime1">
              <a:rPr lang="en-US" smtClean="0"/>
              <a:t>2/23/2022</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BC7250EE-2818-45D7-805F-9A3E723B8C24}" type="datetime1">
              <a:rPr lang="en-US" smtClean="0"/>
              <a:t>2/23/2022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26041F23-C52A-4DC1-AA2C-562184043C01}" type="datetime1">
              <a:rPr lang="en-US" smtClean="0"/>
              <a:t>2/23/2022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solidFill>
                  <a:srgbClr val="FF0000"/>
                </a:solidFill>
              </a:rPr>
              <a:t>GAME</a:t>
            </a:r>
            <a:br>
              <a:rPr lang="en-US" dirty="0"/>
            </a:br>
            <a:r>
              <a:rPr lang="en-US" dirty="0"/>
              <a:t>ON</a:t>
            </a:r>
            <a:br>
              <a:rPr lang="en-US" dirty="0"/>
            </a:b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solidFill>
                  <a:srgbClr val="F45718"/>
                </a:solidFill>
              </a:rPr>
              <a:t>SONY MARTIN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accent3"/>
                </a:solidFill>
                <a:latin typeface="+mj-lt"/>
                <a:ea typeface="+mj-ea"/>
                <a:cs typeface="+mj-cs"/>
              </a:rPr>
              <a:t>Topic </a:t>
            </a:r>
            <a:r>
              <a:rPr lang="en-US" dirty="0">
                <a:solidFill>
                  <a:schemeClr val="accent3"/>
                </a:solidFill>
              </a:rPr>
              <a:t>three</a:t>
            </a:r>
            <a:endParaRPr lang="en-US" sz="6400" kern="1200" dirty="0">
              <a:solidFill>
                <a:schemeClr val="accent3"/>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Platforms by genre</a:t>
            </a:r>
          </a:p>
          <a:p>
            <a:pPr marL="0" indent="0">
              <a:lnSpc>
                <a:spcPct val="100000"/>
              </a:lnSpc>
              <a:buNone/>
            </a:pPr>
            <a:endParaRPr lang="en-US" dirty="0"/>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5FF4B681-7307-48D8-8B74-2C3791613594}" type="datetime1">
              <a:rPr lang="en-US" smtClean="0"/>
              <a:t>2/23/2022</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430268"/>
            <a:ext cx="6379210" cy="307777"/>
          </a:xfrm>
        </p:spPr>
        <p:txBody>
          <a:bodyPr/>
          <a:lstStyle/>
          <a:p>
            <a:r>
              <a:rPr lang="en-US" dirty="0"/>
              <a:t>Most popular genre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72024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0" name="Freeform: Shape 6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7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Freeform: Shape 7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5" name="Rectangle 7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8BA76-5704-4AC8-ACDA-05DD178735DE}"/>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Most popular by genre</a:t>
            </a:r>
          </a:p>
        </p:txBody>
      </p:sp>
      <p:sp>
        <p:nvSpPr>
          <p:cNvPr id="4" name="Content Placeholder 3">
            <a:extLst>
              <a:ext uri="{FF2B5EF4-FFF2-40B4-BE49-F238E27FC236}">
                <a16:creationId xmlns:a16="http://schemas.microsoft.com/office/drawing/2014/main" id="{A3414FDB-B2BD-4B96-9A9B-207A0F0EBBFF}"/>
              </a:ext>
            </a:extLst>
          </p:cNvPr>
          <p:cNvSpPr>
            <a:spLocks noGrp="1"/>
          </p:cNvSpPr>
          <p:nvPr>
            <p:ph sz="quarter" idx="15"/>
          </p:nvPr>
        </p:nvSpPr>
        <p:spPr>
          <a:xfrm>
            <a:off x="550863" y="2677306"/>
            <a:ext cx="3565525" cy="3415519"/>
          </a:xfrm>
        </p:spPr>
        <p:txBody>
          <a:bodyPr vert="horz" wrap="square" lIns="0" tIns="0" rIns="0" bIns="0" rtlCol="0" anchor="t">
            <a:normAutofit/>
          </a:bodyPr>
          <a:lstStyle/>
          <a:p>
            <a:pPr indent="-228600">
              <a:buFont typeface="Arial" panose="020B0604020202020204" pitchFamily="34" charset="0"/>
              <a:buChar char="•"/>
            </a:pPr>
            <a:r>
              <a:rPr lang="en-US" sz="1600" dirty="0"/>
              <a:t>The Nintendo 3DO.</a:t>
            </a:r>
          </a:p>
          <a:p>
            <a:pPr indent="-228600">
              <a:buFont typeface="Arial" panose="020B0604020202020204" pitchFamily="34" charset="0"/>
              <a:buChar char="•"/>
            </a:pPr>
            <a:r>
              <a:rPr lang="en-US" sz="1600" dirty="0"/>
              <a:t>The </a:t>
            </a:r>
            <a:r>
              <a:rPr lang="en-US" sz="1600" dirty="0" err="1"/>
              <a:t>mario</a:t>
            </a:r>
            <a:r>
              <a:rPr lang="en-US" sz="1600" dirty="0"/>
              <a:t> brothers game killed it. That game alone has helped Nintendo a lot. The </a:t>
            </a:r>
            <a:r>
              <a:rPr lang="en-US" sz="1600" dirty="0" err="1"/>
              <a:t>mario</a:t>
            </a:r>
            <a:r>
              <a:rPr lang="en-US" sz="1600" dirty="0"/>
              <a:t> brothers became their own franchise. </a:t>
            </a:r>
          </a:p>
        </p:txBody>
      </p:sp>
      <p:sp>
        <p:nvSpPr>
          <p:cNvPr id="5" name="Date Placeholder 4">
            <a:extLst>
              <a:ext uri="{FF2B5EF4-FFF2-40B4-BE49-F238E27FC236}">
                <a16:creationId xmlns:a16="http://schemas.microsoft.com/office/drawing/2014/main" id="{E53B67E0-AB5E-4575-B0BA-CC900649B2E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C294F61B-CF34-4A77-8B41-544D8F1A074F}" type="datetime1">
              <a:rPr lang="en-US" smtClean="0">
                <a:solidFill>
                  <a:schemeClr val="tx1">
                    <a:alpha val="80000"/>
                  </a:schemeClr>
                </a:solidFill>
              </a:rPr>
              <a:pPr>
                <a:spcAft>
                  <a:spcPts val="600"/>
                </a:spcAft>
              </a:pPr>
              <a:t>2/23/2022</a:t>
            </a:fld>
            <a:endParaRPr lang="en-US">
              <a:solidFill>
                <a:schemeClr val="tx1">
                  <a:alpha val="80000"/>
                </a:schemeClr>
              </a:solidFill>
            </a:endParaRPr>
          </a:p>
        </p:txBody>
      </p:sp>
      <p:pic>
        <p:nvPicPr>
          <p:cNvPr id="13" name="Picture Placeholder 12">
            <a:extLst>
              <a:ext uri="{FF2B5EF4-FFF2-40B4-BE49-F238E27FC236}">
                <a16:creationId xmlns:a16="http://schemas.microsoft.com/office/drawing/2014/main" id="{913C7AB3-7D9C-4FD1-B1CA-2C2D95FA0656}"/>
              </a:ext>
            </a:extLst>
          </p:cNvPr>
          <p:cNvPicPr>
            <a:picLocks noGrp="1" noChangeAspect="1"/>
          </p:cNvPicPr>
          <p:nvPr>
            <p:ph type="pic" sz="quarter" idx="13"/>
          </p:nvPr>
        </p:nvPicPr>
        <p:blipFill rotWithShape="1">
          <a:blip r:embed="rId2"/>
          <a:srcRect l="19777" r="30084"/>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77" name="Rectangle 76">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CFF6AF6D-7858-4AC1-815F-292099DB828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7" name="Slide Number Placeholder 6">
            <a:extLst>
              <a:ext uri="{FF2B5EF4-FFF2-40B4-BE49-F238E27FC236}">
                <a16:creationId xmlns:a16="http://schemas.microsoft.com/office/drawing/2014/main" id="{A788FCCF-6667-4BDC-84F0-5043D137195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368116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accent3"/>
                </a:solidFill>
                <a:latin typeface="+mj-lt"/>
                <a:ea typeface="+mj-ea"/>
                <a:cs typeface="+mj-cs"/>
              </a:rPr>
              <a:t>Topic four</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The world of Nintendo</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5FF4B681-7307-48D8-8B74-2C3791613594}" type="datetime1">
              <a:rPr lang="en-US" smtClean="0"/>
              <a:t>2/23/2022</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430268"/>
            <a:ext cx="6379210" cy="307777"/>
          </a:xfrm>
        </p:spPr>
        <p:txBody>
          <a:bodyPr/>
          <a:lstStyle/>
          <a:p>
            <a:r>
              <a:rPr lang="en-US" dirty="0"/>
              <a:t>Most popular genre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298149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6949890-9BB8-476A-9AEA-1ACE2F01365D}"/>
              </a:ext>
            </a:extLst>
          </p:cNvPr>
          <p:cNvPicPr>
            <a:picLocks noChangeAspect="1"/>
          </p:cNvPicPr>
          <p:nvPr/>
        </p:nvPicPr>
        <p:blipFill rotWithShape="1">
          <a:blip r:embed="rId2"/>
          <a:srcRect l="5811" r="1" b="1"/>
          <a:stretch/>
        </p:blipFill>
        <p:spPr>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5" name="Date Placeholder 4">
            <a:extLst>
              <a:ext uri="{FF2B5EF4-FFF2-40B4-BE49-F238E27FC236}">
                <a16:creationId xmlns:a16="http://schemas.microsoft.com/office/drawing/2014/main" id="{63EF3AC3-96C3-48D6-A184-89571370D3D1}"/>
              </a:ext>
            </a:extLst>
          </p:cNvPr>
          <p:cNvSpPr>
            <a:spLocks noGrp="1"/>
          </p:cNvSpPr>
          <p:nvPr>
            <p:ph type="dt" sz="half" idx="10"/>
          </p:nvPr>
        </p:nvSpPr>
        <p:spPr>
          <a:xfrm>
            <a:off x="550863" y="6507212"/>
            <a:ext cx="2628900" cy="153888"/>
          </a:xfrm>
        </p:spPr>
        <p:txBody>
          <a:bodyPr>
            <a:normAutofit/>
          </a:bodyPr>
          <a:lstStyle/>
          <a:p>
            <a:pPr>
              <a:spcAft>
                <a:spcPts val="600"/>
              </a:spcAft>
            </a:pPr>
            <a:fld id="{C294F61B-CF34-4A77-8B41-544D8F1A074F}" type="datetime1">
              <a:rPr lang="en-US" smtClean="0"/>
              <a:pPr>
                <a:spcAft>
                  <a:spcPts val="600"/>
                </a:spcAft>
              </a:pPr>
              <a:t>2/23/2022</a:t>
            </a:fld>
            <a:endParaRPr lang="en-US"/>
          </a:p>
        </p:txBody>
      </p:sp>
      <p:sp>
        <p:nvSpPr>
          <p:cNvPr id="6" name="Footer Placeholder 5">
            <a:extLst>
              <a:ext uri="{FF2B5EF4-FFF2-40B4-BE49-F238E27FC236}">
                <a16:creationId xmlns:a16="http://schemas.microsoft.com/office/drawing/2014/main" id="{F6B7C778-2DB6-4F03-B294-49F022B915D5}"/>
              </a:ext>
            </a:extLst>
          </p:cNvPr>
          <p:cNvSpPr>
            <a:spLocks noGrp="1"/>
          </p:cNvSpPr>
          <p:nvPr>
            <p:ph type="ftr" sz="quarter" idx="11"/>
          </p:nvPr>
        </p:nvSpPr>
        <p:spPr>
          <a:xfrm>
            <a:off x="3359150" y="6507212"/>
            <a:ext cx="6379210" cy="153888"/>
          </a:xfrm>
        </p:spPr>
        <p:txBody>
          <a:bodyPr>
            <a:normAutofit fontScale="62500" lnSpcReduction="20000"/>
          </a:bodyPr>
          <a:lstStyle/>
          <a:p>
            <a:pPr>
              <a:spcAft>
                <a:spcPts val="600"/>
              </a:spcAft>
            </a:pPr>
            <a:r>
              <a:rPr lang="en-US" dirty="0"/>
              <a:t>The world of Nintendo</a:t>
            </a:r>
          </a:p>
          <a:p>
            <a:pPr>
              <a:spcAft>
                <a:spcPts val="600"/>
              </a:spcAft>
            </a:pPr>
            <a:endParaRPr lang="en-US" dirty="0"/>
          </a:p>
        </p:txBody>
      </p:sp>
      <p:sp>
        <p:nvSpPr>
          <p:cNvPr id="7" name="Slide Number Placeholder 6">
            <a:extLst>
              <a:ext uri="{FF2B5EF4-FFF2-40B4-BE49-F238E27FC236}">
                <a16:creationId xmlns:a16="http://schemas.microsoft.com/office/drawing/2014/main" id="{4D45A203-3206-4314-B7D6-FFB79D6A9545}"/>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spTree>
    <p:extLst>
      <p:ext uri="{BB962C8B-B14F-4D97-AF65-F5344CB8AC3E}">
        <p14:creationId xmlns:p14="http://schemas.microsoft.com/office/powerpoint/2010/main" val="218347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85000" lnSpcReduction="20000"/>
          </a:bodyPr>
          <a:lstStyle/>
          <a:p>
            <a:r>
              <a:rPr lang="en-US" dirty="0"/>
              <a:t>Nerds are not the only ones who are into video games anymore. If you play games on your phone, or table or computer(yes candy crushers I am talking to you) you have some appreciation of the video game. There are enough of them around for whatever taste and skill level and price range you have. Not only is gaming fun, but it is also very big business.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271D355D-D211-4634-93F9-845A3F707255}" type="datetime1">
              <a:rPr lang="en-US" smtClean="0"/>
              <a:t>2/23/2022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summary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BF40520-0497-42AC-82DB-B5A07A3CCCFF}"/>
              </a:ext>
            </a:extLst>
          </p:cNvPr>
          <p:cNvSpPr>
            <a:spLocks noGrp="1"/>
          </p:cNvSpPr>
          <p:nvPr>
            <p:ph type="pic" sz="quarter" idx="13"/>
          </p:nvPr>
        </p:nvSpPr>
        <p:spPr/>
      </p:sp>
      <p:sp>
        <p:nvSpPr>
          <p:cNvPr id="9" name="Subtitle 8">
            <a:extLst>
              <a:ext uri="{FF2B5EF4-FFF2-40B4-BE49-F238E27FC236}">
                <a16:creationId xmlns:a16="http://schemas.microsoft.com/office/drawing/2014/main" id="{B7621E54-8E44-47C9-BBCA-2E48099A580E}"/>
              </a:ext>
            </a:extLst>
          </p:cNvPr>
          <p:cNvSpPr>
            <a:spLocks noGrp="1"/>
          </p:cNvSpPr>
          <p:nvPr>
            <p:ph type="subTitle" idx="1"/>
          </p:nvPr>
        </p:nvSpPr>
        <p:spPr/>
        <p:txBody>
          <a:bodyPr/>
          <a:lstStyle/>
          <a:p>
            <a:r>
              <a:rPr lang="en-US" dirty="0"/>
              <a:t>If you want to stay competitive, the way to go is with Nintendo. They offer a variety of platforms for all ages and with an emphasis on family friendly content. From the Gameboy to the WII Nintendo never disappoints in sales.</a:t>
            </a:r>
          </a:p>
        </p:txBody>
      </p:sp>
      <p:sp>
        <p:nvSpPr>
          <p:cNvPr id="8" name="Title 7">
            <a:extLst>
              <a:ext uri="{FF2B5EF4-FFF2-40B4-BE49-F238E27FC236}">
                <a16:creationId xmlns:a16="http://schemas.microsoft.com/office/drawing/2014/main" id="{B7C7D29E-5828-44CA-AE22-821CA33C45E8}"/>
              </a:ext>
            </a:extLst>
          </p:cNvPr>
          <p:cNvSpPr>
            <a:spLocks noGrp="1"/>
          </p:cNvSpPr>
          <p:nvPr>
            <p:ph type="ctrTitle"/>
          </p:nvPr>
        </p:nvSpPr>
        <p:spPr/>
        <p:txBody>
          <a:bodyPr/>
          <a:lstStyle/>
          <a:p>
            <a:r>
              <a:rPr lang="en-US" dirty="0" err="1"/>
              <a:t>nintendo</a:t>
            </a:r>
            <a:endParaRPr lang="en-US" dirty="0"/>
          </a:p>
        </p:txBody>
      </p:sp>
      <p:sp>
        <p:nvSpPr>
          <p:cNvPr id="5" name="Date Placeholder 4">
            <a:extLst>
              <a:ext uri="{FF2B5EF4-FFF2-40B4-BE49-F238E27FC236}">
                <a16:creationId xmlns:a16="http://schemas.microsoft.com/office/drawing/2014/main" id="{0D98246D-FD2E-4CAE-A115-EF86267E7B11}"/>
              </a:ext>
            </a:extLst>
          </p:cNvPr>
          <p:cNvSpPr>
            <a:spLocks noGrp="1"/>
          </p:cNvSpPr>
          <p:nvPr>
            <p:ph type="dt" sz="half" idx="4294967295"/>
          </p:nvPr>
        </p:nvSpPr>
        <p:spPr>
          <a:xfrm>
            <a:off x="0" y="6507163"/>
            <a:ext cx="2628900" cy="153987"/>
          </a:xfrm>
        </p:spPr>
        <p:txBody>
          <a:bodyPr/>
          <a:lstStyle/>
          <a:p>
            <a:fld id="{C294F61B-CF34-4A77-8B41-544D8F1A074F}" type="datetime1">
              <a:rPr lang="en-US" smtClean="0"/>
              <a:t>2/23/2022</a:t>
            </a:fld>
            <a:endParaRPr lang="en-US"/>
          </a:p>
        </p:txBody>
      </p:sp>
      <p:sp>
        <p:nvSpPr>
          <p:cNvPr id="6" name="Footer Placeholder 5">
            <a:extLst>
              <a:ext uri="{FF2B5EF4-FFF2-40B4-BE49-F238E27FC236}">
                <a16:creationId xmlns:a16="http://schemas.microsoft.com/office/drawing/2014/main" id="{6CE4F58F-FE94-4DDA-ACFF-441CF6594062}"/>
              </a:ext>
            </a:extLst>
          </p:cNvPr>
          <p:cNvSpPr>
            <a:spLocks noGrp="1"/>
          </p:cNvSpPr>
          <p:nvPr>
            <p:ph type="ftr" sz="quarter" idx="4294967295"/>
          </p:nvPr>
        </p:nvSpPr>
        <p:spPr>
          <a:xfrm>
            <a:off x="5813425" y="6507163"/>
            <a:ext cx="6378575" cy="153987"/>
          </a:xfrm>
        </p:spPr>
        <p:txBody>
          <a:bodyPr/>
          <a:lstStyle/>
          <a:p>
            <a:r>
              <a:rPr lang="en-US"/>
              <a:t>Sample Footer Text</a:t>
            </a:r>
          </a:p>
        </p:txBody>
      </p:sp>
      <p:sp>
        <p:nvSpPr>
          <p:cNvPr id="7" name="Slide Number Placeholder 6">
            <a:extLst>
              <a:ext uri="{FF2B5EF4-FFF2-40B4-BE49-F238E27FC236}">
                <a16:creationId xmlns:a16="http://schemas.microsoft.com/office/drawing/2014/main" id="{4A24FEF9-59BB-48D4-885E-E3D6385F5281}"/>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75532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Sony Martin</a:t>
            </a:r>
          </a:p>
          <a:p>
            <a:r>
              <a:rPr lang="en-US" dirty="0"/>
              <a:t>sonymartin91@gmail.com</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fld id="{E2DB38CF-46F9-4F96-8886-7C8C18300E14}" type="datetime1">
              <a:rPr lang="en-US" smtClean="0"/>
              <a:t>2/23/2022</a:t>
            </a:fld>
            <a:endParaRPr lang="en-US"/>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The end</a:t>
            </a:r>
          </a:p>
          <a:p>
            <a:endParaRPr lang="en-US" dirty="0"/>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Trends over time</a:t>
            </a:r>
          </a:p>
          <a:p>
            <a:r>
              <a:rPr lang="en-US" dirty="0"/>
              <a:t>Who is the most popular</a:t>
            </a:r>
          </a:p>
          <a:p>
            <a:r>
              <a:rPr lang="en-US" dirty="0"/>
              <a:t>Platform comparison by genre</a:t>
            </a:r>
          </a:p>
          <a:p>
            <a:r>
              <a:rPr lang="en-US" dirty="0"/>
              <a:t>The Nintendo club</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E79C55B0-2176-4E96-8468-0D11AC96F2FE}" type="datetime1">
              <a:rPr lang="en-US" smtClean="0"/>
              <a:t>2/23/2022</a:t>
            </a:fld>
            <a:endParaRPr lang="en-US"/>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9AB13885-82D3-49E6-A7C4-C830EAC73342}" type="datetime1">
              <a:rPr lang="en-US" smtClean="0"/>
              <a:t>2/23/2022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10000"/>
          </a:bodyPr>
          <a:lstStyle/>
          <a:p>
            <a:r>
              <a:rPr lang="en-US" dirty="0"/>
              <a:t>Whether you watched them evolve, or grew up with them, most of love a good video game. Think back to the first one you had, compared to the one(or in most cases, multiple) gaming system your kids and grandkids have.  What changed? Who makes the most sales?</a:t>
            </a:r>
          </a:p>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accent3"/>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Video game sale trends over time</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5FF4B681-7307-48D8-8B74-2C3791613594}" type="datetime1">
              <a:rPr lang="en-US" smtClean="0"/>
              <a:t>2/23/2022</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569A-7B4C-446D-853C-A5667EBB2642}"/>
              </a:ext>
            </a:extLst>
          </p:cNvPr>
          <p:cNvSpPr>
            <a:spLocks noGrp="1"/>
          </p:cNvSpPr>
          <p:nvPr>
            <p:ph type="title"/>
          </p:nvPr>
        </p:nvSpPr>
        <p:spPr/>
        <p:txBody>
          <a:bodyPr/>
          <a:lstStyle/>
          <a:p>
            <a:r>
              <a:rPr lang="en-US" dirty="0"/>
              <a:t>SALES TRENDS</a:t>
            </a:r>
          </a:p>
        </p:txBody>
      </p:sp>
      <p:sp>
        <p:nvSpPr>
          <p:cNvPr id="3" name="Content Placeholder 2">
            <a:extLst>
              <a:ext uri="{FF2B5EF4-FFF2-40B4-BE49-F238E27FC236}">
                <a16:creationId xmlns:a16="http://schemas.microsoft.com/office/drawing/2014/main" id="{133C48B7-18A3-493C-A433-42D9EFC78D84}"/>
              </a:ext>
            </a:extLst>
          </p:cNvPr>
          <p:cNvSpPr>
            <a:spLocks noGrp="1"/>
          </p:cNvSpPr>
          <p:nvPr>
            <p:ph idx="1"/>
          </p:nvPr>
        </p:nvSpPr>
        <p:spPr/>
        <p:txBody>
          <a:bodyPr/>
          <a:lstStyle/>
          <a:p>
            <a:r>
              <a:rPr lang="en-US" dirty="0"/>
              <a:t>The early 80’s Nintendo ruled, mostly because they were pretty much the only ones around. Then around the early 90’s Sega Genesis came about and grabbed some of the thunder. Sega had a piece of the pie then in the early 2000’s, Nintendo made a newer version, introduced the hand held, game boy, then Sony(yea Sony) came on with  the first </a:t>
            </a:r>
            <a:r>
              <a:rPr lang="en-US" dirty="0" err="1"/>
              <a:t>playstation</a:t>
            </a:r>
            <a:r>
              <a:rPr lang="en-US" dirty="0"/>
              <a:t>.  Nintendo still holds on as   most Nintendo games are for   younger children, while Sony and Sega grabbed an older audience. For the next decade and beyond, they all battle it out, with Sony selling more on a global scale.</a:t>
            </a:r>
          </a:p>
        </p:txBody>
      </p:sp>
      <p:sp>
        <p:nvSpPr>
          <p:cNvPr id="4" name="Date Placeholder 3">
            <a:extLst>
              <a:ext uri="{FF2B5EF4-FFF2-40B4-BE49-F238E27FC236}">
                <a16:creationId xmlns:a16="http://schemas.microsoft.com/office/drawing/2014/main" id="{9D19CAD5-E1F4-433D-AB3F-B6008591963C}"/>
              </a:ext>
            </a:extLst>
          </p:cNvPr>
          <p:cNvSpPr>
            <a:spLocks noGrp="1"/>
          </p:cNvSpPr>
          <p:nvPr>
            <p:ph type="dt" sz="half" idx="10"/>
          </p:nvPr>
        </p:nvSpPr>
        <p:spPr/>
        <p:txBody>
          <a:bodyPr/>
          <a:lstStyle/>
          <a:p>
            <a:fld id="{E62B8AF1-9464-416A-B3E8-03EB12EE3CBB}" type="datetime1">
              <a:rPr lang="en-US" smtClean="0"/>
              <a:t>2/23/2022</a:t>
            </a:fld>
            <a:endParaRPr lang="en-US"/>
          </a:p>
        </p:txBody>
      </p:sp>
      <p:sp>
        <p:nvSpPr>
          <p:cNvPr id="5" name="Footer Placeholder 4">
            <a:extLst>
              <a:ext uri="{FF2B5EF4-FFF2-40B4-BE49-F238E27FC236}">
                <a16:creationId xmlns:a16="http://schemas.microsoft.com/office/drawing/2014/main" id="{005A6104-A313-471B-A8ED-66BEB3F8986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3AA863-4454-4389-BC62-740203407342}"/>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99008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A4D3-E408-4FA4-9B34-7043178B7F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B1A60F-6CB4-442A-A12E-DC7D3DF2F30A}"/>
              </a:ext>
            </a:extLst>
          </p:cNvPr>
          <p:cNvSpPr>
            <a:spLocks noGrp="1"/>
          </p:cNvSpPr>
          <p:nvPr>
            <p:ph sz="quarter" idx="15"/>
          </p:nvPr>
        </p:nvSpPr>
        <p:spPr/>
        <p:txBody>
          <a:bodyPr/>
          <a:lstStyle/>
          <a:p>
            <a:endParaRPr lang="en-US"/>
          </a:p>
        </p:txBody>
      </p:sp>
      <p:pic>
        <p:nvPicPr>
          <p:cNvPr id="9" name="Picture Placeholder 8">
            <a:extLst>
              <a:ext uri="{FF2B5EF4-FFF2-40B4-BE49-F238E27FC236}">
                <a16:creationId xmlns:a16="http://schemas.microsoft.com/office/drawing/2014/main" id="{870D8688-DC1C-43B4-B864-E97D785F296E}"/>
              </a:ext>
            </a:extLst>
          </p:cNvPr>
          <p:cNvPicPr>
            <a:picLocks noGrp="1" noChangeAspect="1"/>
          </p:cNvPicPr>
          <p:nvPr>
            <p:ph type="pic" sz="quarter" idx="13"/>
          </p:nvPr>
        </p:nvPicPr>
        <p:blipFill>
          <a:blip r:embed="rId2"/>
          <a:srcRect l="43085" r="43085"/>
          <a:stretch>
            <a:fillRect/>
          </a:stretch>
        </p:blipFill>
        <p:spPr>
          <a:prstGeom prst="rect">
            <a:avLst/>
          </a:prstGeom>
        </p:spPr>
      </p:pic>
      <p:sp>
        <p:nvSpPr>
          <p:cNvPr id="5" name="Date Placeholder 4">
            <a:extLst>
              <a:ext uri="{FF2B5EF4-FFF2-40B4-BE49-F238E27FC236}">
                <a16:creationId xmlns:a16="http://schemas.microsoft.com/office/drawing/2014/main" id="{CEE3956A-F213-4BBB-A01E-487D2B58E1BA}"/>
              </a:ext>
            </a:extLst>
          </p:cNvPr>
          <p:cNvSpPr>
            <a:spLocks noGrp="1"/>
          </p:cNvSpPr>
          <p:nvPr>
            <p:ph type="dt" sz="half" idx="10"/>
          </p:nvPr>
        </p:nvSpPr>
        <p:spPr/>
        <p:txBody>
          <a:bodyPr/>
          <a:lstStyle/>
          <a:p>
            <a:fld id="{9CFBD1E3-46AF-42DF-803B-DBF9B89193C9}" type="datetime1">
              <a:rPr lang="en-US" smtClean="0"/>
              <a:t>2/23/2022</a:t>
            </a:fld>
            <a:endParaRPr lang="en-US"/>
          </a:p>
        </p:txBody>
      </p:sp>
      <p:sp>
        <p:nvSpPr>
          <p:cNvPr id="6" name="Footer Placeholder 5">
            <a:extLst>
              <a:ext uri="{FF2B5EF4-FFF2-40B4-BE49-F238E27FC236}">
                <a16:creationId xmlns:a16="http://schemas.microsoft.com/office/drawing/2014/main" id="{7BE1A123-103C-44BE-8171-B4A4EEFDD75B}"/>
              </a:ext>
            </a:extLst>
          </p:cNvPr>
          <p:cNvSpPr>
            <a:spLocks noGrp="1"/>
          </p:cNvSpPr>
          <p:nvPr>
            <p:ph type="ftr" sz="quarter" idx="11"/>
          </p:nvPr>
        </p:nvSpPr>
        <p:spPr/>
        <p:txBody>
          <a:bodyPr/>
          <a:lstStyle/>
          <a:p>
            <a:r>
              <a:rPr lang="en-US" dirty="0"/>
              <a:t>Sales trends</a:t>
            </a:r>
          </a:p>
          <a:p>
            <a:endParaRPr lang="en-US" dirty="0"/>
          </a:p>
        </p:txBody>
      </p:sp>
      <p:sp>
        <p:nvSpPr>
          <p:cNvPr id="7" name="Slide Number Placeholder 6">
            <a:extLst>
              <a:ext uri="{FF2B5EF4-FFF2-40B4-BE49-F238E27FC236}">
                <a16:creationId xmlns:a16="http://schemas.microsoft.com/office/drawing/2014/main" id="{7DE260A2-F06C-48A2-A384-9C66B5BC52CC}"/>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8" name="Title 6">
            <a:extLst>
              <a:ext uri="{FF2B5EF4-FFF2-40B4-BE49-F238E27FC236}">
                <a16:creationId xmlns:a16="http://schemas.microsoft.com/office/drawing/2014/main" id="{DBD2876F-5DFB-439F-BC13-76B75CD8C867}"/>
              </a:ext>
            </a:extLst>
          </p:cNvPr>
          <p:cNvSpPr>
            <a:spLocks noGrp="1"/>
          </p:cNvSpPr>
          <p:nvPr>
            <p:ph type="title"/>
          </p:nvPr>
        </p:nvSpPr>
        <p:spPr>
          <a:xfrm>
            <a:off x="550862" y="549275"/>
            <a:ext cx="11091600" cy="1332000"/>
          </a:xfrm>
        </p:spPr>
        <p:txBody>
          <a:bodyPr/>
          <a:lstStyle/>
          <a:p>
            <a:r>
              <a:rPr lang="en-US" dirty="0"/>
              <a:t>Chart</a:t>
            </a:r>
          </a:p>
        </p:txBody>
      </p:sp>
      <p:pic>
        <p:nvPicPr>
          <p:cNvPr id="11" name="Picture 10">
            <a:extLst>
              <a:ext uri="{FF2B5EF4-FFF2-40B4-BE49-F238E27FC236}">
                <a16:creationId xmlns:a16="http://schemas.microsoft.com/office/drawing/2014/main" id="{84546D09-592A-4579-B160-9BE7426A377B}"/>
              </a:ext>
            </a:extLst>
          </p:cNvPr>
          <p:cNvPicPr>
            <a:picLocks noChangeAspect="1"/>
          </p:cNvPicPr>
          <p:nvPr/>
        </p:nvPicPr>
        <p:blipFill>
          <a:blip r:embed="rId3"/>
          <a:stretch>
            <a:fillRect/>
          </a:stretch>
        </p:blipFill>
        <p:spPr>
          <a:xfrm>
            <a:off x="0" y="549965"/>
            <a:ext cx="12192000" cy="5758070"/>
          </a:xfrm>
          <a:prstGeom prst="rect">
            <a:avLst/>
          </a:prstGeom>
        </p:spPr>
      </p:pic>
    </p:spTree>
    <p:extLst>
      <p:ext uri="{BB962C8B-B14F-4D97-AF65-F5344CB8AC3E}">
        <p14:creationId xmlns:p14="http://schemas.microsoft.com/office/powerpoint/2010/main" val="124820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accent3"/>
                </a:solidFill>
                <a:latin typeface="+mj-lt"/>
                <a:ea typeface="+mj-ea"/>
                <a:cs typeface="+mj-cs"/>
              </a:rPr>
              <a:t>Topic </a:t>
            </a:r>
            <a:r>
              <a:rPr lang="en-US" dirty="0">
                <a:solidFill>
                  <a:schemeClr val="accent3"/>
                </a:solidFill>
              </a:rPr>
              <a:t>two</a:t>
            </a:r>
            <a:endParaRPr lang="en-US" sz="6400" kern="1200" dirty="0">
              <a:solidFill>
                <a:schemeClr val="accent3"/>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The most popular genre of video game</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5FF4B681-7307-48D8-8B74-2C3791613594}" type="datetime1">
              <a:rPr lang="en-US" smtClean="0"/>
              <a:t>2/23/2022</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430268"/>
            <a:ext cx="6379210" cy="307777"/>
          </a:xfrm>
        </p:spPr>
        <p:txBody>
          <a:bodyPr/>
          <a:lstStyle/>
          <a:p>
            <a:r>
              <a:rPr lang="en-US" dirty="0"/>
              <a:t>Most popular genre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71217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E09A6-45A9-47D8-AF30-BCF8D40F6EE2}"/>
              </a:ext>
            </a:extLst>
          </p:cNvPr>
          <p:cNvSpPr>
            <a:spLocks noGrp="1"/>
          </p:cNvSpPr>
          <p:nvPr>
            <p:ph type="title"/>
          </p:nvPr>
        </p:nvSpPr>
        <p:spPr>
          <a:xfrm>
            <a:off x="550862" y="580363"/>
            <a:ext cx="5437188" cy="1333055"/>
          </a:xfrm>
        </p:spPr>
        <p:txBody>
          <a:bodyPr wrap="square" anchor="t">
            <a:normAutofit/>
          </a:bodyPr>
          <a:lstStyle/>
          <a:p>
            <a:r>
              <a:rPr lang="en-US" dirty="0"/>
              <a:t>and the winner is….</a:t>
            </a:r>
          </a:p>
        </p:txBody>
      </p:sp>
      <p:grpSp>
        <p:nvGrpSpPr>
          <p:cNvPr id="15" name="Group 14">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6"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a:extLst>
              <a:ext uri="{FF2B5EF4-FFF2-40B4-BE49-F238E27FC236}">
                <a16:creationId xmlns:a16="http://schemas.microsoft.com/office/drawing/2014/main" id="{372A7BCE-EB06-4C5D-A02B-AA9A36EA5CBC}"/>
              </a:ext>
            </a:extLst>
          </p:cNvPr>
          <p:cNvPicPr>
            <a:picLocks noChangeAspect="1"/>
          </p:cNvPicPr>
          <p:nvPr/>
        </p:nvPicPr>
        <p:blipFill>
          <a:blip r:embed="rId2"/>
          <a:stretch>
            <a:fillRect/>
          </a:stretch>
        </p:blipFill>
        <p:spPr>
          <a:xfrm>
            <a:off x="550863" y="3034696"/>
            <a:ext cx="5773738" cy="2771393"/>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2A8C7500-1BC4-4EA6-AE1F-FCCEC7B65167}"/>
              </a:ext>
            </a:extLst>
          </p:cNvPr>
          <p:cNvSpPr>
            <a:spLocks noGrp="1"/>
          </p:cNvSpPr>
          <p:nvPr>
            <p:ph idx="1"/>
          </p:nvPr>
        </p:nvSpPr>
        <p:spPr>
          <a:xfrm>
            <a:off x="7140575" y="1520825"/>
            <a:ext cx="4500562" cy="4572000"/>
          </a:xfrm>
        </p:spPr>
        <p:txBody>
          <a:bodyPr anchor="t">
            <a:normAutofit/>
          </a:bodyPr>
          <a:lstStyle/>
          <a:p>
            <a:pPr algn="ctr"/>
            <a:r>
              <a:rPr lang="en-US" sz="3200" b="1" dirty="0">
                <a:solidFill>
                  <a:schemeClr val="accent2">
                    <a:lumMod val="60000"/>
                    <a:lumOff val="40000"/>
                    <a:alpha val="60000"/>
                  </a:schemeClr>
                </a:solidFill>
              </a:rPr>
              <a:t>Other!</a:t>
            </a:r>
          </a:p>
        </p:txBody>
      </p:sp>
      <p:sp>
        <p:nvSpPr>
          <p:cNvPr id="4" name="Date Placeholder 3">
            <a:extLst>
              <a:ext uri="{FF2B5EF4-FFF2-40B4-BE49-F238E27FC236}">
                <a16:creationId xmlns:a16="http://schemas.microsoft.com/office/drawing/2014/main" id="{B62EF11D-6601-4B11-8FDB-B65F17A36732}"/>
              </a:ext>
            </a:extLst>
          </p:cNvPr>
          <p:cNvSpPr>
            <a:spLocks noGrp="1"/>
          </p:cNvSpPr>
          <p:nvPr>
            <p:ph type="dt" sz="half" idx="10"/>
          </p:nvPr>
        </p:nvSpPr>
        <p:spPr>
          <a:xfrm>
            <a:off x="550863" y="6507212"/>
            <a:ext cx="2628900" cy="153888"/>
          </a:xfrm>
        </p:spPr>
        <p:txBody>
          <a:bodyPr>
            <a:normAutofit/>
          </a:bodyPr>
          <a:lstStyle/>
          <a:p>
            <a:pPr>
              <a:spcAft>
                <a:spcPts val="600"/>
              </a:spcAft>
            </a:pPr>
            <a:fld id="{E62B8AF1-9464-416A-B3E8-03EB12EE3CBB}" type="datetime1">
              <a:rPr lang="en-US" smtClean="0"/>
              <a:pPr>
                <a:spcAft>
                  <a:spcPts val="600"/>
                </a:spcAft>
              </a:pPr>
              <a:t>2/23/2022</a:t>
            </a:fld>
            <a:endParaRPr lang="en-US"/>
          </a:p>
        </p:txBody>
      </p:sp>
      <p:sp>
        <p:nvSpPr>
          <p:cNvPr id="5" name="Footer Placeholder 4">
            <a:extLst>
              <a:ext uri="{FF2B5EF4-FFF2-40B4-BE49-F238E27FC236}">
                <a16:creationId xmlns:a16="http://schemas.microsoft.com/office/drawing/2014/main" id="{B4725CD2-5320-4C6D-93E7-68970788CFBB}"/>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399A7D6-B5AA-4A1C-BDA6-9EB527FAC763}"/>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8</a:t>
            </a:fld>
            <a:endParaRPr lang="en-US"/>
          </a:p>
        </p:txBody>
      </p:sp>
    </p:spTree>
    <p:extLst>
      <p:ext uri="{BB962C8B-B14F-4D97-AF65-F5344CB8AC3E}">
        <p14:creationId xmlns:p14="http://schemas.microsoft.com/office/powerpoint/2010/main" val="340481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42D4-DDB1-4C82-89B3-EF3526C8BC3B}"/>
              </a:ext>
            </a:extLst>
          </p:cNvPr>
          <p:cNvSpPr>
            <a:spLocks noGrp="1"/>
          </p:cNvSpPr>
          <p:nvPr>
            <p:ph type="title"/>
          </p:nvPr>
        </p:nvSpPr>
        <p:spPr/>
        <p:txBody>
          <a:bodyPr/>
          <a:lstStyle/>
          <a:p>
            <a:r>
              <a:rPr lang="en-US" dirty="0"/>
              <a:t>				other</a:t>
            </a:r>
          </a:p>
        </p:txBody>
      </p:sp>
      <p:sp>
        <p:nvSpPr>
          <p:cNvPr id="3" name="Content Placeholder 2">
            <a:extLst>
              <a:ext uri="{FF2B5EF4-FFF2-40B4-BE49-F238E27FC236}">
                <a16:creationId xmlns:a16="http://schemas.microsoft.com/office/drawing/2014/main" id="{AA54C9E5-A145-4E7E-93F7-7D94B6F8F25E}"/>
              </a:ext>
            </a:extLst>
          </p:cNvPr>
          <p:cNvSpPr>
            <a:spLocks noGrp="1"/>
          </p:cNvSpPr>
          <p:nvPr>
            <p:ph idx="1"/>
          </p:nvPr>
        </p:nvSpPr>
        <p:spPr/>
        <p:txBody>
          <a:bodyPr/>
          <a:lstStyle/>
          <a:p>
            <a:r>
              <a:rPr lang="en-US" dirty="0"/>
              <a:t>There are genres that do not fall into a traditional category and cant be counted, so they literally count as other. Either thar or I used the wrong values. </a:t>
            </a:r>
          </a:p>
        </p:txBody>
      </p:sp>
      <p:sp>
        <p:nvSpPr>
          <p:cNvPr id="4" name="Date Placeholder 3">
            <a:extLst>
              <a:ext uri="{FF2B5EF4-FFF2-40B4-BE49-F238E27FC236}">
                <a16:creationId xmlns:a16="http://schemas.microsoft.com/office/drawing/2014/main" id="{4E39C76E-8728-420C-88A9-47D9404A5D5C}"/>
              </a:ext>
            </a:extLst>
          </p:cNvPr>
          <p:cNvSpPr>
            <a:spLocks noGrp="1"/>
          </p:cNvSpPr>
          <p:nvPr>
            <p:ph type="dt" sz="half" idx="10"/>
          </p:nvPr>
        </p:nvSpPr>
        <p:spPr/>
        <p:txBody>
          <a:bodyPr/>
          <a:lstStyle/>
          <a:p>
            <a:fld id="{E62B8AF1-9464-416A-B3E8-03EB12EE3CBB}" type="datetime1">
              <a:rPr lang="en-US" smtClean="0"/>
              <a:t>2/23/2022</a:t>
            </a:fld>
            <a:endParaRPr lang="en-US"/>
          </a:p>
        </p:txBody>
      </p:sp>
      <p:sp>
        <p:nvSpPr>
          <p:cNvPr id="5" name="Footer Placeholder 4">
            <a:extLst>
              <a:ext uri="{FF2B5EF4-FFF2-40B4-BE49-F238E27FC236}">
                <a16:creationId xmlns:a16="http://schemas.microsoft.com/office/drawing/2014/main" id="{49C2E753-A5D6-4BF3-9FA3-27BA5A129BE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4975CB8-5395-48BE-9EE5-247226FD9535}"/>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21160073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123</TotalTime>
  <Words>516</Words>
  <Application>Microsoft Office PowerPoint</Application>
  <PresentationFormat>Widescreen</PresentationFormat>
  <Paragraphs>87</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GAME ON </vt:lpstr>
      <vt:lpstr>Agenda</vt:lpstr>
      <vt:lpstr>Introduction</vt:lpstr>
      <vt:lpstr>Topic one</vt:lpstr>
      <vt:lpstr>SALES TRENDS</vt:lpstr>
      <vt:lpstr>PowerPoint Presentation</vt:lpstr>
      <vt:lpstr>Topic two</vt:lpstr>
      <vt:lpstr>and the winner is….</vt:lpstr>
      <vt:lpstr>    other</vt:lpstr>
      <vt:lpstr>Topic three</vt:lpstr>
      <vt:lpstr>Most popular by genre</vt:lpstr>
      <vt:lpstr>Topic four</vt:lpstr>
      <vt:lpstr>PowerPoint Presentation</vt:lpstr>
      <vt:lpstr>Summary</vt:lpstr>
      <vt:lpstr>nintendo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ON </dc:title>
  <dc:creator>sony martin</dc:creator>
  <cp:lastModifiedBy>sony martin</cp:lastModifiedBy>
  <cp:revision>1</cp:revision>
  <dcterms:created xsi:type="dcterms:W3CDTF">2022-02-23T23:37:26Z</dcterms:created>
  <dcterms:modified xsi:type="dcterms:W3CDTF">2022-02-24T01:40:45Z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