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0" r:id="rId4"/>
    <p:sldId id="259" r:id="rId5"/>
    <p:sldId id="258"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8" autoAdjust="0"/>
    <p:restoredTop sz="94660"/>
  </p:normalViewPr>
  <p:slideViewPr>
    <p:cSldViewPr snapToGrid="0">
      <p:cViewPr varScale="1">
        <p:scale>
          <a:sx n="87" d="100"/>
          <a:sy n="87" d="100"/>
        </p:scale>
        <p:origin x="2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12/11/2021</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85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12/11/2021</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20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12/11/2021</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085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12/11/2021</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111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12/11/2021</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11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12/11/2021</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279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12/11/2021</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27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12/11/2021</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891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12/11/2021</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056499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12/11/2021</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477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12/11/2021</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891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12/11/2021</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85986181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7BF825B-5558-4A92-BA71-9B5512B07258}"/>
              </a:ext>
            </a:extLst>
          </p:cNvPr>
          <p:cNvSpPr>
            <a:spLocks noGrp="1"/>
          </p:cNvSpPr>
          <p:nvPr>
            <p:ph type="ctrTitle"/>
          </p:nvPr>
        </p:nvSpPr>
        <p:spPr>
          <a:xfrm>
            <a:off x="4739751" y="768334"/>
            <a:ext cx="6479629" cy="2866405"/>
          </a:xfrm>
        </p:spPr>
        <p:txBody>
          <a:bodyPr>
            <a:normAutofit/>
          </a:bodyPr>
          <a:lstStyle/>
          <a:p>
            <a:r>
              <a:rPr lang="en-US" dirty="0"/>
              <a:t>Lesson 9 hands on</a:t>
            </a:r>
          </a:p>
        </p:txBody>
      </p:sp>
      <p:sp>
        <p:nvSpPr>
          <p:cNvPr id="3" name="Subtitle 2">
            <a:extLst>
              <a:ext uri="{FF2B5EF4-FFF2-40B4-BE49-F238E27FC236}">
                <a16:creationId xmlns:a16="http://schemas.microsoft.com/office/drawing/2014/main" id="{5748E51C-08AC-42BB-A068-1C448F09C8CE}"/>
              </a:ext>
            </a:extLst>
          </p:cNvPr>
          <p:cNvSpPr>
            <a:spLocks noGrp="1"/>
          </p:cNvSpPr>
          <p:nvPr>
            <p:ph type="subTitle" idx="1"/>
          </p:nvPr>
        </p:nvSpPr>
        <p:spPr>
          <a:xfrm>
            <a:off x="4739751" y="4283239"/>
            <a:ext cx="6479629" cy="1475177"/>
          </a:xfrm>
        </p:spPr>
        <p:txBody>
          <a:bodyPr>
            <a:normAutofit/>
          </a:bodyPr>
          <a:lstStyle/>
          <a:p>
            <a:r>
              <a:rPr lang="en-US" dirty="0"/>
              <a:t>Comparing per capita and life expectancies</a:t>
            </a:r>
          </a:p>
        </p:txBody>
      </p:sp>
      <p:pic>
        <p:nvPicPr>
          <p:cNvPr id="4" name="Picture 3" descr="Pink and purple powder explosion">
            <a:extLst>
              <a:ext uri="{FF2B5EF4-FFF2-40B4-BE49-F238E27FC236}">
                <a16:creationId xmlns:a16="http://schemas.microsoft.com/office/drawing/2014/main" id="{BDB2B213-BF5C-487B-ADFB-162C841965CA}"/>
              </a:ext>
            </a:extLst>
          </p:cNvPr>
          <p:cNvPicPr>
            <a:picLocks noChangeAspect="1"/>
          </p:cNvPicPr>
          <p:nvPr/>
        </p:nvPicPr>
        <p:blipFill rotWithShape="1">
          <a:blip r:embed="rId2"/>
          <a:srcRect l="15277" r="13979" b="-3"/>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47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9D75-7D6C-4901-9989-A0292464F5B7}"/>
              </a:ext>
            </a:extLst>
          </p:cNvPr>
          <p:cNvSpPr>
            <a:spLocks noGrp="1"/>
          </p:cNvSpPr>
          <p:nvPr>
            <p:ph type="title"/>
          </p:nvPr>
        </p:nvSpPr>
        <p:spPr/>
        <p:txBody>
          <a:bodyPr/>
          <a:lstStyle/>
          <a:p>
            <a:r>
              <a:rPr lang="en-US" dirty="0"/>
              <a:t>Comparison of 5 countries</a:t>
            </a:r>
          </a:p>
        </p:txBody>
      </p:sp>
      <p:sp>
        <p:nvSpPr>
          <p:cNvPr id="3" name="Content Placeholder 2">
            <a:extLst>
              <a:ext uri="{FF2B5EF4-FFF2-40B4-BE49-F238E27FC236}">
                <a16:creationId xmlns:a16="http://schemas.microsoft.com/office/drawing/2014/main" id="{25DF38DA-9099-4183-A45C-30FCB2B5D4FE}"/>
              </a:ext>
            </a:extLst>
          </p:cNvPr>
          <p:cNvSpPr>
            <a:spLocks noGrp="1"/>
          </p:cNvSpPr>
          <p:nvPr>
            <p:ph idx="1"/>
          </p:nvPr>
        </p:nvSpPr>
        <p:spPr/>
        <p:txBody>
          <a:bodyPr/>
          <a:lstStyle/>
          <a:p>
            <a:r>
              <a:rPr lang="en-US" dirty="0"/>
              <a:t>Looking at the per capita for years 1952 &amp; 2007,</a:t>
            </a:r>
          </a:p>
          <a:p>
            <a:r>
              <a:rPr lang="en-US" dirty="0"/>
              <a:t> both highest and lowest</a:t>
            </a:r>
          </a:p>
          <a:p>
            <a:r>
              <a:rPr lang="en-US" dirty="0"/>
              <a:t>Life expectancy from 1952-2007</a:t>
            </a:r>
          </a:p>
          <a:p>
            <a:r>
              <a:rPr lang="en-US" dirty="0"/>
              <a:t>Median life expectancy</a:t>
            </a:r>
          </a:p>
          <a:p>
            <a:endParaRPr lang="en-US" dirty="0"/>
          </a:p>
        </p:txBody>
      </p:sp>
    </p:spTree>
    <p:extLst>
      <p:ext uri="{BB962C8B-B14F-4D97-AF65-F5344CB8AC3E}">
        <p14:creationId xmlns:p14="http://schemas.microsoft.com/office/powerpoint/2010/main" val="265314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FB61E-B851-4134-A002-7C57F26996BC}"/>
              </a:ext>
            </a:extLst>
          </p:cNvPr>
          <p:cNvSpPr>
            <a:spLocks noGrp="1"/>
          </p:cNvSpPr>
          <p:nvPr>
            <p:ph type="title"/>
          </p:nvPr>
        </p:nvSpPr>
        <p:spPr/>
        <p:txBody>
          <a:bodyPr>
            <a:normAutofit fontScale="90000"/>
          </a:bodyPr>
          <a:lstStyle/>
          <a:p>
            <a:r>
              <a:rPr lang="en-US" dirty="0"/>
              <a:t>Highest per capita for 1952 &amp; 2007</a:t>
            </a:r>
          </a:p>
        </p:txBody>
      </p:sp>
      <p:sp>
        <p:nvSpPr>
          <p:cNvPr id="3" name="Content Placeholder 2">
            <a:extLst>
              <a:ext uri="{FF2B5EF4-FFF2-40B4-BE49-F238E27FC236}">
                <a16:creationId xmlns:a16="http://schemas.microsoft.com/office/drawing/2014/main" id="{FEA6CA19-E6F2-46AF-A163-AB74CAF63D97}"/>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D59D04A9-A332-45F8-91FA-7E43CD6F4FA3}"/>
              </a:ext>
            </a:extLst>
          </p:cNvPr>
          <p:cNvSpPr>
            <a:spLocks noGrp="1"/>
          </p:cNvSpPr>
          <p:nvPr>
            <p:ph type="body" sz="half" idx="2"/>
          </p:nvPr>
        </p:nvSpPr>
        <p:spPr/>
        <p:txBody>
          <a:bodyPr/>
          <a:lstStyle/>
          <a:p>
            <a:r>
              <a:rPr lang="en-US" dirty="0"/>
              <a:t>And the highest per capita for both 1952 and 2007 is Switzerland.</a:t>
            </a:r>
          </a:p>
          <a:p>
            <a:endParaRPr lang="en-US" dirty="0"/>
          </a:p>
          <a:p>
            <a:r>
              <a:rPr lang="en-US" dirty="0"/>
              <a:t>Switzerland is home to people of great wealth, it is a vacation spot for the wealthy, they have some of the best medical minds there, the Swiss guard protects the Pope and not to mention the best watches and chocolate in the world. So the income ratio of course is higher as they have higher income streams.</a:t>
            </a:r>
          </a:p>
        </p:txBody>
      </p:sp>
      <p:pic>
        <p:nvPicPr>
          <p:cNvPr id="6" name="Picture 5">
            <a:extLst>
              <a:ext uri="{FF2B5EF4-FFF2-40B4-BE49-F238E27FC236}">
                <a16:creationId xmlns:a16="http://schemas.microsoft.com/office/drawing/2014/main" id="{BE4D259B-D783-435C-90FF-8DC22A083027}"/>
              </a:ext>
            </a:extLst>
          </p:cNvPr>
          <p:cNvPicPr>
            <a:picLocks noChangeAspect="1"/>
          </p:cNvPicPr>
          <p:nvPr/>
        </p:nvPicPr>
        <p:blipFill>
          <a:blip r:embed="rId2"/>
          <a:stretch>
            <a:fillRect/>
          </a:stretch>
        </p:blipFill>
        <p:spPr>
          <a:xfrm>
            <a:off x="4995974" y="764973"/>
            <a:ext cx="6112517" cy="5109354"/>
          </a:xfrm>
          <a:prstGeom prst="rect">
            <a:avLst/>
          </a:prstGeom>
        </p:spPr>
      </p:pic>
    </p:spTree>
    <p:extLst>
      <p:ext uri="{BB962C8B-B14F-4D97-AF65-F5344CB8AC3E}">
        <p14:creationId xmlns:p14="http://schemas.microsoft.com/office/powerpoint/2010/main" val="3320663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7" name="Oval 16">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Oval 19">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1" name="Straight Connector 30">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EB709-BE30-409A-8FFF-AEE8A1FB16BA}"/>
              </a:ext>
            </a:extLst>
          </p:cNvPr>
          <p:cNvSpPr>
            <a:spLocks noGrp="1"/>
          </p:cNvSpPr>
          <p:nvPr>
            <p:ph type="title"/>
          </p:nvPr>
        </p:nvSpPr>
        <p:spPr>
          <a:xfrm>
            <a:off x="565150" y="770889"/>
            <a:ext cx="4541445" cy="1587449"/>
          </a:xfrm>
        </p:spPr>
        <p:txBody>
          <a:bodyPr vert="horz" lIns="91440" tIns="45720" rIns="91440" bIns="45720" rtlCol="0" anchor="t">
            <a:normAutofit/>
          </a:bodyPr>
          <a:lstStyle/>
          <a:p>
            <a:pPr>
              <a:lnSpc>
                <a:spcPct val="90000"/>
              </a:lnSpc>
            </a:pPr>
            <a:r>
              <a:rPr lang="en-US" sz="3400"/>
              <a:t>Lowest per capita: years of 1952 &amp; 2007</a:t>
            </a:r>
          </a:p>
        </p:txBody>
      </p:sp>
      <p:sp>
        <p:nvSpPr>
          <p:cNvPr id="11" name="Text Placeholder 10">
            <a:extLst>
              <a:ext uri="{FF2B5EF4-FFF2-40B4-BE49-F238E27FC236}">
                <a16:creationId xmlns:a16="http://schemas.microsoft.com/office/drawing/2014/main" id="{B9F3123A-E6ED-4D3C-92C2-DE0873927AF6}"/>
              </a:ext>
            </a:extLst>
          </p:cNvPr>
          <p:cNvSpPr>
            <a:spLocks noGrp="1"/>
          </p:cNvSpPr>
          <p:nvPr>
            <p:ph type="body" sz="half" idx="2"/>
          </p:nvPr>
        </p:nvSpPr>
        <p:spPr>
          <a:xfrm>
            <a:off x="6155706" y="817197"/>
            <a:ext cx="5457725" cy="1541148"/>
          </a:xfrm>
        </p:spPr>
        <p:txBody>
          <a:bodyPr vert="horz" lIns="91440" tIns="45720" rIns="91440" bIns="45720" rtlCol="0">
            <a:normAutofit/>
          </a:bodyPr>
          <a:lstStyle/>
          <a:p>
            <a:pPr indent="-228600">
              <a:buFont typeface="Arial" panose="020B0604020202020204" pitchFamily="34" charset="0"/>
              <a:buChar char="•"/>
            </a:pPr>
            <a:r>
              <a:rPr lang="en-US" dirty="0"/>
              <a:t>The lowest per capita for both 1952 and  2007 were both for the country of Egypt. Maybe it took longer to recover from post –WWII, and the large amount of fighting in the middle east</a:t>
            </a:r>
            <a:endParaRPr lang="en-US"/>
          </a:p>
          <a:p>
            <a:pPr indent="-228600">
              <a:buFont typeface="Arial" panose="020B0604020202020204" pitchFamily="34" charset="0"/>
              <a:buChar char="•"/>
            </a:pPr>
            <a:r>
              <a:rPr lang="en-US" dirty="0"/>
              <a:t>	</a:t>
            </a:r>
            <a:endParaRPr lang="en-US"/>
          </a:p>
        </p:txBody>
      </p:sp>
      <p:pic>
        <p:nvPicPr>
          <p:cNvPr id="10" name="Content Placeholder 9" descr="A close-up of a document&#10;&#10;Description automatically generated with low confidence">
            <a:extLst>
              <a:ext uri="{FF2B5EF4-FFF2-40B4-BE49-F238E27FC236}">
                <a16:creationId xmlns:a16="http://schemas.microsoft.com/office/drawing/2014/main" id="{81819AF3-8E78-4DF9-9D5A-034021035693}"/>
              </a:ext>
            </a:extLst>
          </p:cNvPr>
          <p:cNvPicPr>
            <a:picLocks noGrp="1" noChangeAspect="1"/>
          </p:cNvPicPr>
          <p:nvPr>
            <p:ph idx="1"/>
          </p:nvPr>
        </p:nvPicPr>
        <p:blipFill>
          <a:blip r:embed="rId2"/>
          <a:stretch>
            <a:fillRect/>
          </a:stretch>
        </p:blipFill>
        <p:spPr bwMode="auto">
          <a:xfrm>
            <a:off x="2390836" y="2691638"/>
            <a:ext cx="7406925" cy="3189732"/>
          </a:xfrm>
          <a:prstGeom prst="rect">
            <a:avLst/>
          </a:prstGeom>
          <a:solidFill>
            <a:srgbClr val="FFFFFF"/>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5" name="Group 34">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6"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1" name="Straight Connector 40">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47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6" name="Oval 15">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0" name="Straight Connector 29">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87CA7C6F-7665-427D-AC8E-1D494206B301}"/>
              </a:ext>
            </a:extLst>
          </p:cNvPr>
          <p:cNvSpPr>
            <a:spLocks noGrp="1"/>
          </p:cNvSpPr>
          <p:nvPr>
            <p:ph type="title"/>
          </p:nvPr>
        </p:nvSpPr>
        <p:spPr>
          <a:xfrm>
            <a:off x="565151" y="770890"/>
            <a:ext cx="4133560" cy="1268984"/>
          </a:xfrm>
        </p:spPr>
        <p:txBody>
          <a:bodyPr vert="horz" lIns="91440" tIns="45720" rIns="91440" bIns="45720" rtlCol="0" anchor="t">
            <a:normAutofit/>
          </a:bodyPr>
          <a:lstStyle/>
          <a:p>
            <a:pPr>
              <a:lnSpc>
                <a:spcPct val="90000"/>
              </a:lnSpc>
            </a:pPr>
            <a:r>
              <a:rPr lang="en-US" sz="3400"/>
              <a:t>Life expectancies of five countries</a:t>
            </a:r>
          </a:p>
        </p:txBody>
      </p:sp>
      <p:sp>
        <p:nvSpPr>
          <p:cNvPr id="10" name="Text Placeholder 9">
            <a:extLst>
              <a:ext uri="{FF2B5EF4-FFF2-40B4-BE49-F238E27FC236}">
                <a16:creationId xmlns:a16="http://schemas.microsoft.com/office/drawing/2014/main" id="{423FC10A-876C-4295-8F99-3CBA9A7EC3EC}"/>
              </a:ext>
            </a:extLst>
          </p:cNvPr>
          <p:cNvSpPr>
            <a:spLocks noGrp="1"/>
          </p:cNvSpPr>
          <p:nvPr>
            <p:ph type="body" sz="half" idx="2"/>
          </p:nvPr>
        </p:nvSpPr>
        <p:spPr>
          <a:xfrm>
            <a:off x="565151" y="2160016"/>
            <a:ext cx="4133560" cy="3601212"/>
          </a:xfrm>
        </p:spPr>
        <p:txBody>
          <a:bodyPr vert="horz" lIns="91440" tIns="45720" rIns="91440" bIns="45720" rtlCol="0">
            <a:normAutofit lnSpcReduction="10000"/>
          </a:bodyPr>
          <a:lstStyle/>
          <a:p>
            <a:pPr indent="-228600">
              <a:buFont typeface="Arial" panose="020B0604020202020204" pitchFamily="34" charset="0"/>
              <a:buChar char="•"/>
            </a:pPr>
            <a:r>
              <a:rPr lang="en-US" dirty="0"/>
              <a:t>Again Egypt is at the low end for life expectancy; the increase took almost three decades to reach where Australia, Austria, Belgium and Switzerland started.</a:t>
            </a:r>
          </a:p>
          <a:p>
            <a:pPr indent="-228600">
              <a:buFont typeface="Arial" panose="020B0604020202020204" pitchFamily="34" charset="0"/>
              <a:buChar char="•"/>
            </a:pPr>
            <a:r>
              <a:rPr lang="en-US" dirty="0"/>
              <a:t>With less </a:t>
            </a:r>
            <a:r>
              <a:rPr lang="en-US" dirty="0" err="1"/>
              <a:t>percapita</a:t>
            </a:r>
            <a:r>
              <a:rPr lang="en-US" dirty="0"/>
              <a:t> it is safe to say they are not able to have the means to stay healthy as the other countries with more income.</a:t>
            </a:r>
          </a:p>
          <a:p>
            <a:pPr indent="-228600">
              <a:buFont typeface="Arial" panose="020B0604020202020204" pitchFamily="34" charset="0"/>
              <a:buChar char="•"/>
            </a:pPr>
            <a:r>
              <a:rPr lang="en-US" dirty="0"/>
              <a:t>Australia, Austria, Belgium and Switzerland are home to people of higher incomes so with better health care and quality of living the life expectancy is higher than Egypt, which is still in most parts still rather poor.</a:t>
            </a:r>
          </a:p>
          <a:p>
            <a:pPr indent="-228600">
              <a:buFont typeface="Arial" panose="020B0604020202020204" pitchFamily="34" charset="0"/>
              <a:buChar char="•"/>
            </a:pPr>
            <a:endParaRPr lang="en-US" dirty="0"/>
          </a:p>
        </p:txBody>
      </p:sp>
      <p:cxnSp>
        <p:nvCxnSpPr>
          <p:cNvPr id="34" name="Straight Connector 33">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7E4F32A-92B9-4FBF-8663-F27402FFC515}"/>
              </a:ext>
            </a:extLst>
          </p:cNvPr>
          <p:cNvPicPr>
            <a:picLocks noChangeAspect="1"/>
          </p:cNvPicPr>
          <p:nvPr/>
        </p:nvPicPr>
        <p:blipFill rotWithShape="1">
          <a:blip r:embed="rId2"/>
          <a:srcRect r="6803" b="-2"/>
          <a:stretch/>
        </p:blipFill>
        <p:spPr>
          <a:xfrm>
            <a:off x="5263860" y="681645"/>
            <a:ext cx="6273249" cy="5486057"/>
          </a:xfrm>
          <a:prstGeom prst="rect">
            <a:avLst/>
          </a:prstGeom>
        </p:spPr>
      </p:pic>
      <p:grpSp>
        <p:nvGrpSpPr>
          <p:cNvPr id="36" name="Group 35">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7"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57577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7299A55-9642-4DC0-9AB0-D0D663A2A201}"/>
              </a:ext>
            </a:extLst>
          </p:cNvPr>
          <p:cNvSpPr>
            <a:spLocks noGrp="1"/>
          </p:cNvSpPr>
          <p:nvPr>
            <p:ph type="title"/>
          </p:nvPr>
        </p:nvSpPr>
        <p:spPr/>
        <p:txBody>
          <a:bodyPr>
            <a:normAutofit/>
          </a:bodyPr>
          <a:lstStyle/>
          <a:p>
            <a:r>
              <a:rPr lang="en-US" sz="3600" dirty="0"/>
              <a:t>average life expectancy	</a:t>
            </a:r>
          </a:p>
        </p:txBody>
      </p:sp>
      <p:sp>
        <p:nvSpPr>
          <p:cNvPr id="8" name="Text Placeholder 7">
            <a:extLst>
              <a:ext uri="{FF2B5EF4-FFF2-40B4-BE49-F238E27FC236}">
                <a16:creationId xmlns:a16="http://schemas.microsoft.com/office/drawing/2014/main" id="{8E51B18A-D6C7-4CAB-AC35-17A62D7A69CE}"/>
              </a:ext>
            </a:extLst>
          </p:cNvPr>
          <p:cNvSpPr>
            <a:spLocks noGrp="1"/>
          </p:cNvSpPr>
          <p:nvPr>
            <p:ph type="body" idx="1"/>
          </p:nvPr>
        </p:nvSpPr>
        <p:spPr/>
        <p:txBody>
          <a:bodyPr/>
          <a:lstStyle/>
          <a:p>
            <a:endParaRPr lang="en-US" dirty="0"/>
          </a:p>
        </p:txBody>
      </p:sp>
      <p:sp>
        <p:nvSpPr>
          <p:cNvPr id="9" name="Content Placeholder 8">
            <a:extLst>
              <a:ext uri="{FF2B5EF4-FFF2-40B4-BE49-F238E27FC236}">
                <a16:creationId xmlns:a16="http://schemas.microsoft.com/office/drawing/2014/main" id="{71B8B2DF-6B9B-404E-AD8C-547AD4A0337F}"/>
              </a:ext>
            </a:extLst>
          </p:cNvPr>
          <p:cNvSpPr>
            <a:spLocks noGrp="1"/>
          </p:cNvSpPr>
          <p:nvPr>
            <p:ph sz="half" idx="2"/>
          </p:nvPr>
        </p:nvSpPr>
        <p:spPr/>
        <p:txBody>
          <a:bodyPr/>
          <a:lstStyle/>
          <a:p>
            <a:endParaRPr lang="en-US"/>
          </a:p>
        </p:txBody>
      </p:sp>
      <p:sp>
        <p:nvSpPr>
          <p:cNvPr id="10" name="Text Placeholder 9">
            <a:extLst>
              <a:ext uri="{FF2B5EF4-FFF2-40B4-BE49-F238E27FC236}">
                <a16:creationId xmlns:a16="http://schemas.microsoft.com/office/drawing/2014/main" id="{15ABCC00-C839-4055-AD98-4B8F5D9A886D}"/>
              </a:ext>
            </a:extLst>
          </p:cNvPr>
          <p:cNvSpPr>
            <a:spLocks noGrp="1"/>
          </p:cNvSpPr>
          <p:nvPr>
            <p:ph type="body" sz="quarter" idx="3"/>
          </p:nvPr>
        </p:nvSpPr>
        <p:spPr/>
        <p:txBody>
          <a:bodyPr/>
          <a:lstStyle/>
          <a:p>
            <a:endParaRPr lang="en-US" dirty="0"/>
          </a:p>
        </p:txBody>
      </p:sp>
      <p:sp>
        <p:nvSpPr>
          <p:cNvPr id="11" name="Content Placeholder 10">
            <a:extLst>
              <a:ext uri="{FF2B5EF4-FFF2-40B4-BE49-F238E27FC236}">
                <a16:creationId xmlns:a16="http://schemas.microsoft.com/office/drawing/2014/main" id="{210B1088-CFB6-43C4-B18E-6BFC659132DB}"/>
              </a:ext>
            </a:extLst>
          </p:cNvPr>
          <p:cNvSpPr>
            <a:spLocks noGrp="1"/>
          </p:cNvSpPr>
          <p:nvPr>
            <p:ph sz="quarter" idx="4"/>
          </p:nvPr>
        </p:nvSpPr>
        <p:spPr/>
        <p:txBody>
          <a:bodyPr/>
          <a:lstStyle/>
          <a:p>
            <a:endParaRPr lang="en-US"/>
          </a:p>
        </p:txBody>
      </p:sp>
      <mc:AlternateContent xmlns:mc="http://schemas.openxmlformats.org/markup-compatibility/2006">
        <mc:Choice xmlns:pslz="http://schemas.microsoft.com/office/powerpoint/2016/slidezoom" Requires="pslz">
          <p:graphicFrame>
            <p:nvGraphicFramePr>
              <p:cNvPr id="6" name="Slide Zoom 5">
                <a:extLst>
                  <a:ext uri="{FF2B5EF4-FFF2-40B4-BE49-F238E27FC236}">
                    <a16:creationId xmlns:a16="http://schemas.microsoft.com/office/drawing/2014/main" id="{4C45335D-E555-44BA-8F27-3C4B0AEB098B}"/>
                  </a:ext>
                </a:extLst>
              </p:cNvPr>
              <p:cNvGraphicFramePr>
                <a:graphicFrameLocks noChangeAspect="1"/>
              </p:cNvGraphicFramePr>
              <p:nvPr>
                <p:extLst>
                  <p:ext uri="{D42A27DB-BD31-4B8C-83A1-F6EECF244321}">
                    <p14:modId xmlns:p14="http://schemas.microsoft.com/office/powerpoint/2010/main" val="3256784951"/>
                  </p:ext>
                </p:extLst>
              </p:nvPr>
            </p:nvGraphicFramePr>
            <p:xfrm>
              <a:off x="1890201" y="2808423"/>
              <a:ext cx="3048000" cy="1714500"/>
            </p:xfrm>
            <a:graphic>
              <a:graphicData uri="http://schemas.microsoft.com/office/powerpoint/2016/slidezoom">
                <pslz:sldZm>
                  <pslz:sldZmObj sldId="261" cId="541832500">
                    <pslz:zmPr id="{28D57A7C-FFB2-421A-85A8-F8271A7A69CE}"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6" name="Slide Zoom 5">
                <a:hlinkClick r:id="rId3" action="ppaction://hlinksldjump"/>
                <a:extLst>
                  <a:ext uri="{FF2B5EF4-FFF2-40B4-BE49-F238E27FC236}">
                    <a16:creationId xmlns:a16="http://schemas.microsoft.com/office/drawing/2014/main" id="{4C45335D-E555-44BA-8F27-3C4B0AEB098B}"/>
                  </a:ext>
                </a:extLst>
              </p:cNvPr>
              <p:cNvPicPr>
                <a:picLocks noGrp="1" noRot="1" noChangeAspect="1" noMove="1" noResize="1" noEditPoints="1" noAdjustHandles="1" noChangeArrowheads="1" noChangeShapeType="1"/>
              </p:cNvPicPr>
              <p:nvPr/>
            </p:nvPicPr>
            <p:blipFill>
              <a:blip r:embed="rId2"/>
              <a:stretch>
                <a:fillRect/>
              </a:stretch>
            </p:blipFill>
            <p:spPr>
              <a:xfrm>
                <a:off x="1890201" y="2808423"/>
                <a:ext cx="3048000" cy="1714500"/>
              </a:xfrm>
              <a:prstGeom prst="rect">
                <a:avLst/>
              </a:prstGeom>
              <a:ln w="3175">
                <a:solidFill>
                  <a:prstClr val="ltGray"/>
                </a:solidFill>
              </a:ln>
            </p:spPr>
          </p:pic>
        </mc:Fallback>
      </mc:AlternateContent>
      <p:pic>
        <p:nvPicPr>
          <p:cNvPr id="13" name="Picture 12">
            <a:extLst>
              <a:ext uri="{FF2B5EF4-FFF2-40B4-BE49-F238E27FC236}">
                <a16:creationId xmlns:a16="http://schemas.microsoft.com/office/drawing/2014/main" id="{633B8873-3CBF-4209-9440-0F607B28EFF6}"/>
              </a:ext>
            </a:extLst>
          </p:cNvPr>
          <p:cNvPicPr>
            <a:picLocks noChangeAspect="1"/>
          </p:cNvPicPr>
          <p:nvPr/>
        </p:nvPicPr>
        <p:blipFill>
          <a:blip r:embed="rId4"/>
          <a:stretch>
            <a:fillRect/>
          </a:stretch>
        </p:blipFill>
        <p:spPr>
          <a:xfrm>
            <a:off x="6136684" y="768096"/>
            <a:ext cx="7802553" cy="6332615"/>
          </a:xfrm>
          <a:prstGeom prst="rect">
            <a:avLst/>
          </a:prstGeom>
        </p:spPr>
      </p:pic>
      <p:pic>
        <p:nvPicPr>
          <p:cNvPr id="15" name="Picture 14">
            <a:extLst>
              <a:ext uri="{FF2B5EF4-FFF2-40B4-BE49-F238E27FC236}">
                <a16:creationId xmlns:a16="http://schemas.microsoft.com/office/drawing/2014/main" id="{771F8B71-FBFB-4BD4-BEC7-A87BC7BD0EE2}"/>
              </a:ext>
            </a:extLst>
          </p:cNvPr>
          <p:cNvPicPr>
            <a:picLocks noChangeAspect="1"/>
          </p:cNvPicPr>
          <p:nvPr/>
        </p:nvPicPr>
        <p:blipFill>
          <a:blip r:embed="rId5"/>
          <a:stretch>
            <a:fillRect/>
          </a:stretch>
        </p:blipFill>
        <p:spPr>
          <a:xfrm>
            <a:off x="341523" y="2365756"/>
            <a:ext cx="5574535" cy="3880808"/>
          </a:xfrm>
          <a:prstGeom prst="rect">
            <a:avLst/>
          </a:prstGeom>
        </p:spPr>
      </p:pic>
    </p:spTree>
    <p:extLst>
      <p:ext uri="{BB962C8B-B14F-4D97-AF65-F5344CB8AC3E}">
        <p14:creationId xmlns:p14="http://schemas.microsoft.com/office/powerpoint/2010/main" val="541832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D572B5-6A5F-4726-BA9A-4DA9B1E9A7D4}"/>
              </a:ext>
            </a:extLst>
          </p:cNvPr>
          <p:cNvSpPr>
            <a:spLocks noGrp="1"/>
          </p:cNvSpPr>
          <p:nvPr>
            <p:ph type="title"/>
          </p:nvPr>
        </p:nvSpPr>
        <p:spPr/>
        <p:txBody>
          <a:bodyPr/>
          <a:lstStyle/>
          <a:p>
            <a:r>
              <a:rPr lang="en-US" dirty="0"/>
              <a:t>The law of averages</a:t>
            </a:r>
          </a:p>
        </p:txBody>
      </p:sp>
      <p:sp>
        <p:nvSpPr>
          <p:cNvPr id="6" name="Content Placeholder 5">
            <a:extLst>
              <a:ext uri="{FF2B5EF4-FFF2-40B4-BE49-F238E27FC236}">
                <a16:creationId xmlns:a16="http://schemas.microsoft.com/office/drawing/2014/main" id="{BF7A89FD-930B-48BC-9230-7D7A2B2F2094}"/>
              </a:ext>
            </a:extLst>
          </p:cNvPr>
          <p:cNvSpPr>
            <a:spLocks noGrp="1"/>
          </p:cNvSpPr>
          <p:nvPr>
            <p:ph idx="1"/>
          </p:nvPr>
        </p:nvSpPr>
        <p:spPr/>
        <p:txBody>
          <a:bodyPr/>
          <a:lstStyle/>
          <a:p>
            <a:r>
              <a:rPr lang="en-US" dirty="0"/>
              <a:t>In 1952 the average life expectancy was 45 years old.</a:t>
            </a:r>
          </a:p>
          <a:p>
            <a:r>
              <a:rPr lang="en-US" dirty="0"/>
              <a:t>55 years later in 2007 the average life expectancy was 72</a:t>
            </a:r>
          </a:p>
          <a:p>
            <a:r>
              <a:rPr lang="en-US" dirty="0"/>
              <a:t>In 1952 the countries of Australia, Austria, Belgium, &amp; Switzerland were at an average expectancy between 68-70. </a:t>
            </a:r>
          </a:p>
          <a:p>
            <a:endParaRPr lang="en-US" dirty="0"/>
          </a:p>
        </p:txBody>
      </p:sp>
      <p:sp>
        <p:nvSpPr>
          <p:cNvPr id="7" name="Text Placeholder 6">
            <a:extLst>
              <a:ext uri="{FF2B5EF4-FFF2-40B4-BE49-F238E27FC236}">
                <a16:creationId xmlns:a16="http://schemas.microsoft.com/office/drawing/2014/main" id="{68A5F26F-1BE6-43AC-A5F5-841F11BCD250}"/>
              </a:ext>
            </a:extLst>
          </p:cNvPr>
          <p:cNvSpPr>
            <a:spLocks noGrp="1"/>
          </p:cNvSpPr>
          <p:nvPr>
            <p:ph type="body" sz="half" idx="2"/>
          </p:nvPr>
        </p:nvSpPr>
        <p:spPr/>
        <p:txBody>
          <a:bodyPr/>
          <a:lstStyle/>
          <a:p>
            <a:r>
              <a:rPr lang="en-US" dirty="0"/>
              <a:t>How do the five countries compare to the rest of the  countries as far as the average life expectancy?	</a:t>
            </a:r>
          </a:p>
        </p:txBody>
      </p:sp>
    </p:spTree>
    <p:extLst>
      <p:ext uri="{BB962C8B-B14F-4D97-AF65-F5344CB8AC3E}">
        <p14:creationId xmlns:p14="http://schemas.microsoft.com/office/powerpoint/2010/main" val="312340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CCA3A-BAA6-44B8-81EF-738B80218025}"/>
              </a:ext>
            </a:extLst>
          </p:cNvPr>
          <p:cNvSpPr>
            <a:spLocks noGrp="1"/>
          </p:cNvSpPr>
          <p:nvPr>
            <p:ph type="title"/>
          </p:nvPr>
        </p:nvSpPr>
        <p:spPr/>
        <p:txBody>
          <a:bodyPr>
            <a:normAutofit fontScale="90000"/>
          </a:bodyPr>
          <a:lstStyle/>
          <a:p>
            <a:r>
              <a:rPr lang="en-US" dirty="0"/>
              <a:t>And now a word from our sponsors</a:t>
            </a:r>
          </a:p>
        </p:txBody>
      </p:sp>
      <p:sp>
        <p:nvSpPr>
          <p:cNvPr id="3" name="Content Placeholder 2">
            <a:extLst>
              <a:ext uri="{FF2B5EF4-FFF2-40B4-BE49-F238E27FC236}">
                <a16:creationId xmlns:a16="http://schemas.microsoft.com/office/drawing/2014/main" id="{0774EF3D-860E-4289-8505-334AD644C833}"/>
              </a:ext>
            </a:extLst>
          </p:cNvPr>
          <p:cNvSpPr>
            <a:spLocks noGrp="1"/>
          </p:cNvSpPr>
          <p:nvPr>
            <p:ph idx="1"/>
          </p:nvPr>
        </p:nvSpPr>
        <p:spPr/>
        <p:txBody>
          <a:bodyPr>
            <a:normAutofit fontScale="25000" lnSpcReduction="20000"/>
          </a:bodyPr>
          <a:lstStyle/>
          <a:p>
            <a:r>
              <a:rPr lang="en-US" dirty="0"/>
              <a:t>#see the countries: </a:t>
            </a:r>
            <a:r>
              <a:rPr lang="en-US" b="1" dirty="0">
                <a:solidFill>
                  <a:schemeClr val="accent6">
                    <a:lumMod val="60000"/>
                    <a:lumOff val="40000"/>
                  </a:schemeClr>
                </a:solidFill>
              </a:rPr>
              <a:t>levels(</a:t>
            </a:r>
            <a:r>
              <a:rPr lang="en-US" b="1" dirty="0" err="1">
                <a:solidFill>
                  <a:schemeClr val="accent6">
                    <a:lumMod val="60000"/>
                    <a:lumOff val="40000"/>
                  </a:schemeClr>
                </a:solidFill>
              </a:rPr>
              <a:t>gapminder$country</a:t>
            </a:r>
            <a:r>
              <a:rPr lang="en-US" b="1" dirty="0">
                <a:solidFill>
                  <a:schemeClr val="accent6">
                    <a:lumMod val="60000"/>
                    <a:lumOff val="40000"/>
                  </a:schemeClr>
                </a:solidFill>
              </a:rPr>
              <a:t>)</a:t>
            </a:r>
          </a:p>
          <a:p>
            <a:r>
              <a:rPr lang="en-US" b="1" dirty="0"/>
              <a:t>#find all the years in the dataset</a:t>
            </a:r>
          </a:p>
          <a:p>
            <a:r>
              <a:rPr lang="en-US" b="1" dirty="0">
                <a:solidFill>
                  <a:schemeClr val="accent6">
                    <a:lumMod val="60000"/>
                    <a:lumOff val="40000"/>
                  </a:schemeClr>
                </a:solidFill>
              </a:rPr>
              <a:t>unique(</a:t>
            </a:r>
            <a:r>
              <a:rPr lang="en-US" b="1" dirty="0" err="1">
                <a:solidFill>
                  <a:schemeClr val="accent6">
                    <a:lumMod val="60000"/>
                    <a:lumOff val="40000"/>
                  </a:schemeClr>
                </a:solidFill>
              </a:rPr>
              <a:t>gapminder$year</a:t>
            </a:r>
            <a:r>
              <a:rPr lang="en-US" b="1" dirty="0">
                <a:solidFill>
                  <a:schemeClr val="accent6">
                    <a:lumMod val="60000"/>
                    <a:lumOff val="40000"/>
                  </a:schemeClr>
                </a:solidFill>
              </a:rPr>
              <a:t>)</a:t>
            </a:r>
          </a:p>
          <a:p>
            <a:r>
              <a:rPr lang="en-US" b="1" dirty="0"/>
              <a:t>#which country of the five has the lowest per capita GDP in 1952?</a:t>
            </a:r>
          </a:p>
          <a:p>
            <a:r>
              <a:rPr lang="en-US" b="1" dirty="0"/>
              <a:t>Egypt</a:t>
            </a:r>
          </a:p>
          <a:p>
            <a:r>
              <a:rPr lang="en-US" b="1" dirty="0"/>
              <a:t>2007? Egypt</a:t>
            </a:r>
          </a:p>
          <a:p>
            <a:r>
              <a:rPr lang="en-US" b="1" dirty="0">
                <a:solidFill>
                  <a:schemeClr val="accent5">
                    <a:lumMod val="75000"/>
                  </a:schemeClr>
                </a:solidFill>
              </a:rPr>
              <a:t>Countries &lt;- gapminder %&gt;% filter (country %in% c("Belgium", "Austria", "</a:t>
            </a:r>
            <a:r>
              <a:rPr lang="en-US" b="1" dirty="0" err="1">
                <a:solidFill>
                  <a:schemeClr val="accent5">
                    <a:lumMod val="75000"/>
                  </a:schemeClr>
                </a:solidFill>
              </a:rPr>
              <a:t>Egypt","Australia</a:t>
            </a:r>
            <a:r>
              <a:rPr lang="en-US" b="1" dirty="0">
                <a:solidFill>
                  <a:schemeClr val="accent5">
                    <a:lumMod val="75000"/>
                  </a:schemeClr>
                </a:solidFill>
              </a:rPr>
              <a:t>", "Switzerland"))</a:t>
            </a:r>
          </a:p>
          <a:p>
            <a:r>
              <a:rPr lang="en-US" b="1" dirty="0">
                <a:solidFill>
                  <a:schemeClr val="accent5">
                    <a:lumMod val="75000"/>
                  </a:schemeClr>
                </a:solidFill>
              </a:rPr>
              <a:t>View(Countries)</a:t>
            </a:r>
          </a:p>
          <a:p>
            <a:endParaRPr lang="en-US" b="1" dirty="0">
              <a:solidFill>
                <a:schemeClr val="accent5">
                  <a:lumMod val="75000"/>
                </a:schemeClr>
              </a:solidFill>
            </a:endParaRPr>
          </a:p>
          <a:p>
            <a:r>
              <a:rPr lang="en-US" b="1" dirty="0">
                <a:solidFill>
                  <a:schemeClr val="accent5">
                    <a:lumMod val="75000"/>
                  </a:schemeClr>
                </a:solidFill>
              </a:rPr>
              <a:t>filter(Countries, year %in% c(1952, 2007)) %&gt;% arrange(</a:t>
            </a:r>
            <a:r>
              <a:rPr lang="en-US" b="1" dirty="0" err="1">
                <a:solidFill>
                  <a:schemeClr val="accent5">
                    <a:lumMod val="75000"/>
                  </a:schemeClr>
                </a:solidFill>
              </a:rPr>
              <a:t>gdpPercap</a:t>
            </a:r>
            <a:r>
              <a:rPr lang="en-US" b="1" dirty="0">
                <a:solidFill>
                  <a:schemeClr val="accent5">
                    <a:lumMod val="75000"/>
                  </a:schemeClr>
                </a:solidFill>
              </a:rPr>
              <a:t>)</a:t>
            </a:r>
          </a:p>
          <a:p>
            <a:r>
              <a:rPr lang="en-US" b="1" dirty="0"/>
              <a:t>#which has the highest per capita GDP in 1952? 2007?</a:t>
            </a:r>
          </a:p>
          <a:p>
            <a:r>
              <a:rPr lang="en-US" b="1" dirty="0">
                <a:solidFill>
                  <a:schemeClr val="accent5">
                    <a:lumMod val="75000"/>
                  </a:schemeClr>
                </a:solidFill>
              </a:rPr>
              <a:t>filter(Countries, year %in% c(1952, 2007)) %&gt;% arrange (desc(</a:t>
            </a:r>
            <a:r>
              <a:rPr lang="en-US" b="1" dirty="0" err="1">
                <a:solidFill>
                  <a:schemeClr val="accent5">
                    <a:lumMod val="75000"/>
                  </a:schemeClr>
                </a:solidFill>
              </a:rPr>
              <a:t>gdpPercap</a:t>
            </a:r>
            <a:r>
              <a:rPr lang="en-US" b="1" dirty="0">
                <a:solidFill>
                  <a:schemeClr val="accent5">
                    <a:lumMod val="75000"/>
                  </a:schemeClr>
                </a:solidFill>
              </a:rPr>
              <a:t>, year))</a:t>
            </a:r>
          </a:p>
          <a:p>
            <a:endParaRPr lang="en-US" b="1" dirty="0">
              <a:solidFill>
                <a:schemeClr val="accent5">
                  <a:lumMod val="75000"/>
                </a:schemeClr>
              </a:solidFill>
            </a:endParaRPr>
          </a:p>
          <a:p>
            <a:r>
              <a:rPr lang="en-US" b="1" dirty="0"/>
              <a:t>#create a line plot with year on the horizontal axis(x) and </a:t>
            </a:r>
            <a:r>
              <a:rPr lang="en-US" b="1" dirty="0" err="1"/>
              <a:t>lifeExp</a:t>
            </a:r>
            <a:r>
              <a:rPr lang="en-US" b="1" dirty="0"/>
              <a:t> on the vertical axis(y) for the five countries; give each country a different color line</a:t>
            </a:r>
            <a:r>
              <a:rPr lang="en-US" b="1" dirty="0">
                <a:solidFill>
                  <a:schemeClr val="accent5">
                    <a:lumMod val="75000"/>
                  </a:schemeClr>
                </a:solidFill>
              </a:rPr>
              <a:t>.</a:t>
            </a:r>
          </a:p>
          <a:p>
            <a:r>
              <a:rPr lang="en-US" b="1" dirty="0" err="1">
                <a:solidFill>
                  <a:schemeClr val="accent5">
                    <a:lumMod val="75000"/>
                  </a:schemeClr>
                </a:solidFill>
              </a:rPr>
              <a:t>ggplot</a:t>
            </a:r>
            <a:r>
              <a:rPr lang="en-US" b="1" dirty="0">
                <a:solidFill>
                  <a:schemeClr val="accent5">
                    <a:lumMod val="75000"/>
                  </a:schemeClr>
                </a:solidFill>
              </a:rPr>
              <a:t>(Countries) + </a:t>
            </a:r>
            <a:r>
              <a:rPr lang="en-US" b="1" dirty="0" err="1">
                <a:solidFill>
                  <a:schemeClr val="accent5">
                    <a:lumMod val="75000"/>
                  </a:schemeClr>
                </a:solidFill>
              </a:rPr>
              <a:t>geom_line</a:t>
            </a:r>
            <a:r>
              <a:rPr lang="en-US" b="1" dirty="0">
                <a:solidFill>
                  <a:schemeClr val="accent5">
                    <a:lumMod val="75000"/>
                  </a:schemeClr>
                </a:solidFill>
              </a:rPr>
              <a:t>(</a:t>
            </a:r>
            <a:r>
              <a:rPr lang="en-US" b="1" dirty="0" err="1">
                <a:solidFill>
                  <a:schemeClr val="accent5">
                    <a:lumMod val="75000"/>
                  </a:schemeClr>
                </a:solidFill>
              </a:rPr>
              <a:t>aes</a:t>
            </a:r>
            <a:r>
              <a:rPr lang="en-US" b="1" dirty="0">
                <a:solidFill>
                  <a:schemeClr val="accent5">
                    <a:lumMod val="75000"/>
                  </a:schemeClr>
                </a:solidFill>
              </a:rPr>
              <a:t>(x = year, y = </a:t>
            </a:r>
            <a:r>
              <a:rPr lang="en-US" b="1" dirty="0" err="1">
                <a:solidFill>
                  <a:schemeClr val="accent5">
                    <a:lumMod val="75000"/>
                  </a:schemeClr>
                </a:solidFill>
              </a:rPr>
              <a:t>lifeExp</a:t>
            </a:r>
            <a:r>
              <a:rPr lang="en-US" b="1" dirty="0">
                <a:solidFill>
                  <a:schemeClr val="accent5">
                    <a:lumMod val="75000"/>
                  </a:schemeClr>
                </a:solidFill>
              </a:rPr>
              <a:t>, color = country)) +</a:t>
            </a:r>
          </a:p>
          <a:p>
            <a:r>
              <a:rPr lang="en-US" b="1" dirty="0">
                <a:solidFill>
                  <a:schemeClr val="accent5">
                    <a:lumMod val="75000"/>
                  </a:schemeClr>
                </a:solidFill>
              </a:rPr>
              <a:t>  </a:t>
            </a:r>
            <a:r>
              <a:rPr lang="en-US" b="1" dirty="0" err="1">
                <a:solidFill>
                  <a:schemeClr val="accent5">
                    <a:lumMod val="75000"/>
                  </a:schemeClr>
                </a:solidFill>
              </a:rPr>
              <a:t>ylab</a:t>
            </a:r>
            <a:r>
              <a:rPr lang="en-US" b="1" dirty="0">
                <a:solidFill>
                  <a:schemeClr val="accent5">
                    <a:lumMod val="75000"/>
                  </a:schemeClr>
                </a:solidFill>
              </a:rPr>
              <a:t>("Life Expectancy") + </a:t>
            </a:r>
            <a:r>
              <a:rPr lang="en-US" b="1" dirty="0" err="1">
                <a:solidFill>
                  <a:schemeClr val="accent5">
                    <a:lumMod val="75000"/>
                  </a:schemeClr>
                </a:solidFill>
              </a:rPr>
              <a:t>ggtitle</a:t>
            </a:r>
            <a:r>
              <a:rPr lang="en-US" b="1" dirty="0">
                <a:solidFill>
                  <a:schemeClr val="accent5">
                    <a:lumMod val="75000"/>
                  </a:schemeClr>
                </a:solidFill>
              </a:rPr>
              <a:t>("Life Expectancy in Five Countries")</a:t>
            </a:r>
          </a:p>
          <a:p>
            <a:endParaRPr lang="en-US" b="1" dirty="0">
              <a:solidFill>
                <a:schemeClr val="accent5">
                  <a:lumMod val="75000"/>
                </a:schemeClr>
              </a:solidFill>
            </a:endParaRPr>
          </a:p>
          <a:p>
            <a:r>
              <a:rPr lang="en-US" b="1" dirty="0"/>
              <a:t>#on the entire gapminder data frame compute the median of </a:t>
            </a:r>
            <a:r>
              <a:rPr lang="en-US" b="1" dirty="0" err="1"/>
              <a:t>lifeExp</a:t>
            </a:r>
            <a:r>
              <a:rPr lang="en-US" b="1" dirty="0"/>
              <a:t> for each year. for what years is the life expectancy of your five countries above the median life expectancy for the entire gapminder data frame?</a:t>
            </a:r>
          </a:p>
          <a:p>
            <a:r>
              <a:rPr lang="en-US" b="1" dirty="0">
                <a:solidFill>
                  <a:schemeClr val="accent5">
                    <a:lumMod val="75000"/>
                  </a:schemeClr>
                </a:solidFill>
              </a:rPr>
              <a:t>median &lt;- gapminder %&gt;% select (year, </a:t>
            </a:r>
            <a:r>
              <a:rPr lang="en-US" b="1" dirty="0" err="1">
                <a:solidFill>
                  <a:schemeClr val="accent5">
                    <a:lumMod val="75000"/>
                  </a:schemeClr>
                </a:solidFill>
              </a:rPr>
              <a:t>lifeExp</a:t>
            </a:r>
            <a:r>
              <a:rPr lang="en-US" b="1" dirty="0">
                <a:solidFill>
                  <a:schemeClr val="accent5">
                    <a:lumMod val="75000"/>
                  </a:schemeClr>
                </a:solidFill>
              </a:rPr>
              <a:t>, country ) %&gt;% </a:t>
            </a:r>
            <a:r>
              <a:rPr lang="en-US" b="1" dirty="0" err="1">
                <a:solidFill>
                  <a:schemeClr val="accent5">
                    <a:lumMod val="75000"/>
                  </a:schemeClr>
                </a:solidFill>
              </a:rPr>
              <a:t>group_by</a:t>
            </a:r>
            <a:r>
              <a:rPr lang="en-US" b="1" dirty="0">
                <a:solidFill>
                  <a:schemeClr val="accent5">
                    <a:lumMod val="75000"/>
                  </a:schemeClr>
                </a:solidFill>
              </a:rPr>
              <a:t>(year,) %&gt;% </a:t>
            </a:r>
            <a:r>
              <a:rPr lang="en-US" b="1" dirty="0" err="1">
                <a:solidFill>
                  <a:schemeClr val="accent5">
                    <a:lumMod val="75000"/>
                  </a:schemeClr>
                </a:solidFill>
              </a:rPr>
              <a:t>summarise</a:t>
            </a:r>
            <a:r>
              <a:rPr lang="en-US" b="1" dirty="0">
                <a:solidFill>
                  <a:schemeClr val="accent5">
                    <a:lumMod val="75000"/>
                  </a:schemeClr>
                </a:solidFill>
              </a:rPr>
              <a:t>(</a:t>
            </a:r>
            <a:r>
              <a:rPr lang="en-US" b="1" dirty="0" err="1">
                <a:solidFill>
                  <a:schemeClr val="accent5">
                    <a:lumMod val="75000"/>
                  </a:schemeClr>
                </a:solidFill>
              </a:rPr>
              <a:t>medlifeExp</a:t>
            </a:r>
            <a:r>
              <a:rPr lang="en-US" b="1" dirty="0">
                <a:solidFill>
                  <a:schemeClr val="accent5">
                    <a:lumMod val="75000"/>
                  </a:schemeClr>
                </a:solidFill>
              </a:rPr>
              <a:t>= median(</a:t>
            </a:r>
            <a:r>
              <a:rPr lang="en-US" b="1" dirty="0" err="1">
                <a:solidFill>
                  <a:schemeClr val="accent5">
                    <a:lumMod val="75000"/>
                  </a:schemeClr>
                </a:solidFill>
              </a:rPr>
              <a:t>lifeExp</a:t>
            </a:r>
            <a:r>
              <a:rPr lang="en-US" b="1" dirty="0">
                <a:solidFill>
                  <a:schemeClr val="accent5">
                    <a:lumMod val="75000"/>
                  </a:schemeClr>
                </a:solidFill>
              </a:rPr>
              <a:t>))</a:t>
            </a:r>
          </a:p>
          <a:p>
            <a:r>
              <a:rPr lang="en-US" b="1" dirty="0">
                <a:solidFill>
                  <a:schemeClr val="accent5">
                    <a:lumMod val="75000"/>
                  </a:schemeClr>
                </a:solidFill>
              </a:rPr>
              <a:t>View(median)</a:t>
            </a:r>
          </a:p>
          <a:p>
            <a:endParaRPr lang="en-US" b="1" dirty="0">
              <a:solidFill>
                <a:schemeClr val="accent5">
                  <a:lumMod val="75000"/>
                </a:schemeClr>
              </a:solidFill>
            </a:endParaRPr>
          </a:p>
        </p:txBody>
      </p:sp>
      <p:sp>
        <p:nvSpPr>
          <p:cNvPr id="4" name="Text Placeholder 3">
            <a:extLst>
              <a:ext uri="{FF2B5EF4-FFF2-40B4-BE49-F238E27FC236}">
                <a16:creationId xmlns:a16="http://schemas.microsoft.com/office/drawing/2014/main" id="{B34DF4F0-38AE-409C-BE0B-F11A2ED7CB30}"/>
              </a:ext>
            </a:extLst>
          </p:cNvPr>
          <p:cNvSpPr>
            <a:spLocks noGrp="1"/>
          </p:cNvSpPr>
          <p:nvPr>
            <p:ph type="body" sz="half" idx="2"/>
          </p:nvPr>
        </p:nvSpPr>
        <p:spPr/>
        <p:txBody>
          <a:bodyPr/>
          <a:lstStyle/>
          <a:p>
            <a:r>
              <a:rPr lang="en-US" dirty="0"/>
              <a:t>The above information is a direct result of the listed codes, with help from:</a:t>
            </a:r>
          </a:p>
          <a:p>
            <a:r>
              <a:rPr lang="en-US" dirty="0"/>
              <a:t>library(ggplot2)</a:t>
            </a:r>
          </a:p>
          <a:p>
            <a:r>
              <a:rPr lang="en-US" dirty="0"/>
              <a:t>library(dplyr)</a:t>
            </a:r>
          </a:p>
          <a:p>
            <a:r>
              <a:rPr lang="en-US" dirty="0"/>
              <a:t>library(gapminder)</a:t>
            </a:r>
          </a:p>
          <a:p>
            <a:r>
              <a:rPr lang="en-US" dirty="0"/>
              <a:t>dataset(gapminder)</a:t>
            </a:r>
          </a:p>
        </p:txBody>
      </p:sp>
    </p:spTree>
    <p:extLst>
      <p:ext uri="{BB962C8B-B14F-4D97-AF65-F5344CB8AC3E}">
        <p14:creationId xmlns:p14="http://schemas.microsoft.com/office/powerpoint/2010/main" val="769957925"/>
      </p:ext>
    </p:extLst>
  </p:cSld>
  <p:clrMapOvr>
    <a:masterClrMapping/>
  </p:clrMapOvr>
</p:sld>
</file>

<file path=ppt/theme/theme1.xml><?xml version="1.0" encoding="utf-8"?>
<a:theme xmlns:a="http://schemas.openxmlformats.org/drawingml/2006/main" name="PunchcardVTI">
  <a:themeElements>
    <a:clrScheme name="AnalogousFromDarkSeedLeftStep">
      <a:dk1>
        <a:srgbClr val="000000"/>
      </a:dk1>
      <a:lt1>
        <a:srgbClr val="FFFFFF"/>
      </a:lt1>
      <a:dk2>
        <a:srgbClr val="301B2C"/>
      </a:dk2>
      <a:lt2>
        <a:srgbClr val="F0F3F2"/>
      </a:lt2>
      <a:accent1>
        <a:srgbClr val="D23E7C"/>
      </a:accent1>
      <a:accent2>
        <a:srgbClr val="C02CA8"/>
      </a:accent2>
      <a:accent3>
        <a:srgbClr val="AC3ED2"/>
      </a:accent3>
      <a:accent4>
        <a:srgbClr val="6030C2"/>
      </a:accent4>
      <a:accent5>
        <a:srgbClr val="3E4BD2"/>
      </a:accent5>
      <a:accent6>
        <a:srgbClr val="2C77C0"/>
      </a:accent6>
      <a:hlink>
        <a:srgbClr val="493FBF"/>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268</TotalTime>
  <Words>654</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Neue Haas Grotesk Text Pro</vt:lpstr>
      <vt:lpstr>PunchcardVTI</vt:lpstr>
      <vt:lpstr>Lesson 9 hands on</vt:lpstr>
      <vt:lpstr>Comparison of 5 countries</vt:lpstr>
      <vt:lpstr>Highest per capita for 1952 &amp; 2007</vt:lpstr>
      <vt:lpstr>Lowest per capita: years of 1952 &amp; 2007</vt:lpstr>
      <vt:lpstr>Life expectancies of five countries</vt:lpstr>
      <vt:lpstr>average life expectancy </vt:lpstr>
      <vt:lpstr>The law of averages</vt:lpstr>
      <vt:lpstr>And now a word from our sponsors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9 hands on</dc:title>
  <dc:creator>sony martin</dc:creator>
  <cp:lastModifiedBy>sony martin</cp:lastModifiedBy>
  <cp:revision>1</cp:revision>
  <dcterms:created xsi:type="dcterms:W3CDTF">2021-12-11T21:36:09Z</dcterms:created>
  <dcterms:modified xsi:type="dcterms:W3CDTF">2021-12-12T02:04:32Z</dcterms:modified>
</cp:coreProperties>
</file>