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65" r:id="rId2"/>
    <p:sldId id="267" r:id="rId3"/>
    <p:sldId id="272" r:id="rId4"/>
    <p:sldId id="257" r:id="rId5"/>
    <p:sldId id="258" r:id="rId6"/>
    <p:sldId id="259" r:id="rId7"/>
    <p:sldId id="260" r:id="rId8"/>
    <p:sldId id="270" r:id="rId9"/>
    <p:sldId id="261" r:id="rId10"/>
    <p:sldId id="262" r:id="rId11"/>
    <p:sldId id="263" r:id="rId12"/>
    <p:sldId id="269" r:id="rId13"/>
    <p:sldId id="271" r:id="rId14"/>
    <p:sldId id="274" r:id="rId15"/>
    <p:sldId id="275" r:id="rId16"/>
    <p:sldId id="276" r:id="rId17"/>
    <p:sldId id="277" r:id="rId18"/>
    <p:sldId id="27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91DB91-67AD-4044-A05A-01DBC41EC2D3}">
  <a:tblStyle styleId="{B291DB91-67AD-4044-A05A-01DBC41EC2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806724fa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806724fa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7806724fa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7806724fa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7806724fa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7806724fa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7806724fa0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7806724fa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7806724fa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7806724fa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7806724fa0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7806724fa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7806724f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7806724f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7CCD89-3ABB-32E3-9696-B0DFFAD79BC8}"/>
              </a:ext>
            </a:extLst>
          </p:cNvPr>
          <p:cNvSpPr>
            <a:spLocks noGrp="1"/>
          </p:cNvSpPr>
          <p:nvPr>
            <p:ph type="ctrTitle"/>
          </p:nvPr>
        </p:nvSpPr>
        <p:spPr>
          <a:xfrm>
            <a:off x="311708" y="751890"/>
            <a:ext cx="8520600" cy="2052600"/>
          </a:xfrm>
        </p:spPr>
        <p:txBody>
          <a:bodyPr/>
          <a:lstStyle/>
          <a:p>
            <a:r>
              <a:rPr kumimoji="1" lang="ja-JP" altLang="en-US" dirty="0"/>
              <a:t>勤務表の改善に向けて</a:t>
            </a:r>
          </a:p>
        </p:txBody>
      </p:sp>
      <p:sp>
        <p:nvSpPr>
          <p:cNvPr id="3" name="字幕 2">
            <a:extLst>
              <a:ext uri="{FF2B5EF4-FFF2-40B4-BE49-F238E27FC236}">
                <a16:creationId xmlns:a16="http://schemas.microsoft.com/office/drawing/2014/main" id="{3097DEC3-206F-3903-F4CB-E4855996D0F2}"/>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67038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ja"/>
              <a:t>tblModalityConfig（新規）</a:t>
            </a:r>
            <a:endParaRPr/>
          </a:p>
        </p:txBody>
      </p:sp>
      <p:sp>
        <p:nvSpPr>
          <p:cNvPr id="93" name="Google Shape;93;p19"/>
          <p:cNvSpPr txBox="1">
            <a:spLocks noGrp="1"/>
          </p:cNvSpPr>
          <p:nvPr>
            <p:ph type="body" idx="1"/>
          </p:nvPr>
        </p:nvSpPr>
        <p:spPr>
          <a:xfrm>
            <a:off x="311700" y="1116425"/>
            <a:ext cx="8520600" cy="335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tblModalityからの変更</a:t>
            </a:r>
            <a:endParaRPr/>
          </a:p>
          <a:p>
            <a:pPr marL="0" lvl="0" indent="0" algn="l" rtl="0">
              <a:spcBef>
                <a:spcPts val="1200"/>
              </a:spcBef>
              <a:spcAft>
                <a:spcPts val="0"/>
              </a:spcAft>
              <a:buNone/>
            </a:pPr>
            <a:r>
              <a:rPr lang="ja"/>
              <a:t>１日ごとのレコードではなく、対応した日付とモダリティごとにレコードを作成</a:t>
            </a:r>
            <a:endParaRPr/>
          </a:p>
          <a:p>
            <a:pPr marL="0" lvl="0" indent="0" algn="l" rtl="0">
              <a:spcBef>
                <a:spcPts val="1200"/>
              </a:spcBef>
              <a:spcAft>
                <a:spcPts val="0"/>
              </a:spcAft>
              <a:buNone/>
            </a:pPr>
            <a:r>
              <a:rPr lang="ja"/>
              <a:t>新規モダリティや勤務体制の変更に柔軟に対応できる</a:t>
            </a:r>
            <a:endParaRPr/>
          </a:p>
          <a:p>
            <a:pPr marL="0" lvl="0" indent="0" algn="l" rtl="0">
              <a:spcBef>
                <a:spcPts val="1200"/>
              </a:spcBef>
              <a:spcAft>
                <a:spcPts val="0"/>
              </a:spcAft>
              <a:buNone/>
            </a:pPr>
            <a:r>
              <a:rPr lang="ja"/>
              <a:t>勤務表にどのモダリティ（勤務）の設定人数を表示するかは別の設定ファイルで管理する</a:t>
            </a:r>
            <a:endParaRPr/>
          </a:p>
          <a:p>
            <a:pPr marL="0" lvl="0" indent="0" algn="l" rtl="0">
              <a:spcBef>
                <a:spcPts val="1200"/>
              </a:spcBef>
              <a:spcAft>
                <a:spcPts val="1200"/>
              </a:spcAft>
              <a:buNone/>
            </a:pPr>
            <a:endParaRPr/>
          </a:p>
        </p:txBody>
      </p:sp>
      <p:pic>
        <p:nvPicPr>
          <p:cNvPr id="94" name="Google Shape;94;p19"/>
          <p:cNvPicPr preferRelativeResize="0"/>
          <p:nvPr/>
        </p:nvPicPr>
        <p:blipFill>
          <a:blip r:embed="rId3">
            <a:alphaModFix/>
          </a:blip>
          <a:stretch>
            <a:fillRect/>
          </a:stretch>
        </p:blipFill>
        <p:spPr>
          <a:xfrm>
            <a:off x="416900" y="3231755"/>
            <a:ext cx="7491075" cy="1846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tblRemarks（新規）</a:t>
            </a:r>
            <a:endParaRPr/>
          </a:p>
        </p:txBody>
      </p:sp>
      <p:graphicFrame>
        <p:nvGraphicFramePr>
          <p:cNvPr id="100" name="Google Shape;100;p20"/>
          <p:cNvGraphicFramePr/>
          <p:nvPr/>
        </p:nvGraphicFramePr>
        <p:xfrm>
          <a:off x="600300" y="1017733"/>
          <a:ext cx="7581550" cy="1981050"/>
        </p:xfrm>
        <a:graphic>
          <a:graphicData uri="http://schemas.openxmlformats.org/drawingml/2006/table">
            <a:tbl>
              <a:tblPr>
                <a:noFill/>
                <a:tableStyleId>{B291DB91-67AD-4044-A05A-01DBC41EC2D3}</a:tableStyleId>
              </a:tblPr>
              <a:tblGrid>
                <a:gridCol w="1756175">
                  <a:extLst>
                    <a:ext uri="{9D8B030D-6E8A-4147-A177-3AD203B41FA5}">
                      <a16:colId xmlns:a16="http://schemas.microsoft.com/office/drawing/2014/main" val="20000"/>
                    </a:ext>
                  </a:extLst>
                </a:gridCol>
                <a:gridCol w="1698225">
                  <a:extLst>
                    <a:ext uri="{9D8B030D-6E8A-4147-A177-3AD203B41FA5}">
                      <a16:colId xmlns:a16="http://schemas.microsoft.com/office/drawing/2014/main" val="20001"/>
                    </a:ext>
                  </a:extLst>
                </a:gridCol>
                <a:gridCol w="4127150">
                  <a:extLst>
                    <a:ext uri="{9D8B030D-6E8A-4147-A177-3AD203B41FA5}">
                      <a16:colId xmlns:a16="http://schemas.microsoft.com/office/drawing/2014/main" val="20002"/>
                    </a:ext>
                  </a:extLst>
                </a:gridCol>
              </a:tblGrid>
              <a:tr h="373625">
                <a:tc>
                  <a:txBody>
                    <a:bodyPr/>
                    <a:lstStyle/>
                    <a:p>
                      <a:pPr marL="0" lvl="0" indent="0" algn="ctr" rtl="0">
                        <a:spcBef>
                          <a:spcPts val="0"/>
                        </a:spcBef>
                        <a:spcAft>
                          <a:spcPts val="0"/>
                        </a:spcAft>
                        <a:buNone/>
                      </a:pPr>
                      <a:r>
                        <a:rPr lang="ja"/>
                        <a:t>フィールド名</a:t>
                      </a:r>
                      <a:endParaRPr/>
                    </a:p>
                  </a:txBody>
                  <a:tcPr marL="91425" marR="91425" marT="91425" marB="91425">
                    <a:solidFill>
                      <a:srgbClr val="C9DAF8"/>
                    </a:solidFill>
                  </a:tcPr>
                </a:tc>
                <a:tc>
                  <a:txBody>
                    <a:bodyPr/>
                    <a:lstStyle/>
                    <a:p>
                      <a:pPr marL="0" lvl="0" indent="0" algn="ctr" rtl="0">
                        <a:spcBef>
                          <a:spcPts val="0"/>
                        </a:spcBef>
                        <a:spcAft>
                          <a:spcPts val="0"/>
                        </a:spcAft>
                        <a:buNone/>
                      </a:pPr>
                      <a:r>
                        <a:rPr lang="ja"/>
                        <a:t>データ型</a:t>
                      </a:r>
                      <a:endParaRPr/>
                    </a:p>
                  </a:txBody>
                  <a:tcPr marL="91425" marR="91425" marT="91425" marB="91425">
                    <a:solidFill>
                      <a:srgbClr val="C9DAF8"/>
                    </a:solidFill>
                  </a:tcPr>
                </a:tc>
                <a:tc>
                  <a:txBody>
                    <a:bodyPr/>
                    <a:lstStyle/>
                    <a:p>
                      <a:pPr marL="0" lvl="0" indent="0" algn="ctr" rtl="0">
                        <a:spcBef>
                          <a:spcPts val="0"/>
                        </a:spcBef>
                        <a:spcAft>
                          <a:spcPts val="0"/>
                        </a:spcAft>
                        <a:buNone/>
                      </a:pPr>
                      <a:r>
                        <a:rPr lang="ja"/>
                        <a:t>説明</a:t>
                      </a:r>
                      <a:endParaRPr/>
                    </a:p>
                  </a:txBody>
                  <a:tcPr marL="91425" marR="91425" marT="91425" marB="91425">
                    <a:solidFill>
                      <a:srgbClr val="C9DAF8"/>
                    </a:solidFill>
                  </a:tcPr>
                </a:tc>
                <a:extLst>
                  <a:ext uri="{0D108BD9-81ED-4DB2-BD59-A6C34878D82A}">
                    <a16:rowId xmlns:a16="http://schemas.microsoft.com/office/drawing/2014/main" val="10000"/>
                  </a:ext>
                </a:extLst>
              </a:tr>
              <a:tr h="373625">
                <a:tc>
                  <a:txBody>
                    <a:bodyPr/>
                    <a:lstStyle/>
                    <a:p>
                      <a:pPr marL="0" lvl="0" indent="0" algn="l" rtl="0">
                        <a:spcBef>
                          <a:spcPts val="0"/>
                        </a:spcBef>
                        <a:spcAft>
                          <a:spcPts val="0"/>
                        </a:spcAft>
                        <a:buNone/>
                      </a:pPr>
                      <a:r>
                        <a:rPr lang="ja"/>
                        <a:t>workdate</a:t>
                      </a:r>
                      <a:endParaRPr/>
                    </a:p>
                  </a:txBody>
                  <a:tcPr marL="91425" marR="91425" marT="91425" marB="91425">
                    <a:solidFill>
                      <a:schemeClr val="lt1"/>
                    </a:solidFill>
                  </a:tcPr>
                </a:tc>
                <a:tc>
                  <a:txBody>
                    <a:bodyPr/>
                    <a:lstStyle/>
                    <a:p>
                      <a:pPr marL="0" lvl="0" indent="0" algn="l" rtl="0">
                        <a:spcBef>
                          <a:spcPts val="0"/>
                        </a:spcBef>
                        <a:spcAft>
                          <a:spcPts val="0"/>
                        </a:spcAft>
                        <a:buNone/>
                      </a:pPr>
                      <a:r>
                        <a:rPr lang="ja">
                          <a:solidFill>
                            <a:schemeClr val="dk1"/>
                          </a:solidFill>
                        </a:rPr>
                        <a:t>日付/時刻型</a:t>
                      </a: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1"/>
                  </a:ext>
                </a:extLst>
              </a:tr>
              <a:tr h="373625">
                <a:tc>
                  <a:txBody>
                    <a:bodyPr/>
                    <a:lstStyle/>
                    <a:p>
                      <a:pPr marL="0" lvl="0" indent="0" algn="l" rtl="0">
                        <a:spcBef>
                          <a:spcPts val="0"/>
                        </a:spcBef>
                        <a:spcAft>
                          <a:spcPts val="0"/>
                        </a:spcAft>
                        <a:buNone/>
                      </a:pPr>
                      <a:r>
                        <a:rPr lang="ja"/>
                        <a:t>remarks</a:t>
                      </a:r>
                      <a:endParaRPr/>
                    </a:p>
                  </a:txBody>
                  <a:tcPr marL="91425" marR="91425" marT="91425" marB="91425">
                    <a:solidFill>
                      <a:srgbClr val="D5A6BD"/>
                    </a:solidFill>
                  </a:tcPr>
                </a:tc>
                <a:tc>
                  <a:txBody>
                    <a:bodyPr/>
                    <a:lstStyle/>
                    <a:p>
                      <a:pPr marL="0" lvl="0" indent="0" algn="l" rtl="0">
                        <a:spcBef>
                          <a:spcPts val="0"/>
                        </a:spcBef>
                        <a:spcAft>
                          <a:spcPts val="0"/>
                        </a:spcAft>
                        <a:buNone/>
                      </a:pPr>
                      <a:r>
                        <a:rPr lang="ja"/>
                        <a:t>短いテキスト</a:t>
                      </a:r>
                      <a:endParaRPr/>
                    </a:p>
                  </a:txBody>
                  <a:tcPr marL="91425" marR="91425" marT="91425" marB="91425">
                    <a:solidFill>
                      <a:srgbClr val="D5A6BD"/>
                    </a:solidFill>
                  </a:tcPr>
                </a:tc>
                <a:tc>
                  <a:txBody>
                    <a:bodyPr/>
                    <a:lstStyle/>
                    <a:p>
                      <a:pPr marL="0" lvl="0" indent="0" algn="l" rtl="0">
                        <a:spcBef>
                          <a:spcPts val="0"/>
                        </a:spcBef>
                        <a:spcAft>
                          <a:spcPts val="0"/>
                        </a:spcAft>
                        <a:buNone/>
                      </a:pPr>
                      <a:endParaRPr/>
                    </a:p>
                  </a:txBody>
                  <a:tcPr marL="91425" marR="91425" marT="91425" marB="91425">
                    <a:solidFill>
                      <a:srgbClr val="D5A6BD"/>
                    </a:solidFill>
                  </a:tcPr>
                </a:tc>
                <a:extLst>
                  <a:ext uri="{0D108BD9-81ED-4DB2-BD59-A6C34878D82A}">
                    <a16:rowId xmlns:a16="http://schemas.microsoft.com/office/drawing/2014/main" val="10002"/>
                  </a:ext>
                </a:extLst>
              </a:tr>
              <a:tr h="373625">
                <a:tc>
                  <a:txBody>
                    <a:bodyPr/>
                    <a:lstStyle/>
                    <a:p>
                      <a:pPr marL="0" lvl="0" indent="0" algn="l" rtl="0">
                        <a:spcBef>
                          <a:spcPts val="0"/>
                        </a:spcBef>
                        <a:spcAft>
                          <a:spcPts val="0"/>
                        </a:spcAft>
                        <a:buNone/>
                      </a:pPr>
                      <a:r>
                        <a:rPr lang="ja"/>
                        <a:t>operator</a:t>
                      </a:r>
                      <a:endParaRPr/>
                    </a:p>
                  </a:txBody>
                  <a:tcPr marL="91425" marR="91425" marT="91425" marB="91425"/>
                </a:tc>
                <a:tc>
                  <a:txBody>
                    <a:bodyPr/>
                    <a:lstStyle/>
                    <a:p>
                      <a:pPr marL="0" lvl="0" indent="0" algn="l" rtl="0">
                        <a:spcBef>
                          <a:spcPts val="0"/>
                        </a:spcBef>
                        <a:spcAft>
                          <a:spcPts val="0"/>
                        </a:spcAft>
                        <a:buNone/>
                      </a:pPr>
                      <a:r>
                        <a:rPr lang="ja"/>
                        <a:t>短いテキスト</a:t>
                      </a:r>
                      <a:endParaRPr/>
                    </a:p>
                  </a:txBody>
                  <a:tcPr marL="91425" marR="91425" marT="91425" marB="91425"/>
                </a:tc>
                <a:tc>
                  <a:txBody>
                    <a:bodyPr/>
                    <a:lstStyle/>
                    <a:p>
                      <a:pPr marL="0" lvl="0" indent="0" algn="l" rtl="0">
                        <a:spcBef>
                          <a:spcPts val="0"/>
                        </a:spcBef>
                        <a:spcAft>
                          <a:spcPts val="0"/>
                        </a:spcAft>
                        <a:buNone/>
                      </a:pPr>
                      <a:r>
                        <a:rPr lang="ja"/>
                        <a:t>編集者名</a:t>
                      </a:r>
                      <a:endParaRPr/>
                    </a:p>
                  </a:txBody>
                  <a:tcPr marL="91425" marR="91425" marT="91425" marB="91425"/>
                </a:tc>
                <a:extLst>
                  <a:ext uri="{0D108BD9-81ED-4DB2-BD59-A6C34878D82A}">
                    <a16:rowId xmlns:a16="http://schemas.microsoft.com/office/drawing/2014/main" val="10003"/>
                  </a:ext>
                </a:extLst>
              </a:tr>
              <a:tr h="373625">
                <a:tc>
                  <a:txBody>
                    <a:bodyPr/>
                    <a:lstStyle/>
                    <a:p>
                      <a:pPr marL="0" lvl="0" indent="0" algn="l" rtl="0">
                        <a:spcBef>
                          <a:spcPts val="0"/>
                        </a:spcBef>
                        <a:spcAft>
                          <a:spcPts val="0"/>
                        </a:spcAft>
                        <a:buNone/>
                      </a:pPr>
                      <a:r>
                        <a:rPr lang="ja"/>
                        <a:t>updating</a:t>
                      </a:r>
                      <a:endParaRPr/>
                    </a:p>
                  </a:txBody>
                  <a:tcPr marL="91425" marR="91425" marT="91425" marB="91425"/>
                </a:tc>
                <a:tc>
                  <a:txBody>
                    <a:bodyPr/>
                    <a:lstStyle/>
                    <a:p>
                      <a:pPr marL="0" lvl="0" indent="0" algn="l" rtl="0">
                        <a:spcBef>
                          <a:spcPts val="0"/>
                        </a:spcBef>
                        <a:spcAft>
                          <a:spcPts val="0"/>
                        </a:spcAft>
                        <a:buNone/>
                      </a:pPr>
                      <a:r>
                        <a:rPr lang="ja"/>
                        <a:t>日付/時刻型</a:t>
                      </a:r>
                      <a:endParaRPr/>
                    </a:p>
                  </a:txBody>
                  <a:tcPr marL="91425" marR="91425" marT="91425" marB="91425"/>
                </a:tc>
                <a:tc>
                  <a:txBody>
                    <a:bodyPr/>
                    <a:lstStyle/>
                    <a:p>
                      <a:pPr marL="0" lvl="0" indent="0" algn="l" rtl="0">
                        <a:spcBef>
                          <a:spcPts val="0"/>
                        </a:spcBef>
                        <a:spcAft>
                          <a:spcPts val="0"/>
                        </a:spcAft>
                        <a:buNone/>
                      </a:pPr>
                      <a:r>
                        <a:rPr lang="ja"/>
                        <a:t>変更日時</a:t>
                      </a:r>
                      <a:endParaRPr/>
                    </a:p>
                  </a:txBody>
                  <a:tcPr marL="91425" marR="91425" marT="91425" marB="91425"/>
                </a:tc>
                <a:extLst>
                  <a:ext uri="{0D108BD9-81ED-4DB2-BD59-A6C34878D82A}">
                    <a16:rowId xmlns:a16="http://schemas.microsoft.com/office/drawing/2014/main" val="10004"/>
                  </a:ext>
                </a:extLst>
              </a:tr>
            </a:tbl>
          </a:graphicData>
        </a:graphic>
      </p:graphicFrame>
      <p:pic>
        <p:nvPicPr>
          <p:cNvPr id="101" name="Google Shape;101;p20"/>
          <p:cNvPicPr preferRelativeResize="0"/>
          <p:nvPr/>
        </p:nvPicPr>
        <p:blipFill>
          <a:blip r:embed="rId3">
            <a:alphaModFix/>
          </a:blip>
          <a:stretch>
            <a:fillRect/>
          </a:stretch>
        </p:blipFill>
        <p:spPr>
          <a:xfrm>
            <a:off x="600300" y="3297370"/>
            <a:ext cx="6592725" cy="1088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FCE69F-EACB-D581-F9A0-C531B7AB8888}"/>
              </a:ext>
            </a:extLst>
          </p:cNvPr>
          <p:cNvSpPr>
            <a:spLocks noGrp="1"/>
          </p:cNvSpPr>
          <p:nvPr>
            <p:ph type="title"/>
          </p:nvPr>
        </p:nvSpPr>
        <p:spPr>
          <a:xfrm>
            <a:off x="311700" y="437710"/>
            <a:ext cx="8520600" cy="572700"/>
          </a:xfrm>
        </p:spPr>
        <p:txBody>
          <a:bodyPr>
            <a:normAutofit fontScale="90000"/>
          </a:bodyPr>
          <a:lstStyle/>
          <a:p>
            <a:r>
              <a:rPr kumimoji="1" lang="ja-JP" altLang="en-US" dirty="0"/>
              <a:t>担当アプリと今後の予定</a:t>
            </a:r>
          </a:p>
        </p:txBody>
      </p:sp>
      <p:sp>
        <p:nvSpPr>
          <p:cNvPr id="3" name="テキスト プレースホルダー 2">
            <a:extLst>
              <a:ext uri="{FF2B5EF4-FFF2-40B4-BE49-F238E27FC236}">
                <a16:creationId xmlns:a16="http://schemas.microsoft.com/office/drawing/2014/main" id="{B86F6140-0D7F-19D0-E1B4-FCBB710C9D67}"/>
              </a:ext>
            </a:extLst>
          </p:cNvPr>
          <p:cNvSpPr>
            <a:spLocks noGrp="1"/>
          </p:cNvSpPr>
          <p:nvPr>
            <p:ph type="body" idx="1"/>
          </p:nvPr>
        </p:nvSpPr>
        <p:spPr/>
        <p:txBody>
          <a:bodyPr>
            <a:normAutofit lnSpcReduction="10000"/>
          </a:bodyPr>
          <a:lstStyle/>
          <a:p>
            <a:r>
              <a:rPr kumimoji="1" lang="ja-JP" altLang="en-US" dirty="0"/>
              <a:t>勤務表の微修正（提案された課題に対して）</a:t>
            </a:r>
            <a:endParaRPr kumimoji="1" lang="en-US" altLang="ja-JP" dirty="0"/>
          </a:p>
          <a:p>
            <a:r>
              <a:rPr kumimoji="1" lang="ja-JP" altLang="en-US" dirty="0"/>
              <a:t>勤務表に付随するアプリの修正</a:t>
            </a:r>
            <a:endParaRPr kumimoji="1" lang="en-US" altLang="ja-JP" dirty="0"/>
          </a:p>
          <a:p>
            <a:pPr marL="114300" indent="0">
              <a:buNone/>
            </a:pPr>
            <a:r>
              <a:rPr kumimoji="1" lang="en-US" altLang="ja-JP" dirty="0"/>
              <a:t>	</a:t>
            </a:r>
            <a:r>
              <a:rPr kumimoji="1" lang="ja-JP" altLang="en-US" dirty="0"/>
              <a:t>✔業務配置表（</a:t>
            </a:r>
            <a:r>
              <a:rPr kumimoji="1" lang="en-US" altLang="ja-JP" dirty="0"/>
              <a:t>W</a:t>
            </a:r>
            <a:r>
              <a:rPr kumimoji="1" lang="ja-JP" altLang="en-US" dirty="0"/>
              <a:t>ワタナベ）</a:t>
            </a:r>
            <a:endParaRPr kumimoji="1" lang="en-US" altLang="ja-JP" dirty="0"/>
          </a:p>
          <a:p>
            <a:pPr marL="114300" indent="0">
              <a:buNone/>
            </a:pPr>
            <a:r>
              <a:rPr kumimoji="1" lang="en-US" altLang="ja-JP" dirty="0"/>
              <a:t>	</a:t>
            </a:r>
            <a:r>
              <a:rPr kumimoji="1" lang="ja-JP" altLang="en-US" dirty="0"/>
              <a:t>✔日常業務配置（佐藤）</a:t>
            </a:r>
            <a:endParaRPr kumimoji="1" lang="en-US" altLang="ja-JP" dirty="0"/>
          </a:p>
          <a:p>
            <a:pPr marL="114300" indent="0">
              <a:buNone/>
            </a:pPr>
            <a:r>
              <a:rPr kumimoji="1" lang="en-US" altLang="ja-JP" dirty="0"/>
              <a:t>	</a:t>
            </a:r>
            <a:r>
              <a:rPr kumimoji="1" lang="ja-JP" altLang="en-US" dirty="0"/>
              <a:t>✔月末勤務管理表（杉山雄）</a:t>
            </a:r>
            <a:endParaRPr kumimoji="1" lang="en-US" altLang="ja-JP" dirty="0"/>
          </a:p>
          <a:p>
            <a:pPr marL="114300" indent="0">
              <a:buNone/>
            </a:pPr>
            <a:r>
              <a:rPr kumimoji="1" lang="en-US" altLang="ja-JP" dirty="0"/>
              <a:t>	</a:t>
            </a:r>
            <a:r>
              <a:rPr kumimoji="1" lang="ja-JP" altLang="en-US" dirty="0"/>
              <a:t>✔残業申請（清水，名和）</a:t>
            </a:r>
            <a:endParaRPr kumimoji="1" lang="en-US" altLang="ja-JP" dirty="0"/>
          </a:p>
          <a:p>
            <a:pPr marL="114300" indent="0">
              <a:buNone/>
            </a:pPr>
            <a:r>
              <a:rPr kumimoji="1" lang="en-US" altLang="ja-JP" dirty="0"/>
              <a:t>	</a:t>
            </a:r>
            <a:r>
              <a:rPr kumimoji="1" lang="ja-JP" altLang="en-US" dirty="0"/>
              <a:t>✔オンコール表（本田）</a:t>
            </a:r>
            <a:endParaRPr kumimoji="1" lang="en-US" altLang="ja-JP" dirty="0"/>
          </a:p>
          <a:p>
            <a:pPr marL="114300" indent="0">
              <a:buNone/>
            </a:pPr>
            <a:r>
              <a:rPr kumimoji="1" lang="en-US" altLang="ja-JP" dirty="0"/>
              <a:t>	</a:t>
            </a:r>
            <a:r>
              <a:rPr kumimoji="1" lang="ja-JP" altLang="en-US" dirty="0"/>
              <a:t>✔夜勤作成表（清水，名和，岩崎，本田）</a:t>
            </a:r>
            <a:endParaRPr kumimoji="1" lang="en-US" altLang="ja-JP" dirty="0"/>
          </a:p>
          <a:p>
            <a:r>
              <a:rPr kumimoji="1" lang="ja-JP" altLang="en-US" dirty="0"/>
              <a:t>勤務申請アプリの作成（いつか作成したい）</a:t>
            </a:r>
            <a:endParaRPr kumimoji="1" lang="en-US" altLang="ja-JP" dirty="0"/>
          </a:p>
          <a:p>
            <a:pPr marL="114300" indent="0">
              <a:buNone/>
            </a:pPr>
            <a:endParaRPr kumimoji="1" lang="en-US" altLang="ja-JP" dirty="0"/>
          </a:p>
          <a:p>
            <a:pPr marL="114300" indent="0">
              <a:buNone/>
            </a:pPr>
            <a:r>
              <a:rPr kumimoji="1" lang="ja-JP" altLang="en-US" dirty="0"/>
              <a:t>来年度</a:t>
            </a:r>
            <a:r>
              <a:rPr kumimoji="1" lang="en-US" altLang="ja-JP" dirty="0"/>
              <a:t>4</a:t>
            </a:r>
            <a:r>
              <a:rPr kumimoji="1" lang="ja-JP" altLang="en-US" dirty="0"/>
              <a:t>月から運用開始できるようにしたい</a:t>
            </a:r>
            <a:endParaRPr kumimoji="1" lang="en-US" altLang="ja-JP" dirty="0"/>
          </a:p>
        </p:txBody>
      </p:sp>
    </p:spTree>
    <p:extLst>
      <p:ext uri="{BB962C8B-B14F-4D97-AF65-F5344CB8AC3E}">
        <p14:creationId xmlns:p14="http://schemas.microsoft.com/office/powerpoint/2010/main" val="3945654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5A1D31E-FECE-92BC-B050-90177FFFD491}"/>
              </a:ext>
            </a:extLst>
          </p:cNvPr>
          <p:cNvSpPr>
            <a:spLocks noGrp="1"/>
          </p:cNvSpPr>
          <p:nvPr>
            <p:ph type="title"/>
          </p:nvPr>
        </p:nvSpPr>
        <p:spPr/>
        <p:txBody>
          <a:bodyPr>
            <a:normAutofit fontScale="90000"/>
          </a:bodyPr>
          <a:lstStyle/>
          <a:p>
            <a:r>
              <a:rPr lang="ja-JP" altLang="en-US" dirty="0"/>
              <a:t>夜勤作成プログラムの問題点</a:t>
            </a:r>
          </a:p>
        </p:txBody>
      </p:sp>
      <p:sp>
        <p:nvSpPr>
          <p:cNvPr id="4" name="テキスト プレースホルダー 3">
            <a:extLst>
              <a:ext uri="{FF2B5EF4-FFF2-40B4-BE49-F238E27FC236}">
                <a16:creationId xmlns:a16="http://schemas.microsoft.com/office/drawing/2014/main" id="{97638F1A-7D19-65EC-BDD4-A9B5D2C61970}"/>
              </a:ext>
            </a:extLst>
          </p:cNvPr>
          <p:cNvSpPr>
            <a:spLocks noGrp="1"/>
          </p:cNvSpPr>
          <p:nvPr>
            <p:ph type="body" idx="1"/>
          </p:nvPr>
        </p:nvSpPr>
        <p:spPr/>
        <p:txBody>
          <a:bodyPr/>
          <a:lstStyle/>
          <a:p>
            <a:r>
              <a:rPr kumimoji="1" lang="ja-JP" altLang="en-US" dirty="0"/>
              <a:t>制約条件によってプログラムが走らない（ほぼ毎月）</a:t>
            </a:r>
            <a:endParaRPr kumimoji="1" lang="en-US" altLang="ja-JP" dirty="0"/>
          </a:p>
          <a:p>
            <a:pPr marL="114300" indent="0">
              <a:buNone/>
            </a:pPr>
            <a:r>
              <a:rPr kumimoji="1" lang="ja-JP" altLang="en-US" dirty="0"/>
              <a:t>　　⇒　エラーを探すプログラム　</a:t>
            </a:r>
            <a:r>
              <a:rPr kumimoji="1" lang="en-US" altLang="ja-JP" dirty="0"/>
              <a:t>or</a:t>
            </a:r>
            <a:r>
              <a:rPr kumimoji="1" lang="ja-JP" altLang="en-US" dirty="0"/>
              <a:t>　エラーを出さないプログラムの作成</a:t>
            </a:r>
            <a:endParaRPr kumimoji="1" lang="en-US" altLang="ja-JP" dirty="0"/>
          </a:p>
          <a:p>
            <a:r>
              <a:rPr kumimoji="1" lang="ja-JP" altLang="en-US" dirty="0"/>
              <a:t>半年使用して，本当に今の制約条件でよいか検証していない</a:t>
            </a:r>
            <a:endParaRPr kumimoji="1" lang="en-US" altLang="ja-JP" dirty="0"/>
          </a:p>
          <a:p>
            <a:r>
              <a:rPr kumimoji="1" lang="ja-JP" altLang="en-US" dirty="0"/>
              <a:t>作成プログラムで使用するデータが複雑でわかりにくい</a:t>
            </a:r>
            <a:endParaRPr kumimoji="1" lang="en-US" altLang="ja-JP" dirty="0"/>
          </a:p>
          <a:p>
            <a:r>
              <a:rPr kumimoji="1" lang="ja-JP" altLang="en-US" dirty="0"/>
              <a:t>編集プログラムの</a:t>
            </a:r>
            <a:r>
              <a:rPr kumimoji="1" lang="en-US" altLang="ja-JP" dirty="0"/>
              <a:t>GUI</a:t>
            </a:r>
            <a:r>
              <a:rPr kumimoji="1" lang="ja-JP" altLang="en-US" dirty="0"/>
              <a:t>がダサいし使いづらい</a:t>
            </a:r>
            <a:endParaRPr kumimoji="1" lang="en-US" altLang="ja-JP" dirty="0"/>
          </a:p>
          <a:p>
            <a:pPr marL="114300" indent="0">
              <a:buNone/>
            </a:pPr>
            <a:endParaRPr kumimoji="1" lang="en-US" altLang="ja-JP" sz="1400" dirty="0"/>
          </a:p>
          <a:p>
            <a:pPr marL="114300" indent="0">
              <a:buNone/>
            </a:pPr>
            <a:endParaRPr kumimoji="1" lang="en-US" altLang="ja-JP" sz="1400" dirty="0"/>
          </a:p>
        </p:txBody>
      </p:sp>
    </p:spTree>
    <p:extLst>
      <p:ext uri="{BB962C8B-B14F-4D97-AF65-F5344CB8AC3E}">
        <p14:creationId xmlns:p14="http://schemas.microsoft.com/office/powerpoint/2010/main" val="2087033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5A1D31E-FECE-92BC-B050-90177FFFD491}"/>
              </a:ext>
            </a:extLst>
          </p:cNvPr>
          <p:cNvSpPr>
            <a:spLocks noGrp="1"/>
          </p:cNvSpPr>
          <p:nvPr>
            <p:ph type="title"/>
          </p:nvPr>
        </p:nvSpPr>
        <p:spPr/>
        <p:txBody>
          <a:bodyPr>
            <a:normAutofit fontScale="90000"/>
          </a:bodyPr>
          <a:lstStyle/>
          <a:p>
            <a:r>
              <a:rPr lang="ja-JP" altLang="en-US" dirty="0"/>
              <a:t>業務配置表の問題点</a:t>
            </a:r>
          </a:p>
        </p:txBody>
      </p:sp>
      <p:sp>
        <p:nvSpPr>
          <p:cNvPr id="4" name="テキスト プレースホルダー 3">
            <a:extLst>
              <a:ext uri="{FF2B5EF4-FFF2-40B4-BE49-F238E27FC236}">
                <a16:creationId xmlns:a16="http://schemas.microsoft.com/office/drawing/2014/main" id="{97638F1A-7D19-65EC-BDD4-A9B5D2C61970}"/>
              </a:ext>
            </a:extLst>
          </p:cNvPr>
          <p:cNvSpPr>
            <a:spLocks noGrp="1"/>
          </p:cNvSpPr>
          <p:nvPr>
            <p:ph type="body" idx="1"/>
          </p:nvPr>
        </p:nvSpPr>
        <p:spPr/>
        <p:txBody>
          <a:bodyPr>
            <a:normAutofit/>
          </a:bodyPr>
          <a:lstStyle/>
          <a:p>
            <a:r>
              <a:rPr kumimoji="1" lang="ja-JP" altLang="en-US" dirty="0"/>
              <a:t>グループでまとまっていない</a:t>
            </a:r>
            <a:endParaRPr kumimoji="1" lang="en-US" altLang="ja-JP" dirty="0"/>
          </a:p>
          <a:p>
            <a:r>
              <a:rPr kumimoji="1" lang="ja-JP" altLang="en-US" dirty="0"/>
              <a:t>人数の枠が固定されている</a:t>
            </a:r>
            <a:endParaRPr kumimoji="1" lang="en-US" altLang="ja-JP" dirty="0"/>
          </a:p>
          <a:p>
            <a:r>
              <a:rPr kumimoji="1" lang="en-US" altLang="ja-JP" dirty="0" err="1"/>
              <a:t>etc</a:t>
            </a:r>
            <a:endParaRPr kumimoji="1" lang="en-US" altLang="ja-JP" dirty="0"/>
          </a:p>
          <a:p>
            <a:pPr marL="114300" indent="0">
              <a:buNone/>
            </a:pPr>
            <a:endParaRPr kumimoji="1" lang="en-US" altLang="ja-JP" dirty="0"/>
          </a:p>
        </p:txBody>
      </p:sp>
    </p:spTree>
    <p:extLst>
      <p:ext uri="{BB962C8B-B14F-4D97-AF65-F5344CB8AC3E}">
        <p14:creationId xmlns:p14="http://schemas.microsoft.com/office/powerpoint/2010/main" val="1184059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5A1D31E-FECE-92BC-B050-90177FFFD491}"/>
              </a:ext>
            </a:extLst>
          </p:cNvPr>
          <p:cNvSpPr>
            <a:spLocks noGrp="1"/>
          </p:cNvSpPr>
          <p:nvPr>
            <p:ph type="title"/>
          </p:nvPr>
        </p:nvSpPr>
        <p:spPr/>
        <p:txBody>
          <a:bodyPr>
            <a:normAutofit fontScale="90000"/>
          </a:bodyPr>
          <a:lstStyle/>
          <a:p>
            <a:r>
              <a:rPr lang="ja-JP" altLang="en-US" dirty="0"/>
              <a:t>日常業務配置アプリの問題点</a:t>
            </a:r>
          </a:p>
        </p:txBody>
      </p:sp>
      <p:sp>
        <p:nvSpPr>
          <p:cNvPr id="4" name="テキスト プレースホルダー 3">
            <a:extLst>
              <a:ext uri="{FF2B5EF4-FFF2-40B4-BE49-F238E27FC236}">
                <a16:creationId xmlns:a16="http://schemas.microsoft.com/office/drawing/2014/main" id="{97638F1A-7D19-65EC-BDD4-A9B5D2C61970}"/>
              </a:ext>
            </a:extLst>
          </p:cNvPr>
          <p:cNvSpPr>
            <a:spLocks noGrp="1"/>
          </p:cNvSpPr>
          <p:nvPr>
            <p:ph type="body" idx="1"/>
          </p:nvPr>
        </p:nvSpPr>
        <p:spPr/>
        <p:txBody>
          <a:bodyPr>
            <a:normAutofit/>
          </a:bodyPr>
          <a:lstStyle/>
          <a:p>
            <a:endParaRPr kumimoji="1" lang="en-US" altLang="ja-JP" dirty="0"/>
          </a:p>
          <a:p>
            <a:pPr marL="114300" indent="0">
              <a:buNone/>
            </a:pPr>
            <a:endParaRPr kumimoji="1" lang="en-US" altLang="ja-JP" dirty="0"/>
          </a:p>
        </p:txBody>
      </p:sp>
    </p:spTree>
    <p:extLst>
      <p:ext uri="{BB962C8B-B14F-4D97-AF65-F5344CB8AC3E}">
        <p14:creationId xmlns:p14="http://schemas.microsoft.com/office/powerpoint/2010/main" val="1530544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5A1D31E-FECE-92BC-B050-90177FFFD491}"/>
              </a:ext>
            </a:extLst>
          </p:cNvPr>
          <p:cNvSpPr>
            <a:spLocks noGrp="1"/>
          </p:cNvSpPr>
          <p:nvPr>
            <p:ph type="title"/>
          </p:nvPr>
        </p:nvSpPr>
        <p:spPr/>
        <p:txBody>
          <a:bodyPr>
            <a:normAutofit fontScale="90000"/>
          </a:bodyPr>
          <a:lstStyle/>
          <a:p>
            <a:r>
              <a:rPr lang="ja-JP" altLang="en-US" dirty="0"/>
              <a:t>月末勤務管理表の問題点</a:t>
            </a:r>
          </a:p>
        </p:txBody>
      </p:sp>
      <p:sp>
        <p:nvSpPr>
          <p:cNvPr id="4" name="テキスト プレースホルダー 3">
            <a:extLst>
              <a:ext uri="{FF2B5EF4-FFF2-40B4-BE49-F238E27FC236}">
                <a16:creationId xmlns:a16="http://schemas.microsoft.com/office/drawing/2014/main" id="{97638F1A-7D19-65EC-BDD4-A9B5D2C61970}"/>
              </a:ext>
            </a:extLst>
          </p:cNvPr>
          <p:cNvSpPr>
            <a:spLocks noGrp="1"/>
          </p:cNvSpPr>
          <p:nvPr>
            <p:ph type="body" idx="1"/>
          </p:nvPr>
        </p:nvSpPr>
        <p:spPr/>
        <p:txBody>
          <a:bodyPr>
            <a:normAutofit/>
          </a:bodyPr>
          <a:lstStyle/>
          <a:p>
            <a:endParaRPr kumimoji="1" lang="en-US" altLang="ja-JP" dirty="0"/>
          </a:p>
          <a:p>
            <a:pPr marL="114300" indent="0">
              <a:buNone/>
            </a:pPr>
            <a:endParaRPr kumimoji="1" lang="en-US" altLang="ja-JP" dirty="0"/>
          </a:p>
        </p:txBody>
      </p:sp>
    </p:spTree>
    <p:extLst>
      <p:ext uri="{BB962C8B-B14F-4D97-AF65-F5344CB8AC3E}">
        <p14:creationId xmlns:p14="http://schemas.microsoft.com/office/powerpoint/2010/main" val="4281684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5A1D31E-FECE-92BC-B050-90177FFFD491}"/>
              </a:ext>
            </a:extLst>
          </p:cNvPr>
          <p:cNvSpPr>
            <a:spLocks noGrp="1"/>
          </p:cNvSpPr>
          <p:nvPr>
            <p:ph type="title"/>
          </p:nvPr>
        </p:nvSpPr>
        <p:spPr/>
        <p:txBody>
          <a:bodyPr>
            <a:normAutofit fontScale="90000"/>
          </a:bodyPr>
          <a:lstStyle/>
          <a:p>
            <a:r>
              <a:rPr lang="ja-JP" altLang="en-US" dirty="0"/>
              <a:t>残業申請の問題点</a:t>
            </a:r>
          </a:p>
        </p:txBody>
      </p:sp>
      <p:sp>
        <p:nvSpPr>
          <p:cNvPr id="4" name="テキスト プレースホルダー 3">
            <a:extLst>
              <a:ext uri="{FF2B5EF4-FFF2-40B4-BE49-F238E27FC236}">
                <a16:creationId xmlns:a16="http://schemas.microsoft.com/office/drawing/2014/main" id="{97638F1A-7D19-65EC-BDD4-A9B5D2C61970}"/>
              </a:ext>
            </a:extLst>
          </p:cNvPr>
          <p:cNvSpPr>
            <a:spLocks noGrp="1"/>
          </p:cNvSpPr>
          <p:nvPr>
            <p:ph type="body" idx="1"/>
          </p:nvPr>
        </p:nvSpPr>
        <p:spPr/>
        <p:txBody>
          <a:bodyPr>
            <a:normAutofit/>
          </a:bodyPr>
          <a:lstStyle/>
          <a:p>
            <a:endParaRPr kumimoji="1" lang="en-US" altLang="ja-JP" dirty="0"/>
          </a:p>
          <a:p>
            <a:pPr marL="114300" indent="0">
              <a:buNone/>
            </a:pPr>
            <a:endParaRPr kumimoji="1" lang="en-US" altLang="ja-JP" dirty="0"/>
          </a:p>
        </p:txBody>
      </p:sp>
    </p:spTree>
    <p:extLst>
      <p:ext uri="{BB962C8B-B14F-4D97-AF65-F5344CB8AC3E}">
        <p14:creationId xmlns:p14="http://schemas.microsoft.com/office/powerpoint/2010/main" val="1083790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5A1D31E-FECE-92BC-B050-90177FFFD491}"/>
              </a:ext>
            </a:extLst>
          </p:cNvPr>
          <p:cNvSpPr>
            <a:spLocks noGrp="1"/>
          </p:cNvSpPr>
          <p:nvPr>
            <p:ph type="title"/>
          </p:nvPr>
        </p:nvSpPr>
        <p:spPr/>
        <p:txBody>
          <a:bodyPr>
            <a:normAutofit fontScale="90000"/>
          </a:bodyPr>
          <a:lstStyle/>
          <a:p>
            <a:r>
              <a:rPr lang="ja-JP" altLang="en-US" dirty="0"/>
              <a:t>オンコール表の問題点</a:t>
            </a:r>
          </a:p>
        </p:txBody>
      </p:sp>
      <p:sp>
        <p:nvSpPr>
          <p:cNvPr id="4" name="テキスト プレースホルダー 3">
            <a:extLst>
              <a:ext uri="{FF2B5EF4-FFF2-40B4-BE49-F238E27FC236}">
                <a16:creationId xmlns:a16="http://schemas.microsoft.com/office/drawing/2014/main" id="{97638F1A-7D19-65EC-BDD4-A9B5D2C61970}"/>
              </a:ext>
            </a:extLst>
          </p:cNvPr>
          <p:cNvSpPr>
            <a:spLocks noGrp="1"/>
          </p:cNvSpPr>
          <p:nvPr>
            <p:ph type="body" idx="1"/>
          </p:nvPr>
        </p:nvSpPr>
        <p:spPr/>
        <p:txBody>
          <a:bodyPr>
            <a:normAutofit/>
          </a:bodyPr>
          <a:lstStyle/>
          <a:p>
            <a:endParaRPr kumimoji="1" lang="en-US" altLang="ja-JP" dirty="0"/>
          </a:p>
          <a:p>
            <a:pPr marL="114300" indent="0">
              <a:buNone/>
            </a:pPr>
            <a:endParaRPr kumimoji="1" lang="en-US" altLang="ja-JP" dirty="0"/>
          </a:p>
        </p:txBody>
      </p:sp>
    </p:spTree>
    <p:extLst>
      <p:ext uri="{BB962C8B-B14F-4D97-AF65-F5344CB8AC3E}">
        <p14:creationId xmlns:p14="http://schemas.microsoft.com/office/powerpoint/2010/main" val="225273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5A1D31E-FECE-92BC-B050-90177FFFD491}"/>
              </a:ext>
            </a:extLst>
          </p:cNvPr>
          <p:cNvSpPr>
            <a:spLocks noGrp="1"/>
          </p:cNvSpPr>
          <p:nvPr>
            <p:ph type="title"/>
          </p:nvPr>
        </p:nvSpPr>
        <p:spPr/>
        <p:txBody>
          <a:bodyPr>
            <a:normAutofit fontScale="90000"/>
          </a:bodyPr>
          <a:lstStyle/>
          <a:p>
            <a:r>
              <a:rPr lang="ja-JP" altLang="en-US" dirty="0"/>
              <a:t>勤務表の問題点</a:t>
            </a:r>
          </a:p>
        </p:txBody>
      </p:sp>
      <p:sp>
        <p:nvSpPr>
          <p:cNvPr id="4" name="テキスト プレースホルダー 3">
            <a:extLst>
              <a:ext uri="{FF2B5EF4-FFF2-40B4-BE49-F238E27FC236}">
                <a16:creationId xmlns:a16="http://schemas.microsoft.com/office/drawing/2014/main" id="{97638F1A-7D19-65EC-BDD4-A9B5D2C61970}"/>
              </a:ext>
            </a:extLst>
          </p:cNvPr>
          <p:cNvSpPr>
            <a:spLocks noGrp="1"/>
          </p:cNvSpPr>
          <p:nvPr>
            <p:ph type="body" idx="1"/>
          </p:nvPr>
        </p:nvSpPr>
        <p:spPr/>
        <p:txBody>
          <a:bodyPr>
            <a:normAutofit/>
          </a:bodyPr>
          <a:lstStyle/>
          <a:p>
            <a:r>
              <a:rPr kumimoji="1" lang="ja-JP" altLang="en-US" dirty="0"/>
              <a:t>モダリティの設定人数と割当人数が把握しにくい　⇒　把握しやすくする</a:t>
            </a:r>
            <a:endParaRPr kumimoji="1" lang="en-US" altLang="ja-JP" dirty="0"/>
          </a:p>
          <a:p>
            <a:r>
              <a:rPr kumimoji="1" lang="ja-JP" altLang="en-US" dirty="0"/>
              <a:t>勤務管理の対象者が曖昧になっている　⇒　明確にする</a:t>
            </a:r>
            <a:endParaRPr kumimoji="1" lang="en-US" altLang="ja-JP" dirty="0"/>
          </a:p>
          <a:p>
            <a:r>
              <a:rPr kumimoji="1" lang="ja-JP" altLang="en-US" dirty="0"/>
              <a:t>設定人数の表においてグループでまとまっていない　⇒　まとめる</a:t>
            </a:r>
            <a:endParaRPr kumimoji="1" lang="en-US" altLang="ja-JP" dirty="0"/>
          </a:p>
          <a:p>
            <a:r>
              <a:rPr kumimoji="1" lang="ja-JP" altLang="en-US" dirty="0"/>
              <a:t>モダリティや勤務の種類を追加変更できない　⇒　できる</a:t>
            </a:r>
            <a:endParaRPr kumimoji="1" lang="en-US" altLang="ja-JP" dirty="0"/>
          </a:p>
          <a:p>
            <a:r>
              <a:rPr kumimoji="1" lang="ja-JP" altLang="en-US" dirty="0"/>
              <a:t>習熟度の数値がいい加減　⇒　見直す</a:t>
            </a:r>
            <a:endParaRPr kumimoji="1" lang="en-US" altLang="ja-JP" dirty="0"/>
          </a:p>
          <a:p>
            <a:r>
              <a:rPr kumimoji="1" lang="ja-JP" altLang="en-US" dirty="0"/>
              <a:t>表示がおそい　⇒　早くする</a:t>
            </a:r>
            <a:endParaRPr kumimoji="1" lang="en-US" altLang="ja-JP" dirty="0"/>
          </a:p>
          <a:p>
            <a:r>
              <a:rPr kumimoji="1" lang="en-US" altLang="ja-JP" dirty="0" err="1"/>
              <a:t>etc</a:t>
            </a:r>
            <a:endParaRPr kumimoji="1" lang="en-US" altLang="ja-JP" dirty="0"/>
          </a:p>
          <a:p>
            <a:pPr marL="114300" indent="0">
              <a:buNone/>
            </a:pPr>
            <a:endParaRPr kumimoji="1" lang="en-US" altLang="ja-JP" sz="1400" dirty="0"/>
          </a:p>
          <a:p>
            <a:pPr marL="114300" indent="0">
              <a:buNone/>
            </a:pPr>
            <a:r>
              <a:rPr kumimoji="1" lang="ja-JP" altLang="en-US" sz="2000" dirty="0"/>
              <a:t>だれが見てもわかりやすい勤務表にすることで</a:t>
            </a:r>
            <a:endParaRPr kumimoji="1" lang="en-US" altLang="ja-JP" sz="2000" dirty="0"/>
          </a:p>
          <a:p>
            <a:pPr marL="114300" indent="0">
              <a:buNone/>
            </a:pPr>
            <a:r>
              <a:rPr kumimoji="1" lang="en-US" altLang="ja-JP" sz="2000" dirty="0"/>
              <a:t>	</a:t>
            </a:r>
            <a:r>
              <a:rPr kumimoji="1" lang="ja-JP" altLang="en-US" sz="2000" dirty="0"/>
              <a:t>より下のレベルでも管理が可能となることを目指す</a:t>
            </a:r>
            <a:endParaRPr lang="en-US" altLang="ja-JP" sz="2000" dirty="0"/>
          </a:p>
          <a:p>
            <a:pPr marL="114300" indent="0">
              <a:buNone/>
            </a:pPr>
            <a:endParaRPr lang="en-US" altLang="ja-JP" dirty="0"/>
          </a:p>
        </p:txBody>
      </p:sp>
    </p:spTree>
    <p:extLst>
      <p:ext uri="{BB962C8B-B14F-4D97-AF65-F5344CB8AC3E}">
        <p14:creationId xmlns:p14="http://schemas.microsoft.com/office/powerpoint/2010/main" val="315993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35235-75A6-047E-30E1-AA1C3EB13649}"/>
              </a:ext>
            </a:extLst>
          </p:cNvPr>
          <p:cNvSpPr>
            <a:spLocks noGrp="1"/>
          </p:cNvSpPr>
          <p:nvPr>
            <p:ph type="title"/>
          </p:nvPr>
        </p:nvSpPr>
        <p:spPr/>
        <p:txBody>
          <a:bodyPr>
            <a:normAutofit fontScale="90000"/>
          </a:bodyPr>
          <a:lstStyle/>
          <a:p>
            <a:r>
              <a:rPr kumimoji="1" lang="ja-JP" altLang="en-US" dirty="0"/>
              <a:t>改善に向けた取り組み</a:t>
            </a:r>
          </a:p>
        </p:txBody>
      </p:sp>
      <p:sp>
        <p:nvSpPr>
          <p:cNvPr id="3" name="テキスト プレースホルダー 2">
            <a:extLst>
              <a:ext uri="{FF2B5EF4-FFF2-40B4-BE49-F238E27FC236}">
                <a16:creationId xmlns:a16="http://schemas.microsoft.com/office/drawing/2014/main" id="{F6849A9D-86D0-D332-52BA-BF348FA9410B}"/>
              </a:ext>
            </a:extLst>
          </p:cNvPr>
          <p:cNvSpPr>
            <a:spLocks noGrp="1"/>
          </p:cNvSpPr>
          <p:nvPr>
            <p:ph type="body" idx="1"/>
          </p:nvPr>
        </p:nvSpPr>
        <p:spPr/>
        <p:txBody>
          <a:bodyPr>
            <a:normAutofit/>
          </a:bodyPr>
          <a:lstStyle/>
          <a:p>
            <a:r>
              <a:rPr kumimoji="1" lang="ja-JP" altLang="en-US" sz="2000" dirty="0"/>
              <a:t>データベースの見直し</a:t>
            </a:r>
            <a:endParaRPr kumimoji="1" lang="en-US" altLang="ja-JP" sz="2000" dirty="0"/>
          </a:p>
          <a:p>
            <a:r>
              <a:rPr kumimoji="1" lang="ja-JP" altLang="en-US" sz="2000" dirty="0"/>
              <a:t>動的な変化に対応した表示を行うために設定ファイルを構築</a:t>
            </a:r>
            <a:endParaRPr kumimoji="1" lang="en-US" altLang="ja-JP" sz="2000" dirty="0"/>
          </a:p>
          <a:p>
            <a:r>
              <a:rPr kumimoji="1" lang="ja-JP" altLang="en-US" sz="2000" dirty="0"/>
              <a:t>勤務表自体のコード見直し</a:t>
            </a:r>
          </a:p>
        </p:txBody>
      </p:sp>
    </p:spTree>
    <p:extLst>
      <p:ext uri="{BB962C8B-B14F-4D97-AF65-F5344CB8AC3E}">
        <p14:creationId xmlns:p14="http://schemas.microsoft.com/office/powerpoint/2010/main" val="1880155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aphicFrame>
        <p:nvGraphicFramePr>
          <p:cNvPr id="60" name="Google Shape;60;p14"/>
          <p:cNvGraphicFramePr/>
          <p:nvPr>
            <p:extLst>
              <p:ext uri="{D42A27DB-BD31-4B8C-83A1-F6EECF244321}">
                <p14:modId xmlns:p14="http://schemas.microsoft.com/office/powerpoint/2010/main" val="2643872080"/>
              </p:ext>
            </p:extLst>
          </p:nvPr>
        </p:nvGraphicFramePr>
        <p:xfrm>
          <a:off x="0" y="14630"/>
          <a:ext cx="9143999" cy="5120220"/>
        </p:xfrm>
        <a:graphic>
          <a:graphicData uri="http://schemas.openxmlformats.org/drawingml/2006/table">
            <a:tbl>
              <a:tblPr>
                <a:noFill/>
                <a:tableStyleId>{B291DB91-67AD-4044-A05A-01DBC41EC2D3}</a:tableStyleId>
              </a:tblPr>
              <a:tblGrid>
                <a:gridCol w="3131899">
                  <a:extLst>
                    <a:ext uri="{9D8B030D-6E8A-4147-A177-3AD203B41FA5}">
                      <a16:colId xmlns:a16="http://schemas.microsoft.com/office/drawing/2014/main" val="20000"/>
                    </a:ext>
                  </a:extLst>
                </a:gridCol>
                <a:gridCol w="1624776">
                  <a:extLst>
                    <a:ext uri="{9D8B030D-6E8A-4147-A177-3AD203B41FA5}">
                      <a16:colId xmlns:a16="http://schemas.microsoft.com/office/drawing/2014/main" val="20001"/>
                    </a:ext>
                  </a:extLst>
                </a:gridCol>
                <a:gridCol w="4387324">
                  <a:extLst>
                    <a:ext uri="{9D8B030D-6E8A-4147-A177-3AD203B41FA5}">
                      <a16:colId xmlns:a16="http://schemas.microsoft.com/office/drawing/2014/main" val="20002"/>
                    </a:ext>
                  </a:extLst>
                </a:gridCol>
              </a:tblGrid>
              <a:tr h="268746">
                <a:tc>
                  <a:txBody>
                    <a:bodyPr/>
                    <a:lstStyle/>
                    <a:p>
                      <a:pPr marL="0" lvl="0" indent="0" algn="l" rtl="0">
                        <a:spcBef>
                          <a:spcPts val="0"/>
                        </a:spcBef>
                        <a:spcAft>
                          <a:spcPts val="0"/>
                        </a:spcAft>
                        <a:buNone/>
                      </a:pPr>
                      <a:r>
                        <a:rPr lang="ja" sz="1200"/>
                        <a:t>tblStaff</a:t>
                      </a:r>
                      <a:endParaRPr sz="1200"/>
                    </a:p>
                  </a:txBody>
                  <a:tcPr marL="91425" marR="91425" marT="91425" marB="91425">
                    <a:solidFill>
                      <a:srgbClr val="D9EAD3"/>
                    </a:solidFill>
                  </a:tcPr>
                </a:tc>
                <a:tc>
                  <a:txBody>
                    <a:bodyPr/>
                    <a:lstStyle/>
                    <a:p>
                      <a:pPr marL="0" lvl="0" indent="0" algn="l" rtl="0">
                        <a:spcBef>
                          <a:spcPts val="0"/>
                        </a:spcBef>
                        <a:spcAft>
                          <a:spcPts val="0"/>
                        </a:spcAft>
                        <a:buNone/>
                      </a:pPr>
                      <a:r>
                        <a:rPr lang="ja" sz="1200"/>
                        <a:t>変更</a:t>
                      </a:r>
                      <a:endParaRPr sz="1200"/>
                    </a:p>
                  </a:txBody>
                  <a:tcPr marL="91425" marR="91425" marT="91425" marB="91425">
                    <a:solidFill>
                      <a:srgbClr val="D9EAD3"/>
                    </a:solidFill>
                  </a:tcPr>
                </a:tc>
                <a:tc>
                  <a:txBody>
                    <a:bodyPr/>
                    <a:lstStyle/>
                    <a:p>
                      <a:pPr marL="0" lvl="0" indent="0" algn="l" rtl="0">
                        <a:spcBef>
                          <a:spcPts val="0"/>
                        </a:spcBef>
                        <a:spcAft>
                          <a:spcPts val="0"/>
                        </a:spcAft>
                        <a:buNone/>
                      </a:pPr>
                      <a:r>
                        <a:rPr lang="ja" sz="1200"/>
                        <a:t>dispフィールドを追加作成</a:t>
                      </a:r>
                      <a:endParaRPr sz="1200"/>
                    </a:p>
                  </a:txBody>
                  <a:tcPr marL="91425" marR="91425" marT="91425" marB="91425">
                    <a:solidFill>
                      <a:srgbClr val="D9EAD3"/>
                    </a:solidFill>
                  </a:tcPr>
                </a:tc>
                <a:extLst>
                  <a:ext uri="{0D108BD9-81ED-4DB2-BD59-A6C34878D82A}">
                    <a16:rowId xmlns:a16="http://schemas.microsoft.com/office/drawing/2014/main" val="10000"/>
                  </a:ext>
                </a:extLst>
              </a:tr>
              <a:tr h="268746">
                <a:tc>
                  <a:txBody>
                    <a:bodyPr/>
                    <a:lstStyle/>
                    <a:p>
                      <a:pPr marL="0" lvl="0" indent="0" algn="l" rtl="0">
                        <a:spcBef>
                          <a:spcPts val="0"/>
                        </a:spcBef>
                        <a:spcAft>
                          <a:spcPts val="0"/>
                        </a:spcAft>
                        <a:buNone/>
                      </a:pPr>
                      <a:r>
                        <a:rPr lang="ja" sz="1200"/>
                        <a:t>tblDisply</a:t>
                      </a:r>
                      <a:endParaRPr sz="1200"/>
                    </a:p>
                  </a:txBody>
                  <a:tcPr marL="91425" marR="91425" marT="91425" marB="91425">
                    <a:lnB w="9525" cap="flat" cmpd="sng">
                      <a:solidFill>
                        <a:srgbClr val="9E9E9E"/>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ja" sz="1200"/>
                        <a:t>廃止</a:t>
                      </a:r>
                      <a:endParaRPr sz="1200"/>
                    </a:p>
                  </a:txBody>
                  <a:tcPr marL="91425" marR="91425" marT="91425" marB="91425">
                    <a:lnB w="9525" cap="flat" cmpd="sng">
                      <a:solidFill>
                        <a:srgbClr val="9E9E9E"/>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ja" sz="1200"/>
                        <a:t>tblStaffに統合</a:t>
                      </a:r>
                      <a:endParaRPr sz="1200"/>
                    </a:p>
                  </a:txBody>
                  <a:tcPr marL="91425" marR="91425" marT="91425" marB="91425">
                    <a:lnB w="9525" cap="flat" cmpd="sng">
                      <a:solidFill>
                        <a:srgbClr val="9E9E9E"/>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268746">
                <a:tc>
                  <a:txBody>
                    <a:bodyPr/>
                    <a:lstStyle/>
                    <a:p>
                      <a:pPr marL="0" lvl="0" indent="0" algn="l" rtl="0">
                        <a:spcBef>
                          <a:spcPts val="0"/>
                        </a:spcBef>
                        <a:spcAft>
                          <a:spcPts val="0"/>
                        </a:spcAft>
                        <a:buNone/>
                      </a:pPr>
                      <a:r>
                        <a:rPr lang="ja" sz="1200"/>
                        <a:t>tblShift</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ja" sz="1200"/>
                        <a:t>変更なし</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68746">
                <a:tc>
                  <a:txBody>
                    <a:bodyPr/>
                    <a:lstStyle/>
                    <a:p>
                      <a:pPr marL="0" lvl="0" indent="0" algn="l" rtl="0">
                        <a:spcBef>
                          <a:spcPts val="0"/>
                        </a:spcBef>
                        <a:spcAft>
                          <a:spcPts val="0"/>
                        </a:spcAft>
                        <a:buNone/>
                      </a:pPr>
                      <a:r>
                        <a:rPr lang="ja" sz="1200"/>
                        <a:t>tblDept</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ja" sz="1200"/>
                        <a:t>変更なし</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268746">
                <a:tc>
                  <a:txBody>
                    <a:bodyPr/>
                    <a:lstStyle/>
                    <a:p>
                      <a:pPr marL="0" lvl="0" indent="0" algn="l" rtl="0">
                        <a:spcBef>
                          <a:spcPts val="0"/>
                        </a:spcBef>
                        <a:spcAft>
                          <a:spcPts val="0"/>
                        </a:spcAft>
                        <a:buNone/>
                      </a:pPr>
                      <a:r>
                        <a:rPr lang="ja" sz="1200"/>
                        <a:t>tblDaySkill</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ja" sz="1200"/>
                        <a:t>廃止</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ja" sz="1200">
                          <a:solidFill>
                            <a:schemeClr val="dk1"/>
                          </a:solidFill>
                        </a:rPr>
                        <a:t>tblSkillに統合</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CCCCC"/>
                    </a:solidFill>
                  </a:tcPr>
                </a:tc>
                <a:extLst>
                  <a:ext uri="{0D108BD9-81ED-4DB2-BD59-A6C34878D82A}">
                    <a16:rowId xmlns:a16="http://schemas.microsoft.com/office/drawing/2014/main" val="10004"/>
                  </a:ext>
                </a:extLst>
              </a:tr>
              <a:tr h="268746">
                <a:tc>
                  <a:txBody>
                    <a:bodyPr/>
                    <a:lstStyle/>
                    <a:p>
                      <a:pPr marL="0" lvl="0" indent="0" algn="l" rtl="0">
                        <a:spcBef>
                          <a:spcPts val="0"/>
                        </a:spcBef>
                        <a:spcAft>
                          <a:spcPts val="0"/>
                        </a:spcAft>
                        <a:buNone/>
                      </a:pPr>
                      <a:r>
                        <a:rPr lang="ja" sz="1200"/>
                        <a:t>tblNightSkill</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ja" sz="1200"/>
                        <a:t>廃止</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ja" sz="1200">
                          <a:solidFill>
                            <a:schemeClr val="dk1"/>
                          </a:solidFill>
                        </a:rPr>
                        <a:t>tblSkillに統合</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CCCCC"/>
                    </a:solidFill>
                  </a:tcPr>
                </a:tc>
                <a:extLst>
                  <a:ext uri="{0D108BD9-81ED-4DB2-BD59-A6C34878D82A}">
                    <a16:rowId xmlns:a16="http://schemas.microsoft.com/office/drawing/2014/main" val="10005"/>
                  </a:ext>
                </a:extLst>
              </a:tr>
              <a:tr h="268746">
                <a:tc>
                  <a:txBody>
                    <a:bodyPr/>
                    <a:lstStyle/>
                    <a:p>
                      <a:pPr marL="0" lvl="0" indent="0" algn="l" rtl="0">
                        <a:spcBef>
                          <a:spcPts val="0"/>
                        </a:spcBef>
                        <a:spcAft>
                          <a:spcPts val="0"/>
                        </a:spcAft>
                        <a:buNone/>
                      </a:pPr>
                      <a:r>
                        <a:rPr lang="ja" sz="1200"/>
                        <a:t>tblSkill</a:t>
                      </a:r>
                      <a:endParaRPr sz="12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5A6BD"/>
                    </a:solidFill>
                  </a:tcPr>
                </a:tc>
                <a:tc>
                  <a:txBody>
                    <a:bodyPr/>
                    <a:lstStyle/>
                    <a:p>
                      <a:pPr marL="0" lvl="0" indent="0" algn="l" rtl="0">
                        <a:spcBef>
                          <a:spcPts val="0"/>
                        </a:spcBef>
                        <a:spcAft>
                          <a:spcPts val="0"/>
                        </a:spcAft>
                        <a:buNone/>
                      </a:pPr>
                      <a:r>
                        <a:rPr lang="ja" sz="1200"/>
                        <a:t>新規</a:t>
                      </a:r>
                      <a:endParaRPr sz="12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5A6BD"/>
                    </a:solidFill>
                  </a:tcPr>
                </a:tc>
                <a:tc>
                  <a:txBody>
                    <a:bodyPr/>
                    <a:lstStyle/>
                    <a:p>
                      <a:pPr marL="0" lvl="0" indent="0" algn="l" rtl="0">
                        <a:spcBef>
                          <a:spcPts val="0"/>
                        </a:spcBef>
                        <a:spcAft>
                          <a:spcPts val="0"/>
                        </a:spcAft>
                        <a:buNone/>
                      </a:pPr>
                      <a:endParaRPr sz="12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5A6BD"/>
                    </a:solidFill>
                  </a:tcPr>
                </a:tc>
                <a:extLst>
                  <a:ext uri="{0D108BD9-81ED-4DB2-BD59-A6C34878D82A}">
                    <a16:rowId xmlns:a16="http://schemas.microsoft.com/office/drawing/2014/main" val="10006"/>
                  </a:ext>
                </a:extLst>
              </a:tr>
              <a:tr h="268746">
                <a:tc>
                  <a:txBody>
                    <a:bodyPr/>
                    <a:lstStyle/>
                    <a:p>
                      <a:pPr marL="0" lvl="0" indent="0" algn="l" rtl="0">
                        <a:spcBef>
                          <a:spcPts val="0"/>
                        </a:spcBef>
                        <a:spcAft>
                          <a:spcPts val="0"/>
                        </a:spcAft>
                        <a:buNone/>
                      </a:pPr>
                      <a:r>
                        <a:rPr lang="ja" sz="1200"/>
                        <a:t>tblModality</a:t>
                      </a:r>
                      <a:endParaRPr sz="12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ja" sz="1200"/>
                        <a:t>廃止</a:t>
                      </a:r>
                      <a:endParaRPr sz="12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ja" sz="1200"/>
                        <a:t>tblModalityConfigに統合</a:t>
                      </a:r>
                      <a:endParaRPr sz="12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CCCCC"/>
                    </a:solidFill>
                  </a:tcPr>
                </a:tc>
                <a:extLst>
                  <a:ext uri="{0D108BD9-81ED-4DB2-BD59-A6C34878D82A}">
                    <a16:rowId xmlns:a16="http://schemas.microsoft.com/office/drawing/2014/main" val="10007"/>
                  </a:ext>
                </a:extLst>
              </a:tr>
              <a:tr h="271717">
                <a:tc>
                  <a:txBody>
                    <a:bodyPr/>
                    <a:lstStyle/>
                    <a:p>
                      <a:pPr marL="0" lvl="0" indent="0" algn="l" rtl="0">
                        <a:spcBef>
                          <a:spcPts val="0"/>
                        </a:spcBef>
                        <a:spcAft>
                          <a:spcPts val="0"/>
                        </a:spcAft>
                        <a:buNone/>
                      </a:pPr>
                      <a:r>
                        <a:rPr lang="ja" sz="1200"/>
                        <a:t>tblModality_default</a:t>
                      </a:r>
                      <a:endParaRPr sz="12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ja" sz="1200"/>
                        <a:t>廃止</a:t>
                      </a:r>
                      <a:endParaRPr sz="12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ja" sz="1200"/>
                        <a:t>tblModalityConfig_defaultに統合</a:t>
                      </a:r>
                      <a:endParaRPr sz="12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CCCCC"/>
                    </a:solidFill>
                  </a:tcPr>
                </a:tc>
                <a:extLst>
                  <a:ext uri="{0D108BD9-81ED-4DB2-BD59-A6C34878D82A}">
                    <a16:rowId xmlns:a16="http://schemas.microsoft.com/office/drawing/2014/main" val="10008"/>
                  </a:ext>
                </a:extLst>
              </a:tr>
              <a:tr h="268746">
                <a:tc>
                  <a:txBody>
                    <a:bodyPr/>
                    <a:lstStyle/>
                    <a:p>
                      <a:pPr marL="0" lvl="0" indent="0" algn="l" rtl="0">
                        <a:spcBef>
                          <a:spcPts val="0"/>
                        </a:spcBef>
                        <a:spcAft>
                          <a:spcPts val="0"/>
                        </a:spcAft>
                        <a:buNone/>
                      </a:pPr>
                      <a:r>
                        <a:rPr lang="ja" sz="1200"/>
                        <a:t>tblModalityConfig</a:t>
                      </a:r>
                      <a:endParaRPr sz="12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5A6BD"/>
                    </a:solidFill>
                  </a:tcPr>
                </a:tc>
                <a:tc>
                  <a:txBody>
                    <a:bodyPr/>
                    <a:lstStyle/>
                    <a:p>
                      <a:pPr marL="0" lvl="0" indent="0" algn="l" rtl="0">
                        <a:spcBef>
                          <a:spcPts val="0"/>
                        </a:spcBef>
                        <a:spcAft>
                          <a:spcPts val="0"/>
                        </a:spcAft>
                        <a:buNone/>
                      </a:pPr>
                      <a:r>
                        <a:rPr lang="ja" sz="1200"/>
                        <a:t>新規</a:t>
                      </a:r>
                      <a:endParaRPr sz="12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5A6BD"/>
                    </a:solidFill>
                  </a:tcPr>
                </a:tc>
                <a:tc>
                  <a:txBody>
                    <a:bodyPr/>
                    <a:lstStyle/>
                    <a:p>
                      <a:pPr marL="0" lvl="0" indent="0" algn="l" rtl="0">
                        <a:spcBef>
                          <a:spcPts val="0"/>
                        </a:spcBef>
                        <a:spcAft>
                          <a:spcPts val="0"/>
                        </a:spcAft>
                        <a:buNone/>
                      </a:pPr>
                      <a:endParaRPr sz="1200" dirty="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5A6BD"/>
                    </a:solidFill>
                  </a:tcPr>
                </a:tc>
                <a:extLst>
                  <a:ext uri="{0D108BD9-81ED-4DB2-BD59-A6C34878D82A}">
                    <a16:rowId xmlns:a16="http://schemas.microsoft.com/office/drawing/2014/main" val="10009"/>
                  </a:ext>
                </a:extLst>
              </a:tr>
              <a:tr h="268746">
                <a:tc>
                  <a:txBody>
                    <a:bodyPr/>
                    <a:lstStyle/>
                    <a:p>
                      <a:pPr marL="0" lvl="0" indent="0" algn="l" rtl="0">
                        <a:spcBef>
                          <a:spcPts val="0"/>
                        </a:spcBef>
                        <a:spcAft>
                          <a:spcPts val="0"/>
                        </a:spcAft>
                        <a:buNone/>
                      </a:pPr>
                      <a:r>
                        <a:rPr lang="ja" sz="1200"/>
                        <a:t>tblModalityConfig_default</a:t>
                      </a:r>
                      <a:endParaRPr sz="12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5A6BD"/>
                    </a:solidFill>
                  </a:tcPr>
                </a:tc>
                <a:tc>
                  <a:txBody>
                    <a:bodyPr/>
                    <a:lstStyle/>
                    <a:p>
                      <a:pPr marL="0" lvl="0" indent="0" algn="l" rtl="0">
                        <a:spcBef>
                          <a:spcPts val="0"/>
                        </a:spcBef>
                        <a:spcAft>
                          <a:spcPts val="0"/>
                        </a:spcAft>
                        <a:buNone/>
                      </a:pPr>
                      <a:r>
                        <a:rPr lang="ja" sz="1200"/>
                        <a:t>新規</a:t>
                      </a:r>
                      <a:endParaRPr sz="12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5A6BD"/>
                    </a:solidFill>
                  </a:tcPr>
                </a:tc>
                <a:tc>
                  <a:txBody>
                    <a:bodyPr/>
                    <a:lstStyle/>
                    <a:p>
                      <a:pPr marL="0" lvl="0" indent="0" algn="l" rtl="0">
                        <a:spcBef>
                          <a:spcPts val="0"/>
                        </a:spcBef>
                        <a:spcAft>
                          <a:spcPts val="0"/>
                        </a:spcAft>
                        <a:buNone/>
                      </a:pPr>
                      <a:endParaRPr sz="12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5A6BD"/>
                    </a:solidFill>
                  </a:tcPr>
                </a:tc>
                <a:extLst>
                  <a:ext uri="{0D108BD9-81ED-4DB2-BD59-A6C34878D82A}">
                    <a16:rowId xmlns:a16="http://schemas.microsoft.com/office/drawing/2014/main" val="10010"/>
                  </a:ext>
                </a:extLst>
              </a:tr>
              <a:tr h="268746">
                <a:tc>
                  <a:txBody>
                    <a:bodyPr/>
                    <a:lstStyle/>
                    <a:p>
                      <a:pPr marL="0" lvl="0" indent="0" algn="l" rtl="0">
                        <a:spcBef>
                          <a:spcPts val="0"/>
                        </a:spcBef>
                        <a:spcAft>
                          <a:spcPts val="0"/>
                        </a:spcAft>
                        <a:buNone/>
                      </a:pPr>
                      <a:r>
                        <a:rPr lang="ja" sz="1200"/>
                        <a:t>tblRemarks</a:t>
                      </a:r>
                      <a:endParaRPr sz="12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5A6BD"/>
                    </a:solidFill>
                  </a:tcPr>
                </a:tc>
                <a:tc>
                  <a:txBody>
                    <a:bodyPr/>
                    <a:lstStyle/>
                    <a:p>
                      <a:pPr marL="0" lvl="0" indent="0" algn="l" rtl="0">
                        <a:spcBef>
                          <a:spcPts val="0"/>
                        </a:spcBef>
                        <a:spcAft>
                          <a:spcPts val="0"/>
                        </a:spcAft>
                        <a:buNone/>
                      </a:pPr>
                      <a:r>
                        <a:rPr lang="ja" sz="1200"/>
                        <a:t>新規</a:t>
                      </a:r>
                      <a:endParaRPr sz="12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5A6BD"/>
                    </a:solidFill>
                  </a:tcPr>
                </a:tc>
                <a:tc>
                  <a:txBody>
                    <a:bodyPr/>
                    <a:lstStyle/>
                    <a:p>
                      <a:pPr marL="0" lvl="0" indent="0" algn="l" rtl="0">
                        <a:spcBef>
                          <a:spcPts val="0"/>
                        </a:spcBef>
                        <a:spcAft>
                          <a:spcPts val="0"/>
                        </a:spcAft>
                        <a:buNone/>
                      </a:pPr>
                      <a:r>
                        <a:rPr lang="ja" sz="1200"/>
                        <a:t>tblModalityのremarksを分離</a:t>
                      </a:r>
                      <a:endParaRPr sz="12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5A6BD"/>
                    </a:solidFill>
                  </a:tcPr>
                </a:tc>
                <a:extLst>
                  <a:ext uri="{0D108BD9-81ED-4DB2-BD59-A6C34878D82A}">
                    <a16:rowId xmlns:a16="http://schemas.microsoft.com/office/drawing/2014/main" val="10011"/>
                  </a:ext>
                </a:extLst>
              </a:tr>
              <a:tr h="268746">
                <a:tc>
                  <a:txBody>
                    <a:bodyPr/>
                    <a:lstStyle/>
                    <a:p>
                      <a:pPr marL="0" lvl="0" indent="0" algn="l" rtl="0">
                        <a:spcBef>
                          <a:spcPts val="0"/>
                        </a:spcBef>
                        <a:spcAft>
                          <a:spcPts val="0"/>
                        </a:spcAft>
                        <a:buNone/>
                      </a:pPr>
                      <a:r>
                        <a:rPr lang="ja" sz="1200" dirty="0"/>
                        <a:t>tblWorking</a:t>
                      </a:r>
                      <a:endParaRPr sz="1200" dirty="0"/>
                    </a:p>
                  </a:txBody>
                  <a:tcPr marL="91425" marR="91425" marT="91425" marB="91425">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D5A6BD"/>
                    </a:solidFill>
                  </a:tcPr>
                </a:tc>
                <a:tc>
                  <a:txBody>
                    <a:bodyPr/>
                    <a:lstStyle/>
                    <a:p>
                      <a:pPr marL="0" lvl="0" indent="0" algn="l" rtl="0">
                        <a:spcBef>
                          <a:spcPts val="0"/>
                        </a:spcBef>
                        <a:spcAft>
                          <a:spcPts val="0"/>
                        </a:spcAft>
                        <a:buNone/>
                      </a:pPr>
                      <a:r>
                        <a:rPr lang="ja" sz="1200" dirty="0"/>
                        <a:t>新規</a:t>
                      </a:r>
                      <a:endParaRPr sz="1200" dirty="0"/>
                    </a:p>
                  </a:txBody>
                  <a:tcPr marL="91425" marR="91425" marT="91425" marB="91425">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D5A6BD"/>
                    </a:solidFill>
                  </a:tcPr>
                </a:tc>
                <a:tc>
                  <a:txBody>
                    <a:bodyPr/>
                    <a:lstStyle/>
                    <a:p>
                      <a:pPr marL="0" lvl="0" indent="0" algn="l" rtl="0">
                        <a:spcBef>
                          <a:spcPts val="0"/>
                        </a:spcBef>
                        <a:spcAft>
                          <a:spcPts val="0"/>
                        </a:spcAft>
                        <a:buNone/>
                      </a:pPr>
                      <a:endParaRPr sz="1200" dirty="0"/>
                    </a:p>
                  </a:txBody>
                  <a:tcPr marL="91425" marR="91425" marT="91425" marB="91425">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D5A6BD"/>
                    </a:solidFill>
                  </a:tcPr>
                </a:tc>
                <a:extLst>
                  <a:ext uri="{0D108BD9-81ED-4DB2-BD59-A6C34878D82A}">
                    <a16:rowId xmlns:a16="http://schemas.microsoft.com/office/drawing/2014/main" val="10012"/>
                  </a:ext>
                </a:extLst>
              </a:tr>
              <a:tr h="268746">
                <a:tc>
                  <a:txBody>
                    <a:bodyPr/>
                    <a:lstStyle/>
                    <a:p>
                      <a:pPr marL="0" lvl="0" indent="0" algn="l" rtl="0">
                        <a:spcBef>
                          <a:spcPts val="0"/>
                        </a:spcBef>
                        <a:spcAft>
                          <a:spcPts val="0"/>
                        </a:spcAft>
                        <a:buNone/>
                      </a:pPr>
                      <a:r>
                        <a:rPr lang="en-US" sz="1200" dirty="0" err="1"/>
                        <a:t>tblHoliday</a:t>
                      </a:r>
                      <a:endParaRPr sz="1200" dirty="0"/>
                    </a:p>
                  </a:txBody>
                  <a:tcPr marL="91425" marR="91425" marT="91425" marB="91425">
                    <a:lnT w="9525" cap="flat" cmpd="sng">
                      <a:solidFill>
                        <a:srgbClr val="9E9E9E"/>
                      </a:solidFill>
                      <a:prstDash val="solid"/>
                      <a:round/>
                      <a:headEnd type="none" w="sm" len="sm"/>
                      <a:tailEnd type="none" w="sm" len="sm"/>
                    </a:lnT>
                    <a:solidFill>
                      <a:srgbClr val="D5A6BD"/>
                    </a:solidFill>
                  </a:tcPr>
                </a:tc>
                <a:tc>
                  <a:txBody>
                    <a:bodyPr/>
                    <a:lstStyle/>
                    <a:p>
                      <a:pPr marL="0" lvl="0" indent="0" algn="l" rtl="0">
                        <a:spcBef>
                          <a:spcPts val="0"/>
                        </a:spcBef>
                        <a:spcAft>
                          <a:spcPts val="0"/>
                        </a:spcAft>
                        <a:buNone/>
                      </a:pPr>
                      <a:r>
                        <a:rPr lang="ja-JP" altLang="en-US" sz="1200" dirty="0"/>
                        <a:t>新規</a:t>
                      </a:r>
                      <a:endParaRPr sz="1200" dirty="0"/>
                    </a:p>
                  </a:txBody>
                  <a:tcPr marL="91425" marR="91425" marT="91425" marB="91425">
                    <a:lnT w="9525" cap="flat" cmpd="sng">
                      <a:solidFill>
                        <a:srgbClr val="9E9E9E"/>
                      </a:solidFill>
                      <a:prstDash val="solid"/>
                      <a:round/>
                      <a:headEnd type="none" w="sm" len="sm"/>
                      <a:tailEnd type="none" w="sm" len="sm"/>
                    </a:lnT>
                    <a:solidFill>
                      <a:srgbClr val="D5A6BD"/>
                    </a:solidFill>
                  </a:tcPr>
                </a:tc>
                <a:tc>
                  <a:txBody>
                    <a:bodyPr/>
                    <a:lstStyle/>
                    <a:p>
                      <a:pPr marL="0" lvl="0" indent="0" algn="l" rtl="0">
                        <a:spcBef>
                          <a:spcPts val="0"/>
                        </a:spcBef>
                        <a:spcAft>
                          <a:spcPts val="0"/>
                        </a:spcAft>
                        <a:buNone/>
                      </a:pPr>
                      <a:r>
                        <a:rPr lang="ja-JP" altLang="en-US" sz="1200" dirty="0"/>
                        <a:t>年間の休暇取得可能日数</a:t>
                      </a:r>
                      <a:endParaRPr sz="1200" dirty="0"/>
                    </a:p>
                  </a:txBody>
                  <a:tcPr marL="91425" marR="91425" marT="91425" marB="91425">
                    <a:lnT w="9525" cap="flat" cmpd="sng">
                      <a:solidFill>
                        <a:srgbClr val="9E9E9E"/>
                      </a:solidFill>
                      <a:prstDash val="solid"/>
                      <a:round/>
                      <a:headEnd type="none" w="sm" len="sm"/>
                      <a:tailEnd type="none" w="sm" len="sm"/>
                    </a:lnT>
                    <a:solidFill>
                      <a:srgbClr val="D5A6BD"/>
                    </a:solidFill>
                  </a:tcPr>
                </a:tc>
                <a:extLst>
                  <a:ext uri="{0D108BD9-81ED-4DB2-BD59-A6C34878D82A}">
                    <a16:rowId xmlns:a16="http://schemas.microsoft.com/office/drawing/2014/main" val="19199677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tblStaff（追加）</a:t>
            </a:r>
            <a:endParaRPr/>
          </a:p>
        </p:txBody>
      </p:sp>
      <p:sp>
        <p:nvSpPr>
          <p:cNvPr id="66" name="Google Shape;66;p15"/>
          <p:cNvSpPr txBox="1">
            <a:spLocks noGrp="1"/>
          </p:cNvSpPr>
          <p:nvPr>
            <p:ph type="body" idx="1"/>
          </p:nvPr>
        </p:nvSpPr>
        <p:spPr>
          <a:xfrm>
            <a:off x="311700" y="1967025"/>
            <a:ext cx="85206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勤務表に表示するためのフラグ</a:t>
            </a:r>
            <a:endParaRPr/>
          </a:p>
          <a:p>
            <a:pPr marL="0" lvl="0" indent="0" algn="l" rtl="0">
              <a:spcBef>
                <a:spcPts val="1200"/>
              </a:spcBef>
              <a:spcAft>
                <a:spcPts val="0"/>
              </a:spcAft>
              <a:buNone/>
            </a:pPr>
            <a:r>
              <a:rPr lang="ja"/>
              <a:t>これまではtblDisplayテーブルで年度ごとに表示管理</a:t>
            </a:r>
            <a:endParaRPr/>
          </a:p>
          <a:p>
            <a:pPr marL="0" lvl="0" indent="0" algn="l" rtl="0">
              <a:spcBef>
                <a:spcPts val="1200"/>
              </a:spcBef>
              <a:spcAft>
                <a:spcPts val="0"/>
              </a:spcAft>
              <a:buNone/>
            </a:pPr>
            <a:r>
              <a:rPr lang="ja"/>
              <a:t>年度に関係なく勤務表における表示・非表示を管理</a:t>
            </a:r>
            <a:endParaRPr/>
          </a:p>
          <a:p>
            <a:pPr marL="0" lvl="0" indent="0" algn="l" rtl="0">
              <a:spcBef>
                <a:spcPts val="1200"/>
              </a:spcBef>
              <a:spcAft>
                <a:spcPts val="1200"/>
              </a:spcAft>
              <a:buNone/>
            </a:pPr>
            <a:r>
              <a:rPr lang="ja"/>
              <a:t>クエリを簡潔に記述できる</a:t>
            </a:r>
            <a:endParaRPr/>
          </a:p>
        </p:txBody>
      </p:sp>
      <p:graphicFrame>
        <p:nvGraphicFramePr>
          <p:cNvPr id="67" name="Google Shape;67;p15"/>
          <p:cNvGraphicFramePr/>
          <p:nvPr/>
        </p:nvGraphicFramePr>
        <p:xfrm>
          <a:off x="600300" y="1017733"/>
          <a:ext cx="2863375" cy="877200"/>
        </p:xfrm>
        <a:graphic>
          <a:graphicData uri="http://schemas.openxmlformats.org/drawingml/2006/table">
            <a:tbl>
              <a:tblPr>
                <a:noFill/>
                <a:tableStyleId>{B291DB91-67AD-4044-A05A-01DBC41EC2D3}</a:tableStyleId>
              </a:tblPr>
              <a:tblGrid>
                <a:gridCol w="1538000">
                  <a:extLst>
                    <a:ext uri="{9D8B030D-6E8A-4147-A177-3AD203B41FA5}">
                      <a16:colId xmlns:a16="http://schemas.microsoft.com/office/drawing/2014/main" val="20000"/>
                    </a:ext>
                  </a:extLst>
                </a:gridCol>
                <a:gridCol w="1325375">
                  <a:extLst>
                    <a:ext uri="{9D8B030D-6E8A-4147-A177-3AD203B41FA5}">
                      <a16:colId xmlns:a16="http://schemas.microsoft.com/office/drawing/2014/main" val="20001"/>
                    </a:ext>
                  </a:extLst>
                </a:gridCol>
              </a:tblGrid>
              <a:tr h="438600">
                <a:tc>
                  <a:txBody>
                    <a:bodyPr/>
                    <a:lstStyle/>
                    <a:p>
                      <a:pPr marL="0" lvl="0" indent="0" algn="ctr" rtl="0">
                        <a:spcBef>
                          <a:spcPts val="0"/>
                        </a:spcBef>
                        <a:spcAft>
                          <a:spcPts val="0"/>
                        </a:spcAft>
                        <a:buNone/>
                      </a:pPr>
                      <a:r>
                        <a:rPr lang="ja"/>
                        <a:t>フィールド名</a:t>
                      </a:r>
                      <a:endParaRPr/>
                    </a:p>
                  </a:txBody>
                  <a:tcPr marL="91425" marR="91425" marT="91425" marB="91425">
                    <a:solidFill>
                      <a:srgbClr val="C9DAF8"/>
                    </a:solidFill>
                  </a:tcPr>
                </a:tc>
                <a:tc>
                  <a:txBody>
                    <a:bodyPr/>
                    <a:lstStyle/>
                    <a:p>
                      <a:pPr marL="0" lvl="0" indent="0" algn="ctr" rtl="0">
                        <a:spcBef>
                          <a:spcPts val="0"/>
                        </a:spcBef>
                        <a:spcAft>
                          <a:spcPts val="0"/>
                        </a:spcAft>
                        <a:buNone/>
                      </a:pPr>
                      <a:r>
                        <a:rPr lang="ja"/>
                        <a:t>データ型</a:t>
                      </a:r>
                      <a:endParaRPr/>
                    </a:p>
                  </a:txBody>
                  <a:tcPr marL="91425" marR="91425" marT="91425" marB="91425">
                    <a:solidFill>
                      <a:srgbClr val="C9DAF8"/>
                    </a:solidFill>
                  </a:tcPr>
                </a:tc>
                <a:extLst>
                  <a:ext uri="{0D108BD9-81ED-4DB2-BD59-A6C34878D82A}">
                    <a16:rowId xmlns:a16="http://schemas.microsoft.com/office/drawing/2014/main" val="10000"/>
                  </a:ext>
                </a:extLst>
              </a:tr>
              <a:tr h="438600">
                <a:tc>
                  <a:txBody>
                    <a:bodyPr/>
                    <a:lstStyle/>
                    <a:p>
                      <a:pPr marL="0" lvl="0" indent="0" algn="l" rtl="0">
                        <a:spcBef>
                          <a:spcPts val="0"/>
                        </a:spcBef>
                        <a:spcAft>
                          <a:spcPts val="0"/>
                        </a:spcAft>
                        <a:buNone/>
                      </a:pPr>
                      <a:r>
                        <a:rPr lang="ja"/>
                        <a:t>disp</a:t>
                      </a:r>
                      <a:endParaRPr/>
                    </a:p>
                  </a:txBody>
                  <a:tcPr marL="91425" marR="91425" marT="91425" marB="91425"/>
                </a:tc>
                <a:tc>
                  <a:txBody>
                    <a:bodyPr/>
                    <a:lstStyle/>
                    <a:p>
                      <a:pPr marL="0" lvl="0" indent="0" algn="l" rtl="0">
                        <a:spcBef>
                          <a:spcPts val="0"/>
                        </a:spcBef>
                        <a:spcAft>
                          <a:spcPts val="0"/>
                        </a:spcAft>
                        <a:buNone/>
                      </a:pPr>
                      <a:r>
                        <a:rPr lang="ja"/>
                        <a:t>Yes/No型</a:t>
                      </a:r>
                      <a:endParaRPr/>
                    </a:p>
                  </a:txBody>
                  <a:tcPr marL="91425" marR="91425" marT="91425" marB="91425"/>
                </a:tc>
                <a:extLst>
                  <a:ext uri="{0D108BD9-81ED-4DB2-BD59-A6C34878D82A}">
                    <a16:rowId xmlns:a16="http://schemas.microsoft.com/office/drawing/2014/main" val="10001"/>
                  </a:ext>
                </a:extLst>
              </a:tr>
            </a:tbl>
          </a:graphicData>
        </a:graphic>
      </p:graphicFrame>
      <p:pic>
        <p:nvPicPr>
          <p:cNvPr id="68" name="Google Shape;68;p15"/>
          <p:cNvPicPr preferRelativeResize="0"/>
          <p:nvPr/>
        </p:nvPicPr>
        <p:blipFill>
          <a:blip r:embed="rId3">
            <a:alphaModFix/>
          </a:blip>
          <a:stretch>
            <a:fillRect/>
          </a:stretch>
        </p:blipFill>
        <p:spPr>
          <a:xfrm>
            <a:off x="76200" y="3792250"/>
            <a:ext cx="8991601" cy="9314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tblSkill（新規）</a:t>
            </a:r>
            <a:endParaRPr/>
          </a:p>
        </p:txBody>
      </p:sp>
      <p:graphicFrame>
        <p:nvGraphicFramePr>
          <p:cNvPr id="74" name="Google Shape;74;p16"/>
          <p:cNvGraphicFramePr/>
          <p:nvPr/>
        </p:nvGraphicFramePr>
        <p:xfrm>
          <a:off x="600300" y="1017733"/>
          <a:ext cx="7581550" cy="3712375"/>
        </p:xfrm>
        <a:graphic>
          <a:graphicData uri="http://schemas.openxmlformats.org/drawingml/2006/table">
            <a:tbl>
              <a:tblPr>
                <a:noFill/>
                <a:tableStyleId>{B291DB91-67AD-4044-A05A-01DBC41EC2D3}</a:tableStyleId>
              </a:tblPr>
              <a:tblGrid>
                <a:gridCol w="1756175">
                  <a:extLst>
                    <a:ext uri="{9D8B030D-6E8A-4147-A177-3AD203B41FA5}">
                      <a16:colId xmlns:a16="http://schemas.microsoft.com/office/drawing/2014/main" val="20000"/>
                    </a:ext>
                  </a:extLst>
                </a:gridCol>
                <a:gridCol w="1698225">
                  <a:extLst>
                    <a:ext uri="{9D8B030D-6E8A-4147-A177-3AD203B41FA5}">
                      <a16:colId xmlns:a16="http://schemas.microsoft.com/office/drawing/2014/main" val="20001"/>
                    </a:ext>
                  </a:extLst>
                </a:gridCol>
                <a:gridCol w="4127150">
                  <a:extLst>
                    <a:ext uri="{9D8B030D-6E8A-4147-A177-3AD203B41FA5}">
                      <a16:colId xmlns:a16="http://schemas.microsoft.com/office/drawing/2014/main" val="20002"/>
                    </a:ext>
                  </a:extLst>
                </a:gridCol>
              </a:tblGrid>
              <a:tr h="396925">
                <a:tc>
                  <a:txBody>
                    <a:bodyPr/>
                    <a:lstStyle/>
                    <a:p>
                      <a:pPr marL="0" lvl="0" indent="0" algn="ctr" rtl="0">
                        <a:spcBef>
                          <a:spcPts val="0"/>
                        </a:spcBef>
                        <a:spcAft>
                          <a:spcPts val="0"/>
                        </a:spcAft>
                        <a:buNone/>
                      </a:pPr>
                      <a:r>
                        <a:rPr lang="ja"/>
                        <a:t>フィールド名</a:t>
                      </a:r>
                      <a:endParaRPr/>
                    </a:p>
                  </a:txBody>
                  <a:tcPr marL="91425" marR="91425" marT="91425" marB="91425">
                    <a:solidFill>
                      <a:srgbClr val="C9DAF8"/>
                    </a:solidFill>
                  </a:tcPr>
                </a:tc>
                <a:tc>
                  <a:txBody>
                    <a:bodyPr/>
                    <a:lstStyle/>
                    <a:p>
                      <a:pPr marL="0" lvl="0" indent="0" algn="ctr" rtl="0">
                        <a:spcBef>
                          <a:spcPts val="0"/>
                        </a:spcBef>
                        <a:spcAft>
                          <a:spcPts val="0"/>
                        </a:spcAft>
                        <a:buNone/>
                      </a:pPr>
                      <a:r>
                        <a:rPr lang="ja"/>
                        <a:t>データ型</a:t>
                      </a:r>
                      <a:endParaRPr/>
                    </a:p>
                  </a:txBody>
                  <a:tcPr marL="91425" marR="91425" marT="91425" marB="91425">
                    <a:solidFill>
                      <a:srgbClr val="C9DAF8"/>
                    </a:solidFill>
                  </a:tcPr>
                </a:tc>
                <a:tc>
                  <a:txBody>
                    <a:bodyPr/>
                    <a:lstStyle/>
                    <a:p>
                      <a:pPr marL="0" lvl="0" indent="0" algn="ctr" rtl="0">
                        <a:spcBef>
                          <a:spcPts val="0"/>
                        </a:spcBef>
                        <a:spcAft>
                          <a:spcPts val="0"/>
                        </a:spcAft>
                        <a:buNone/>
                      </a:pPr>
                      <a:r>
                        <a:rPr lang="ja"/>
                        <a:t>説明</a:t>
                      </a:r>
                      <a:endParaRPr/>
                    </a:p>
                  </a:txBody>
                  <a:tcPr marL="91425" marR="91425" marT="91425" marB="91425">
                    <a:solidFill>
                      <a:srgbClr val="C9DAF8"/>
                    </a:solidFill>
                  </a:tcPr>
                </a:tc>
                <a:extLst>
                  <a:ext uri="{0D108BD9-81ED-4DB2-BD59-A6C34878D82A}">
                    <a16:rowId xmlns:a16="http://schemas.microsoft.com/office/drawing/2014/main" val="10000"/>
                  </a:ext>
                </a:extLst>
              </a:tr>
              <a:tr h="552575">
                <a:tc>
                  <a:txBody>
                    <a:bodyPr/>
                    <a:lstStyle/>
                    <a:p>
                      <a:pPr marL="0" lvl="0" indent="0" algn="l" rtl="0">
                        <a:spcBef>
                          <a:spcPts val="0"/>
                        </a:spcBef>
                        <a:spcAft>
                          <a:spcPts val="0"/>
                        </a:spcAft>
                        <a:buNone/>
                      </a:pPr>
                      <a:r>
                        <a:rPr lang="ja"/>
                        <a:t>uid</a:t>
                      </a:r>
                      <a:endParaRPr/>
                    </a:p>
                  </a:txBody>
                  <a:tcPr marL="91425" marR="91425" marT="91425" marB="91425"/>
                </a:tc>
                <a:tc>
                  <a:txBody>
                    <a:bodyPr/>
                    <a:lstStyle/>
                    <a:p>
                      <a:pPr marL="0" lvl="0" indent="0" algn="l" rtl="0">
                        <a:spcBef>
                          <a:spcPts val="0"/>
                        </a:spcBef>
                        <a:spcAft>
                          <a:spcPts val="0"/>
                        </a:spcAft>
                        <a:buNone/>
                      </a:pPr>
                      <a:r>
                        <a:rPr lang="ja"/>
                        <a:t>数値型</a:t>
                      </a:r>
                      <a:endParaRPr/>
                    </a:p>
                  </a:txBody>
                  <a:tcPr marL="91425" marR="91425" marT="91425" marB="91425"/>
                </a:tc>
                <a:tc>
                  <a:txBody>
                    <a:bodyPr/>
                    <a:lstStyle/>
                    <a:p>
                      <a:pPr marL="0" lvl="0" indent="0" algn="l" rtl="0">
                        <a:spcBef>
                          <a:spcPts val="0"/>
                        </a:spcBef>
                        <a:spcAft>
                          <a:spcPts val="0"/>
                        </a:spcAft>
                        <a:buNone/>
                      </a:pPr>
                      <a:r>
                        <a:rPr lang="ja"/>
                        <a:t>管理番号</a:t>
                      </a:r>
                      <a:endParaRPr/>
                    </a:p>
                  </a:txBody>
                  <a:tcPr marL="91425" marR="91425" marT="91425" marB="91425"/>
                </a:tc>
                <a:extLst>
                  <a:ext uri="{0D108BD9-81ED-4DB2-BD59-A6C34878D82A}">
                    <a16:rowId xmlns:a16="http://schemas.microsoft.com/office/drawing/2014/main" val="10001"/>
                  </a:ext>
                </a:extLst>
              </a:tr>
              <a:tr h="552575">
                <a:tc>
                  <a:txBody>
                    <a:bodyPr/>
                    <a:lstStyle/>
                    <a:p>
                      <a:pPr marL="0" lvl="0" indent="0" algn="l" rtl="0">
                        <a:spcBef>
                          <a:spcPts val="0"/>
                        </a:spcBef>
                        <a:spcAft>
                          <a:spcPts val="0"/>
                        </a:spcAft>
                        <a:buNone/>
                      </a:pPr>
                      <a:r>
                        <a:rPr lang="ja"/>
                        <a:t>modalityName</a:t>
                      </a:r>
                      <a:endParaRPr/>
                    </a:p>
                  </a:txBody>
                  <a:tcPr marL="91425" marR="91425" marT="91425" marB="91425">
                    <a:solidFill>
                      <a:srgbClr val="EAD1DC"/>
                    </a:solidFill>
                  </a:tcPr>
                </a:tc>
                <a:tc>
                  <a:txBody>
                    <a:bodyPr/>
                    <a:lstStyle/>
                    <a:p>
                      <a:pPr marL="0" lvl="0" indent="0" algn="l" rtl="0">
                        <a:spcBef>
                          <a:spcPts val="0"/>
                        </a:spcBef>
                        <a:spcAft>
                          <a:spcPts val="0"/>
                        </a:spcAft>
                        <a:buNone/>
                      </a:pPr>
                      <a:r>
                        <a:rPr lang="ja"/>
                        <a:t>短いテキスト</a:t>
                      </a:r>
                      <a:endParaRPr/>
                    </a:p>
                  </a:txBody>
                  <a:tcPr marL="91425" marR="91425" marT="91425" marB="91425">
                    <a:solidFill>
                      <a:srgbClr val="EAD1DC"/>
                    </a:solidFill>
                  </a:tcPr>
                </a:tc>
                <a:tc>
                  <a:txBody>
                    <a:bodyPr/>
                    <a:lstStyle/>
                    <a:p>
                      <a:pPr marL="0" lvl="0" indent="0" algn="l" rtl="0">
                        <a:spcBef>
                          <a:spcPts val="0"/>
                        </a:spcBef>
                        <a:spcAft>
                          <a:spcPts val="0"/>
                        </a:spcAft>
                        <a:buNone/>
                      </a:pPr>
                      <a:r>
                        <a:rPr lang="ja"/>
                        <a:t>対象モダリティ（追加可能）</a:t>
                      </a:r>
                      <a:endParaRPr/>
                    </a:p>
                  </a:txBody>
                  <a:tcPr marL="91425" marR="91425" marT="91425" marB="91425">
                    <a:solidFill>
                      <a:srgbClr val="EAD1DC"/>
                    </a:solidFill>
                  </a:tcPr>
                </a:tc>
                <a:extLst>
                  <a:ext uri="{0D108BD9-81ED-4DB2-BD59-A6C34878D82A}">
                    <a16:rowId xmlns:a16="http://schemas.microsoft.com/office/drawing/2014/main" val="10002"/>
                  </a:ext>
                </a:extLst>
              </a:tr>
              <a:tr h="552575">
                <a:tc>
                  <a:txBody>
                    <a:bodyPr/>
                    <a:lstStyle/>
                    <a:p>
                      <a:pPr marL="0" lvl="0" indent="0" algn="l" rtl="0">
                        <a:spcBef>
                          <a:spcPts val="0"/>
                        </a:spcBef>
                        <a:spcAft>
                          <a:spcPts val="0"/>
                        </a:spcAft>
                        <a:buNone/>
                      </a:pPr>
                      <a:r>
                        <a:rPr lang="ja"/>
                        <a:t>status</a:t>
                      </a:r>
                      <a:endParaRPr/>
                    </a:p>
                  </a:txBody>
                  <a:tcPr marL="91425" marR="91425" marT="91425" marB="91425">
                    <a:solidFill>
                      <a:srgbClr val="EAD1DC"/>
                    </a:solidFill>
                  </a:tcPr>
                </a:tc>
                <a:tc>
                  <a:txBody>
                    <a:bodyPr/>
                    <a:lstStyle/>
                    <a:p>
                      <a:pPr marL="0" lvl="0" indent="0" algn="l" rtl="0">
                        <a:spcBef>
                          <a:spcPts val="0"/>
                        </a:spcBef>
                        <a:spcAft>
                          <a:spcPts val="0"/>
                        </a:spcAft>
                        <a:buNone/>
                      </a:pPr>
                      <a:r>
                        <a:rPr lang="ja"/>
                        <a:t>短いテキスト</a:t>
                      </a:r>
                      <a:endParaRPr/>
                    </a:p>
                  </a:txBody>
                  <a:tcPr marL="91425" marR="91425" marT="91425" marB="91425">
                    <a:solidFill>
                      <a:srgbClr val="EAD1DC"/>
                    </a:solidFill>
                  </a:tcPr>
                </a:tc>
                <a:tc>
                  <a:txBody>
                    <a:bodyPr/>
                    <a:lstStyle/>
                    <a:p>
                      <a:pPr marL="0" lvl="0" indent="0" algn="l" rtl="0">
                        <a:spcBef>
                          <a:spcPts val="0"/>
                        </a:spcBef>
                        <a:spcAft>
                          <a:spcPts val="0"/>
                        </a:spcAft>
                        <a:buNone/>
                      </a:pPr>
                      <a:r>
                        <a:rPr lang="ja"/>
                        <a:t>日勤、夜勤、休診日日勤など（追加可能）</a:t>
                      </a:r>
                      <a:endParaRPr/>
                    </a:p>
                  </a:txBody>
                  <a:tcPr marL="91425" marR="91425" marT="91425" marB="91425">
                    <a:solidFill>
                      <a:srgbClr val="EAD1DC"/>
                    </a:solidFill>
                  </a:tcPr>
                </a:tc>
                <a:extLst>
                  <a:ext uri="{0D108BD9-81ED-4DB2-BD59-A6C34878D82A}">
                    <a16:rowId xmlns:a16="http://schemas.microsoft.com/office/drawing/2014/main" val="10003"/>
                  </a:ext>
                </a:extLst>
              </a:tr>
              <a:tr h="552575">
                <a:tc>
                  <a:txBody>
                    <a:bodyPr/>
                    <a:lstStyle/>
                    <a:p>
                      <a:pPr marL="0" lvl="0" indent="0" algn="l" rtl="0">
                        <a:spcBef>
                          <a:spcPts val="0"/>
                        </a:spcBef>
                        <a:spcAft>
                          <a:spcPts val="0"/>
                        </a:spcAft>
                        <a:buNone/>
                      </a:pPr>
                      <a:r>
                        <a:rPr lang="ja"/>
                        <a:t>skill</a:t>
                      </a:r>
                      <a:endParaRPr/>
                    </a:p>
                  </a:txBody>
                  <a:tcPr marL="91425" marR="91425" marT="91425" marB="91425">
                    <a:solidFill>
                      <a:srgbClr val="EAD1DC"/>
                    </a:solidFill>
                  </a:tcPr>
                </a:tc>
                <a:tc>
                  <a:txBody>
                    <a:bodyPr/>
                    <a:lstStyle/>
                    <a:p>
                      <a:pPr marL="0" lvl="0" indent="0" algn="l" rtl="0">
                        <a:spcBef>
                          <a:spcPts val="0"/>
                        </a:spcBef>
                        <a:spcAft>
                          <a:spcPts val="0"/>
                        </a:spcAft>
                        <a:buNone/>
                      </a:pPr>
                      <a:r>
                        <a:rPr lang="ja"/>
                        <a:t>数値型</a:t>
                      </a:r>
                      <a:endParaRPr/>
                    </a:p>
                  </a:txBody>
                  <a:tcPr marL="91425" marR="91425" marT="91425" marB="91425">
                    <a:solidFill>
                      <a:srgbClr val="EAD1DC"/>
                    </a:solidFill>
                  </a:tcPr>
                </a:tc>
                <a:tc>
                  <a:txBody>
                    <a:bodyPr/>
                    <a:lstStyle/>
                    <a:p>
                      <a:pPr marL="0" lvl="0" indent="0" algn="l" rtl="0">
                        <a:spcBef>
                          <a:spcPts val="0"/>
                        </a:spcBef>
                        <a:spcAft>
                          <a:spcPts val="0"/>
                        </a:spcAft>
                        <a:buNone/>
                      </a:pPr>
                      <a:r>
                        <a:rPr lang="ja"/>
                        <a:t>習熟度（値については今後検討）</a:t>
                      </a:r>
                      <a:endParaRPr/>
                    </a:p>
                  </a:txBody>
                  <a:tcPr marL="91425" marR="91425" marT="91425" marB="91425">
                    <a:solidFill>
                      <a:srgbClr val="EAD1DC"/>
                    </a:solidFill>
                  </a:tcPr>
                </a:tc>
                <a:extLst>
                  <a:ext uri="{0D108BD9-81ED-4DB2-BD59-A6C34878D82A}">
                    <a16:rowId xmlns:a16="http://schemas.microsoft.com/office/drawing/2014/main" val="10004"/>
                  </a:ext>
                </a:extLst>
              </a:tr>
              <a:tr h="552575">
                <a:tc>
                  <a:txBody>
                    <a:bodyPr/>
                    <a:lstStyle/>
                    <a:p>
                      <a:pPr marL="0" lvl="0" indent="0" algn="l" rtl="0">
                        <a:spcBef>
                          <a:spcPts val="0"/>
                        </a:spcBef>
                        <a:spcAft>
                          <a:spcPts val="0"/>
                        </a:spcAft>
                        <a:buNone/>
                      </a:pPr>
                      <a:r>
                        <a:rPr lang="ja"/>
                        <a:t>operator</a:t>
                      </a:r>
                      <a:endParaRPr/>
                    </a:p>
                  </a:txBody>
                  <a:tcPr marL="91425" marR="91425" marT="91425" marB="91425"/>
                </a:tc>
                <a:tc>
                  <a:txBody>
                    <a:bodyPr/>
                    <a:lstStyle/>
                    <a:p>
                      <a:pPr marL="0" lvl="0" indent="0" algn="l" rtl="0">
                        <a:spcBef>
                          <a:spcPts val="0"/>
                        </a:spcBef>
                        <a:spcAft>
                          <a:spcPts val="0"/>
                        </a:spcAft>
                        <a:buNone/>
                      </a:pPr>
                      <a:r>
                        <a:rPr lang="ja"/>
                        <a:t>短いテキスト</a:t>
                      </a:r>
                      <a:endParaRPr/>
                    </a:p>
                  </a:txBody>
                  <a:tcPr marL="91425" marR="91425" marT="91425" marB="91425"/>
                </a:tc>
                <a:tc>
                  <a:txBody>
                    <a:bodyPr/>
                    <a:lstStyle/>
                    <a:p>
                      <a:pPr marL="0" lvl="0" indent="0" algn="l" rtl="0">
                        <a:spcBef>
                          <a:spcPts val="0"/>
                        </a:spcBef>
                        <a:spcAft>
                          <a:spcPts val="0"/>
                        </a:spcAft>
                        <a:buNone/>
                      </a:pPr>
                      <a:r>
                        <a:rPr lang="ja"/>
                        <a:t>編集者名</a:t>
                      </a:r>
                      <a:endParaRPr/>
                    </a:p>
                  </a:txBody>
                  <a:tcPr marL="91425" marR="91425" marT="91425" marB="91425"/>
                </a:tc>
                <a:extLst>
                  <a:ext uri="{0D108BD9-81ED-4DB2-BD59-A6C34878D82A}">
                    <a16:rowId xmlns:a16="http://schemas.microsoft.com/office/drawing/2014/main" val="10005"/>
                  </a:ext>
                </a:extLst>
              </a:tr>
              <a:tr h="552575">
                <a:tc>
                  <a:txBody>
                    <a:bodyPr/>
                    <a:lstStyle/>
                    <a:p>
                      <a:pPr marL="0" lvl="0" indent="0" algn="l" rtl="0">
                        <a:spcBef>
                          <a:spcPts val="0"/>
                        </a:spcBef>
                        <a:spcAft>
                          <a:spcPts val="0"/>
                        </a:spcAft>
                        <a:buNone/>
                      </a:pPr>
                      <a:r>
                        <a:rPr lang="ja"/>
                        <a:t>updating</a:t>
                      </a:r>
                      <a:endParaRPr/>
                    </a:p>
                  </a:txBody>
                  <a:tcPr marL="91425" marR="91425" marT="91425" marB="91425"/>
                </a:tc>
                <a:tc>
                  <a:txBody>
                    <a:bodyPr/>
                    <a:lstStyle/>
                    <a:p>
                      <a:pPr marL="0" lvl="0" indent="0" algn="l" rtl="0">
                        <a:spcBef>
                          <a:spcPts val="0"/>
                        </a:spcBef>
                        <a:spcAft>
                          <a:spcPts val="0"/>
                        </a:spcAft>
                        <a:buNone/>
                      </a:pPr>
                      <a:r>
                        <a:rPr lang="ja"/>
                        <a:t>日付/時刻型</a:t>
                      </a:r>
                      <a:endParaRPr/>
                    </a:p>
                  </a:txBody>
                  <a:tcPr marL="91425" marR="91425" marT="91425" marB="91425"/>
                </a:tc>
                <a:tc>
                  <a:txBody>
                    <a:bodyPr/>
                    <a:lstStyle/>
                    <a:p>
                      <a:pPr marL="0" lvl="0" indent="0" algn="l" rtl="0">
                        <a:spcBef>
                          <a:spcPts val="0"/>
                        </a:spcBef>
                        <a:spcAft>
                          <a:spcPts val="0"/>
                        </a:spcAft>
                        <a:buNone/>
                      </a:pPr>
                      <a:r>
                        <a:rPr lang="ja"/>
                        <a:t>変更日時</a:t>
                      </a: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tblSkill（新規）</a:t>
            </a:r>
            <a:endParaRPr/>
          </a:p>
        </p:txBody>
      </p:sp>
      <p:sp>
        <p:nvSpPr>
          <p:cNvPr id="80" name="Google Shape;80;p17"/>
          <p:cNvSpPr txBox="1">
            <a:spLocks noGrp="1"/>
          </p:cNvSpPr>
          <p:nvPr>
            <p:ph type="body" idx="1"/>
          </p:nvPr>
        </p:nvSpPr>
        <p:spPr>
          <a:xfrm>
            <a:off x="311700" y="1116425"/>
            <a:ext cx="8520600" cy="335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tblDaySkillとtblNightSkillを統合し、statusフィールドで夜勤や日勤を管理</a:t>
            </a:r>
            <a:endParaRPr/>
          </a:p>
          <a:p>
            <a:pPr marL="0" lvl="0" indent="0" algn="l" rtl="0">
              <a:spcBef>
                <a:spcPts val="1200"/>
              </a:spcBef>
              <a:spcAft>
                <a:spcPts val="0"/>
              </a:spcAft>
              <a:buNone/>
            </a:pPr>
            <a:r>
              <a:rPr lang="ja"/>
              <a:t>これまでは１スタッフに対して複数のモダリティフィールドを持つレコードで管理していたが、それぞれモダリティに対してレコードを作成する形式に変更</a:t>
            </a:r>
            <a:endParaRPr/>
          </a:p>
          <a:p>
            <a:pPr marL="0" lvl="0" indent="0" algn="l" rtl="0">
              <a:spcBef>
                <a:spcPts val="1200"/>
              </a:spcBef>
              <a:spcAft>
                <a:spcPts val="0"/>
              </a:spcAft>
              <a:buNone/>
            </a:pPr>
            <a:r>
              <a:rPr lang="ja"/>
              <a:t>新規モダリティや勤務体制の変更に柔軟に対応できる</a:t>
            </a:r>
            <a:endParaRPr/>
          </a:p>
          <a:p>
            <a:pPr marL="0" lvl="0" indent="0" algn="l" rtl="0">
              <a:spcBef>
                <a:spcPts val="1200"/>
              </a:spcBef>
              <a:spcAft>
                <a:spcPts val="0"/>
              </a:spcAft>
              <a:buNone/>
            </a:pPr>
            <a:r>
              <a:rPr lang="ja"/>
              <a:t>勤務表にどのモダリティを表示するかは別の設定ファイルで管理する</a:t>
            </a:r>
            <a:endParaRPr/>
          </a:p>
          <a:p>
            <a:pPr marL="0" lvl="0" indent="0" algn="l" rtl="0">
              <a:spcBef>
                <a:spcPts val="1200"/>
              </a:spcBef>
              <a:spcAft>
                <a:spcPts val="1200"/>
              </a:spcAft>
              <a:buNone/>
            </a:pPr>
            <a:endParaRPr/>
          </a:p>
        </p:txBody>
      </p:sp>
      <p:pic>
        <p:nvPicPr>
          <p:cNvPr id="81" name="Google Shape;81;p17"/>
          <p:cNvPicPr preferRelativeResize="0"/>
          <p:nvPr/>
        </p:nvPicPr>
        <p:blipFill>
          <a:blip r:embed="rId3">
            <a:alphaModFix/>
          </a:blip>
          <a:stretch>
            <a:fillRect/>
          </a:stretch>
        </p:blipFill>
        <p:spPr>
          <a:xfrm>
            <a:off x="440054" y="3299200"/>
            <a:ext cx="6112275" cy="172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CB1D2510-23E5-6229-B6E4-8CE382F1A20F}"/>
              </a:ext>
            </a:extLst>
          </p:cNvPr>
          <p:cNvSpPr>
            <a:spLocks noGrp="1"/>
          </p:cNvSpPr>
          <p:nvPr>
            <p:ph type="title"/>
          </p:nvPr>
        </p:nvSpPr>
        <p:spPr/>
        <p:txBody>
          <a:bodyPr>
            <a:normAutofit fontScale="90000"/>
          </a:bodyPr>
          <a:lstStyle/>
          <a:p>
            <a:r>
              <a:rPr lang="ja-JP" altLang="en-US" dirty="0"/>
              <a:t>習熟度の評価数値について</a:t>
            </a:r>
          </a:p>
        </p:txBody>
      </p:sp>
      <p:graphicFrame>
        <p:nvGraphicFramePr>
          <p:cNvPr id="5" name="表 5">
            <a:extLst>
              <a:ext uri="{FF2B5EF4-FFF2-40B4-BE49-F238E27FC236}">
                <a16:creationId xmlns:a16="http://schemas.microsoft.com/office/drawing/2014/main" id="{909F8C48-3D40-9357-7772-B50FD044B11D}"/>
              </a:ext>
            </a:extLst>
          </p:cNvPr>
          <p:cNvGraphicFramePr>
            <a:graphicFrameLocks noGrp="1"/>
          </p:cNvGraphicFramePr>
          <p:nvPr>
            <p:extLst>
              <p:ext uri="{D42A27DB-BD31-4B8C-83A1-F6EECF244321}">
                <p14:modId xmlns:p14="http://schemas.microsoft.com/office/powerpoint/2010/main" val="2077786453"/>
              </p:ext>
            </p:extLst>
          </p:nvPr>
        </p:nvGraphicFramePr>
        <p:xfrm>
          <a:off x="375514" y="1373683"/>
          <a:ext cx="3962400" cy="2966720"/>
        </p:xfrm>
        <a:graphic>
          <a:graphicData uri="http://schemas.openxmlformats.org/drawingml/2006/table">
            <a:tbl>
              <a:tblPr firstRow="1" bandRow="1">
                <a:tableStyleId>{B291DB91-67AD-4044-A05A-01DBC41EC2D3}</a:tableStyleId>
              </a:tblPr>
              <a:tblGrid>
                <a:gridCol w="1936089">
                  <a:extLst>
                    <a:ext uri="{9D8B030D-6E8A-4147-A177-3AD203B41FA5}">
                      <a16:colId xmlns:a16="http://schemas.microsoft.com/office/drawing/2014/main" val="1206151599"/>
                    </a:ext>
                  </a:extLst>
                </a:gridCol>
                <a:gridCol w="1111911">
                  <a:extLst>
                    <a:ext uri="{9D8B030D-6E8A-4147-A177-3AD203B41FA5}">
                      <a16:colId xmlns:a16="http://schemas.microsoft.com/office/drawing/2014/main" val="1223756323"/>
                    </a:ext>
                  </a:extLst>
                </a:gridCol>
                <a:gridCol w="914400">
                  <a:extLst>
                    <a:ext uri="{9D8B030D-6E8A-4147-A177-3AD203B41FA5}">
                      <a16:colId xmlns:a16="http://schemas.microsoft.com/office/drawing/2014/main" val="2257791078"/>
                    </a:ext>
                  </a:extLst>
                </a:gridCol>
              </a:tblGrid>
              <a:tr h="370840">
                <a:tc gridSpan="3">
                  <a:txBody>
                    <a:bodyPr/>
                    <a:lstStyle/>
                    <a:p>
                      <a:pPr algn="ctr"/>
                      <a:r>
                        <a:rPr kumimoji="1" lang="ja-JP" altLang="en-US" dirty="0"/>
                        <a:t>現在</a:t>
                      </a:r>
                    </a:p>
                  </a:txBody>
                  <a:tcPr anchor="ctr"/>
                </a:tc>
                <a:tc hMerge="1">
                  <a:txBody>
                    <a:bodyPr/>
                    <a:lstStyle/>
                    <a:p>
                      <a:pPr algn="ctr"/>
                      <a:endParaRPr kumimoji="1" lang="ja-JP" altLang="en-US" dirty="0"/>
                    </a:p>
                  </a:txBody>
                  <a:tcPr/>
                </a:tc>
                <a:tc hMerge="1">
                  <a:txBody>
                    <a:bodyPr/>
                    <a:lstStyle/>
                    <a:p>
                      <a:pPr algn="ctr"/>
                      <a:endParaRPr kumimoji="1" lang="ja-JP" altLang="en-US" dirty="0"/>
                    </a:p>
                  </a:txBody>
                  <a:tcPr/>
                </a:tc>
                <a:extLst>
                  <a:ext uri="{0D108BD9-81ED-4DB2-BD59-A6C34878D82A}">
                    <a16:rowId xmlns:a16="http://schemas.microsoft.com/office/drawing/2014/main" val="1612148148"/>
                  </a:ext>
                </a:extLst>
              </a:tr>
              <a:tr h="370840">
                <a:tc>
                  <a:txBody>
                    <a:bodyPr/>
                    <a:lstStyle/>
                    <a:p>
                      <a:r>
                        <a:rPr kumimoji="1" lang="ja-JP" altLang="en-US" dirty="0"/>
                        <a:t>出来ない</a:t>
                      </a:r>
                      <a:endParaRPr kumimoji="1" lang="en-US" altLang="ja-JP" dirty="0"/>
                    </a:p>
                  </a:txBody>
                  <a:tcPr/>
                </a:tc>
                <a:tc>
                  <a:txBody>
                    <a:bodyPr/>
                    <a:lstStyle/>
                    <a:p>
                      <a:pPr algn="ctr"/>
                      <a:r>
                        <a:rPr kumimoji="1" lang="ja-JP" altLang="en-US" dirty="0"/>
                        <a:t>✕</a:t>
                      </a:r>
                      <a:endParaRPr kumimoji="1" lang="en-US" altLang="ja-JP"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3210077988"/>
                  </a:ext>
                </a:extLst>
              </a:tr>
              <a:tr h="370840">
                <a:tc>
                  <a:txBody>
                    <a:bodyPr/>
                    <a:lstStyle/>
                    <a:p>
                      <a:r>
                        <a:rPr kumimoji="1" lang="ja-JP" altLang="en-US" dirty="0"/>
                        <a:t>少しできる</a:t>
                      </a:r>
                    </a:p>
                  </a:txBody>
                  <a:tcPr/>
                </a:tc>
                <a:tc>
                  <a:txBody>
                    <a:bodyPr/>
                    <a:lstStyle/>
                    <a:p>
                      <a:pPr algn="ct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207748538"/>
                  </a:ext>
                </a:extLst>
              </a:tr>
              <a:tr h="370840">
                <a:tc>
                  <a:txBody>
                    <a:bodyPr/>
                    <a:lstStyle/>
                    <a:p>
                      <a:r>
                        <a:rPr kumimoji="1" lang="ja-JP" altLang="en-US" dirty="0"/>
                        <a:t>できる</a:t>
                      </a:r>
                    </a:p>
                  </a:txBody>
                  <a:tcPr/>
                </a:tc>
                <a:tc>
                  <a:txBody>
                    <a:bodyPr/>
                    <a:lstStyle/>
                    <a:p>
                      <a:pPr algn="ctr"/>
                      <a:r>
                        <a:rPr kumimoji="1" lang="ja-JP" altLang="en-US" dirty="0"/>
                        <a:t>〇</a:t>
                      </a:r>
                    </a:p>
                  </a:txBody>
                  <a:tcPr/>
                </a:tc>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575946931"/>
                  </a:ext>
                </a:extLst>
              </a:tr>
              <a:tr h="370840">
                <a:tc>
                  <a:txBody>
                    <a:bodyPr/>
                    <a:lstStyle/>
                    <a:p>
                      <a:r>
                        <a:rPr kumimoji="1" lang="ja-JP" altLang="en-US" dirty="0"/>
                        <a:t>少しできる（希望）</a:t>
                      </a:r>
                    </a:p>
                  </a:txBody>
                  <a:tcPr/>
                </a:tc>
                <a:tc>
                  <a:txBody>
                    <a:bodyPr/>
                    <a:lstStyle/>
                    <a:p>
                      <a:pPr algn="ctr"/>
                      <a:r>
                        <a:rPr kumimoji="1" lang="ja-JP" altLang="en-US" dirty="0"/>
                        <a:t>▲</a:t>
                      </a:r>
                    </a:p>
                  </a:txBody>
                  <a:tcPr/>
                </a:tc>
                <a:tc>
                  <a:txBody>
                    <a:bodyPr/>
                    <a:lstStyle/>
                    <a:p>
                      <a:pPr algn="ctr"/>
                      <a:r>
                        <a:rPr kumimoji="1" lang="en-US" altLang="ja-JP" dirty="0"/>
                        <a:t>3</a:t>
                      </a:r>
                      <a:endParaRPr kumimoji="1" lang="ja-JP" altLang="en-US" dirty="0"/>
                    </a:p>
                  </a:txBody>
                  <a:tcPr/>
                </a:tc>
                <a:extLst>
                  <a:ext uri="{0D108BD9-81ED-4DB2-BD59-A6C34878D82A}">
                    <a16:rowId xmlns:a16="http://schemas.microsoft.com/office/drawing/2014/main" val="1224339222"/>
                  </a:ext>
                </a:extLst>
              </a:tr>
              <a:tr h="370840">
                <a:tc>
                  <a:txBody>
                    <a:bodyPr/>
                    <a:lstStyle/>
                    <a:p>
                      <a:r>
                        <a:rPr kumimoji="1" lang="ja-JP" altLang="en-US" dirty="0"/>
                        <a:t>できる（希望）</a:t>
                      </a:r>
                    </a:p>
                  </a:txBody>
                  <a:tcPr/>
                </a:tc>
                <a:tc>
                  <a:txBody>
                    <a:bodyPr/>
                    <a:lstStyle/>
                    <a:p>
                      <a:pPr algn="ctr"/>
                      <a:r>
                        <a:rPr kumimoji="1" lang="ja-JP" altLang="en-US" dirty="0"/>
                        <a:t>●</a:t>
                      </a:r>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1792625282"/>
                  </a:ext>
                </a:extLst>
              </a:tr>
              <a:tr h="370840">
                <a:tc>
                  <a:txBody>
                    <a:bodyPr/>
                    <a:lstStyle/>
                    <a:p>
                      <a:r>
                        <a:rPr kumimoji="1" lang="ja-JP" altLang="en-US" dirty="0"/>
                        <a:t>できる（応援✕）</a:t>
                      </a:r>
                    </a:p>
                  </a:txBody>
                  <a:tcPr/>
                </a:tc>
                <a:tc>
                  <a:txBody>
                    <a:bodyPr/>
                    <a:lstStyle/>
                    <a:p>
                      <a:pPr algn="ctr"/>
                      <a:r>
                        <a:rPr kumimoji="1" lang="ja-JP" altLang="en-US" dirty="0"/>
                        <a:t>★</a:t>
                      </a:r>
                    </a:p>
                  </a:txBody>
                  <a:tcPr/>
                </a:tc>
                <a:tc>
                  <a:txBody>
                    <a:bodyPr/>
                    <a:lstStyle/>
                    <a:p>
                      <a:pPr algn="ctr"/>
                      <a:r>
                        <a:rPr kumimoji="1" lang="en-US" altLang="ja-JP" dirty="0"/>
                        <a:t>5</a:t>
                      </a:r>
                      <a:endParaRPr kumimoji="1" lang="ja-JP" altLang="en-US" dirty="0"/>
                    </a:p>
                  </a:txBody>
                  <a:tcPr/>
                </a:tc>
                <a:extLst>
                  <a:ext uri="{0D108BD9-81ED-4DB2-BD59-A6C34878D82A}">
                    <a16:rowId xmlns:a16="http://schemas.microsoft.com/office/drawing/2014/main" val="3510764060"/>
                  </a:ext>
                </a:extLst>
              </a:tr>
              <a:tr h="370840">
                <a:tc>
                  <a:txBody>
                    <a:bodyPr/>
                    <a:lstStyle/>
                    <a:p>
                      <a:r>
                        <a:rPr kumimoji="1" lang="ja-JP" altLang="en-US" dirty="0"/>
                        <a:t>コアメンバー</a:t>
                      </a:r>
                    </a:p>
                  </a:txBody>
                  <a:tcPr/>
                </a:tc>
                <a:tc>
                  <a:txBody>
                    <a:bodyPr/>
                    <a:lstStyle/>
                    <a:p>
                      <a:pPr algn="ctr"/>
                      <a:r>
                        <a:rPr kumimoji="1" lang="ja-JP" altLang="en-US" dirty="0"/>
                        <a:t>◎</a:t>
                      </a:r>
                    </a:p>
                  </a:txBody>
                  <a:tcPr/>
                </a:tc>
                <a:tc>
                  <a:txBody>
                    <a:bodyPr/>
                    <a:lstStyle/>
                    <a:p>
                      <a:pPr algn="ctr"/>
                      <a:r>
                        <a:rPr kumimoji="1" lang="en-US" altLang="ja-JP" dirty="0"/>
                        <a:t>6</a:t>
                      </a:r>
                      <a:endParaRPr kumimoji="1" lang="ja-JP" altLang="en-US" dirty="0"/>
                    </a:p>
                  </a:txBody>
                  <a:tcPr/>
                </a:tc>
                <a:extLst>
                  <a:ext uri="{0D108BD9-81ED-4DB2-BD59-A6C34878D82A}">
                    <a16:rowId xmlns:a16="http://schemas.microsoft.com/office/drawing/2014/main" val="2911355464"/>
                  </a:ext>
                </a:extLst>
              </a:tr>
            </a:tbl>
          </a:graphicData>
        </a:graphic>
      </p:graphicFrame>
      <p:graphicFrame>
        <p:nvGraphicFramePr>
          <p:cNvPr id="6" name="表 5">
            <a:extLst>
              <a:ext uri="{FF2B5EF4-FFF2-40B4-BE49-F238E27FC236}">
                <a16:creationId xmlns:a16="http://schemas.microsoft.com/office/drawing/2014/main" id="{F4C096E1-DEBD-CEA2-CED1-99A19CC40FFF}"/>
              </a:ext>
            </a:extLst>
          </p:cNvPr>
          <p:cNvGraphicFramePr>
            <a:graphicFrameLocks noGrp="1"/>
          </p:cNvGraphicFramePr>
          <p:nvPr>
            <p:extLst>
              <p:ext uri="{D42A27DB-BD31-4B8C-83A1-F6EECF244321}">
                <p14:modId xmlns:p14="http://schemas.microsoft.com/office/powerpoint/2010/main" val="560289803"/>
              </p:ext>
            </p:extLst>
          </p:nvPr>
        </p:nvGraphicFramePr>
        <p:xfrm>
          <a:off x="4572000" y="1373683"/>
          <a:ext cx="3962400" cy="2966720"/>
        </p:xfrm>
        <a:graphic>
          <a:graphicData uri="http://schemas.openxmlformats.org/drawingml/2006/table">
            <a:tbl>
              <a:tblPr firstRow="1" bandRow="1">
                <a:tableStyleId>{B291DB91-67AD-4044-A05A-01DBC41EC2D3}</a:tableStyleId>
              </a:tblPr>
              <a:tblGrid>
                <a:gridCol w="1936089">
                  <a:extLst>
                    <a:ext uri="{9D8B030D-6E8A-4147-A177-3AD203B41FA5}">
                      <a16:colId xmlns:a16="http://schemas.microsoft.com/office/drawing/2014/main" val="1206151599"/>
                    </a:ext>
                  </a:extLst>
                </a:gridCol>
                <a:gridCol w="1111911">
                  <a:extLst>
                    <a:ext uri="{9D8B030D-6E8A-4147-A177-3AD203B41FA5}">
                      <a16:colId xmlns:a16="http://schemas.microsoft.com/office/drawing/2014/main" val="1223756323"/>
                    </a:ext>
                  </a:extLst>
                </a:gridCol>
                <a:gridCol w="914400">
                  <a:extLst>
                    <a:ext uri="{9D8B030D-6E8A-4147-A177-3AD203B41FA5}">
                      <a16:colId xmlns:a16="http://schemas.microsoft.com/office/drawing/2014/main" val="2257791078"/>
                    </a:ext>
                  </a:extLst>
                </a:gridCol>
              </a:tblGrid>
              <a:tr h="370840">
                <a:tc gridSpan="3">
                  <a:txBody>
                    <a:bodyPr/>
                    <a:lstStyle/>
                    <a:p>
                      <a:pPr algn="ctr"/>
                      <a:r>
                        <a:rPr kumimoji="1" lang="ja-JP" altLang="en-US" dirty="0"/>
                        <a:t>今後（案）</a:t>
                      </a:r>
                    </a:p>
                  </a:txBody>
                  <a:tcPr anchor="ctr"/>
                </a:tc>
                <a:tc hMerge="1">
                  <a:txBody>
                    <a:bodyPr/>
                    <a:lstStyle/>
                    <a:p>
                      <a:pPr algn="ctr"/>
                      <a:endParaRPr kumimoji="1" lang="ja-JP" altLang="en-US" dirty="0"/>
                    </a:p>
                  </a:txBody>
                  <a:tcPr/>
                </a:tc>
                <a:tc hMerge="1">
                  <a:txBody>
                    <a:bodyPr/>
                    <a:lstStyle/>
                    <a:p>
                      <a:pPr algn="ctr"/>
                      <a:endParaRPr kumimoji="1" lang="ja-JP" altLang="en-US" dirty="0"/>
                    </a:p>
                  </a:txBody>
                  <a:tcPr/>
                </a:tc>
                <a:extLst>
                  <a:ext uri="{0D108BD9-81ED-4DB2-BD59-A6C34878D82A}">
                    <a16:rowId xmlns:a16="http://schemas.microsoft.com/office/drawing/2014/main" val="1612148148"/>
                  </a:ext>
                </a:extLst>
              </a:tr>
              <a:tr h="370840">
                <a:tc>
                  <a:txBody>
                    <a:bodyPr/>
                    <a:lstStyle/>
                    <a:p>
                      <a:r>
                        <a:rPr kumimoji="1" lang="ja-JP" altLang="en-US" dirty="0"/>
                        <a:t>出来ない</a:t>
                      </a:r>
                      <a:endParaRPr kumimoji="1" lang="en-US" altLang="ja-JP" dirty="0"/>
                    </a:p>
                  </a:txBody>
                  <a:tcPr/>
                </a:tc>
                <a:tc>
                  <a:txBody>
                    <a:bodyPr/>
                    <a:lstStyle/>
                    <a:p>
                      <a:pPr algn="ctr"/>
                      <a:r>
                        <a:rPr kumimoji="1" lang="ja-JP" altLang="en-US" dirty="0"/>
                        <a:t>✕</a:t>
                      </a:r>
                      <a:endParaRPr kumimoji="1" lang="en-US" altLang="ja-JP"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3210077988"/>
                  </a:ext>
                </a:extLst>
              </a:tr>
              <a:tr h="370840">
                <a:tc>
                  <a:txBody>
                    <a:bodyPr/>
                    <a:lstStyle/>
                    <a:p>
                      <a:r>
                        <a:rPr kumimoji="1" lang="ja-JP" altLang="en-US" dirty="0"/>
                        <a:t>少しできる</a:t>
                      </a:r>
                    </a:p>
                  </a:txBody>
                  <a:tcPr/>
                </a:tc>
                <a:tc>
                  <a:txBody>
                    <a:bodyPr/>
                    <a:lstStyle/>
                    <a:p>
                      <a:pPr algn="ct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207748538"/>
                  </a:ext>
                </a:extLst>
              </a:tr>
              <a:tr h="370840">
                <a:tc>
                  <a:txBody>
                    <a:bodyPr/>
                    <a:lstStyle/>
                    <a:p>
                      <a:r>
                        <a:rPr kumimoji="1" lang="ja-JP" altLang="en-US" dirty="0"/>
                        <a:t>少しできる（希望）</a:t>
                      </a:r>
                    </a:p>
                  </a:txBody>
                  <a:tcPr/>
                </a:tc>
                <a:tc>
                  <a:txBody>
                    <a:bodyPr/>
                    <a:lstStyle/>
                    <a:p>
                      <a:pPr algn="ctr"/>
                      <a:r>
                        <a:rPr kumimoji="1" lang="ja-JP" altLang="en-US" dirty="0"/>
                        <a:t>▲</a:t>
                      </a:r>
                    </a:p>
                  </a:txBody>
                  <a:tcPr/>
                </a:tc>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575946931"/>
                  </a:ext>
                </a:extLst>
              </a:tr>
              <a:tr h="370840">
                <a:tc>
                  <a:txBody>
                    <a:bodyPr/>
                    <a:lstStyle/>
                    <a:p>
                      <a:r>
                        <a:rPr kumimoji="1" lang="ja-JP" altLang="en-US" dirty="0"/>
                        <a:t>できる</a:t>
                      </a:r>
                    </a:p>
                  </a:txBody>
                  <a:tcPr/>
                </a:tc>
                <a:tc>
                  <a:txBody>
                    <a:bodyPr/>
                    <a:lstStyle/>
                    <a:p>
                      <a:pPr algn="ctr"/>
                      <a:r>
                        <a:rPr kumimoji="1" lang="ja-JP" altLang="en-US" dirty="0"/>
                        <a:t>〇</a:t>
                      </a:r>
                    </a:p>
                  </a:txBody>
                  <a:tcPr/>
                </a:tc>
                <a:tc>
                  <a:txBody>
                    <a:bodyPr/>
                    <a:lstStyle/>
                    <a:p>
                      <a:pPr algn="ctr"/>
                      <a:r>
                        <a:rPr kumimoji="1" lang="en-US" altLang="ja-JP" dirty="0"/>
                        <a:t>3</a:t>
                      </a:r>
                      <a:endParaRPr kumimoji="1" lang="ja-JP" altLang="en-US" dirty="0"/>
                    </a:p>
                  </a:txBody>
                  <a:tcPr/>
                </a:tc>
                <a:extLst>
                  <a:ext uri="{0D108BD9-81ED-4DB2-BD59-A6C34878D82A}">
                    <a16:rowId xmlns:a16="http://schemas.microsoft.com/office/drawing/2014/main" val="1224339222"/>
                  </a:ext>
                </a:extLst>
              </a:tr>
              <a:tr h="370840">
                <a:tc>
                  <a:txBody>
                    <a:bodyPr/>
                    <a:lstStyle/>
                    <a:p>
                      <a:r>
                        <a:rPr kumimoji="1" lang="ja-JP" altLang="en-US" dirty="0"/>
                        <a:t>できる（希望）</a:t>
                      </a:r>
                    </a:p>
                  </a:txBody>
                  <a:tcPr/>
                </a:tc>
                <a:tc>
                  <a:txBody>
                    <a:bodyPr/>
                    <a:lstStyle/>
                    <a:p>
                      <a:pPr algn="ctr"/>
                      <a:r>
                        <a:rPr kumimoji="1" lang="ja-JP" altLang="en-US" dirty="0"/>
                        <a:t>●</a:t>
                      </a:r>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1792625282"/>
                  </a:ext>
                </a:extLst>
              </a:tr>
              <a:tr h="370840">
                <a:tc>
                  <a:txBody>
                    <a:bodyPr/>
                    <a:lstStyle/>
                    <a:p>
                      <a:r>
                        <a:rPr kumimoji="1" lang="ja-JP" altLang="en-US" dirty="0"/>
                        <a:t>できる（応援✕）</a:t>
                      </a:r>
                    </a:p>
                  </a:txBody>
                  <a:tcPr/>
                </a:tc>
                <a:tc>
                  <a:txBody>
                    <a:bodyPr/>
                    <a:lstStyle/>
                    <a:p>
                      <a:pPr algn="ctr"/>
                      <a:r>
                        <a:rPr kumimoji="1" lang="ja-JP" altLang="en-US" dirty="0"/>
                        <a:t>★</a:t>
                      </a:r>
                    </a:p>
                  </a:txBody>
                  <a:tcPr/>
                </a:tc>
                <a:tc>
                  <a:txBody>
                    <a:bodyPr/>
                    <a:lstStyle/>
                    <a:p>
                      <a:pPr algn="ctr"/>
                      <a:r>
                        <a:rPr kumimoji="1" lang="en-US" altLang="ja-JP" dirty="0"/>
                        <a:t>5</a:t>
                      </a:r>
                      <a:endParaRPr kumimoji="1" lang="ja-JP" altLang="en-US" dirty="0"/>
                    </a:p>
                  </a:txBody>
                  <a:tcPr/>
                </a:tc>
                <a:extLst>
                  <a:ext uri="{0D108BD9-81ED-4DB2-BD59-A6C34878D82A}">
                    <a16:rowId xmlns:a16="http://schemas.microsoft.com/office/drawing/2014/main" val="3510764060"/>
                  </a:ext>
                </a:extLst>
              </a:tr>
              <a:tr h="370840">
                <a:tc>
                  <a:txBody>
                    <a:bodyPr/>
                    <a:lstStyle/>
                    <a:p>
                      <a:r>
                        <a:rPr kumimoji="1" lang="ja-JP" altLang="en-US" dirty="0"/>
                        <a:t>コアメンバー</a:t>
                      </a:r>
                    </a:p>
                  </a:txBody>
                  <a:tcPr/>
                </a:tc>
                <a:tc>
                  <a:txBody>
                    <a:bodyPr/>
                    <a:lstStyle/>
                    <a:p>
                      <a:pPr algn="ctr"/>
                      <a:r>
                        <a:rPr kumimoji="1" lang="ja-JP" altLang="en-US" dirty="0"/>
                        <a:t>◎</a:t>
                      </a:r>
                    </a:p>
                  </a:txBody>
                  <a:tcPr/>
                </a:tc>
                <a:tc>
                  <a:txBody>
                    <a:bodyPr/>
                    <a:lstStyle/>
                    <a:p>
                      <a:pPr algn="ctr"/>
                      <a:r>
                        <a:rPr kumimoji="1" lang="en-US" altLang="ja-JP" dirty="0"/>
                        <a:t>6</a:t>
                      </a:r>
                      <a:endParaRPr kumimoji="1" lang="ja-JP" altLang="en-US" dirty="0"/>
                    </a:p>
                  </a:txBody>
                  <a:tcPr/>
                </a:tc>
                <a:extLst>
                  <a:ext uri="{0D108BD9-81ED-4DB2-BD59-A6C34878D82A}">
                    <a16:rowId xmlns:a16="http://schemas.microsoft.com/office/drawing/2014/main" val="2911355464"/>
                  </a:ext>
                </a:extLst>
              </a:tr>
            </a:tbl>
          </a:graphicData>
        </a:graphic>
      </p:graphicFrame>
    </p:spTree>
    <p:extLst>
      <p:ext uri="{BB962C8B-B14F-4D97-AF65-F5344CB8AC3E}">
        <p14:creationId xmlns:p14="http://schemas.microsoft.com/office/powerpoint/2010/main" val="160502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tblModalityConfig（新規）</a:t>
            </a:r>
            <a:endParaRPr/>
          </a:p>
        </p:txBody>
      </p:sp>
      <p:graphicFrame>
        <p:nvGraphicFramePr>
          <p:cNvPr id="87" name="Google Shape;87;p18"/>
          <p:cNvGraphicFramePr/>
          <p:nvPr/>
        </p:nvGraphicFramePr>
        <p:xfrm>
          <a:off x="600300" y="1017733"/>
          <a:ext cx="7581550" cy="3712375"/>
        </p:xfrm>
        <a:graphic>
          <a:graphicData uri="http://schemas.openxmlformats.org/drawingml/2006/table">
            <a:tbl>
              <a:tblPr>
                <a:noFill/>
                <a:tableStyleId>{B291DB91-67AD-4044-A05A-01DBC41EC2D3}</a:tableStyleId>
              </a:tblPr>
              <a:tblGrid>
                <a:gridCol w="1756175">
                  <a:extLst>
                    <a:ext uri="{9D8B030D-6E8A-4147-A177-3AD203B41FA5}">
                      <a16:colId xmlns:a16="http://schemas.microsoft.com/office/drawing/2014/main" val="20000"/>
                    </a:ext>
                  </a:extLst>
                </a:gridCol>
                <a:gridCol w="1698225">
                  <a:extLst>
                    <a:ext uri="{9D8B030D-6E8A-4147-A177-3AD203B41FA5}">
                      <a16:colId xmlns:a16="http://schemas.microsoft.com/office/drawing/2014/main" val="20001"/>
                    </a:ext>
                  </a:extLst>
                </a:gridCol>
                <a:gridCol w="4127150">
                  <a:extLst>
                    <a:ext uri="{9D8B030D-6E8A-4147-A177-3AD203B41FA5}">
                      <a16:colId xmlns:a16="http://schemas.microsoft.com/office/drawing/2014/main" val="20002"/>
                    </a:ext>
                  </a:extLst>
                </a:gridCol>
              </a:tblGrid>
              <a:tr h="396925">
                <a:tc>
                  <a:txBody>
                    <a:bodyPr/>
                    <a:lstStyle/>
                    <a:p>
                      <a:pPr marL="0" lvl="0" indent="0" algn="ctr" rtl="0">
                        <a:spcBef>
                          <a:spcPts val="0"/>
                        </a:spcBef>
                        <a:spcAft>
                          <a:spcPts val="0"/>
                        </a:spcAft>
                        <a:buNone/>
                      </a:pPr>
                      <a:r>
                        <a:rPr lang="ja"/>
                        <a:t>フィールド名</a:t>
                      </a:r>
                      <a:endParaRPr/>
                    </a:p>
                  </a:txBody>
                  <a:tcPr marL="91425" marR="91425" marT="91425" marB="91425">
                    <a:solidFill>
                      <a:srgbClr val="C9DAF8"/>
                    </a:solidFill>
                  </a:tcPr>
                </a:tc>
                <a:tc>
                  <a:txBody>
                    <a:bodyPr/>
                    <a:lstStyle/>
                    <a:p>
                      <a:pPr marL="0" lvl="0" indent="0" algn="ctr" rtl="0">
                        <a:spcBef>
                          <a:spcPts val="0"/>
                        </a:spcBef>
                        <a:spcAft>
                          <a:spcPts val="0"/>
                        </a:spcAft>
                        <a:buNone/>
                      </a:pPr>
                      <a:r>
                        <a:rPr lang="ja"/>
                        <a:t>データ型</a:t>
                      </a:r>
                      <a:endParaRPr/>
                    </a:p>
                  </a:txBody>
                  <a:tcPr marL="91425" marR="91425" marT="91425" marB="91425">
                    <a:solidFill>
                      <a:srgbClr val="C9DAF8"/>
                    </a:solidFill>
                  </a:tcPr>
                </a:tc>
                <a:tc>
                  <a:txBody>
                    <a:bodyPr/>
                    <a:lstStyle/>
                    <a:p>
                      <a:pPr marL="0" lvl="0" indent="0" algn="ctr" rtl="0">
                        <a:spcBef>
                          <a:spcPts val="0"/>
                        </a:spcBef>
                        <a:spcAft>
                          <a:spcPts val="0"/>
                        </a:spcAft>
                        <a:buNone/>
                      </a:pPr>
                      <a:r>
                        <a:rPr lang="ja"/>
                        <a:t>説明</a:t>
                      </a:r>
                      <a:endParaRPr/>
                    </a:p>
                  </a:txBody>
                  <a:tcPr marL="91425" marR="91425" marT="91425" marB="91425">
                    <a:solidFill>
                      <a:srgbClr val="C9DAF8"/>
                    </a:solidFill>
                  </a:tcPr>
                </a:tc>
                <a:extLst>
                  <a:ext uri="{0D108BD9-81ED-4DB2-BD59-A6C34878D82A}">
                    <a16:rowId xmlns:a16="http://schemas.microsoft.com/office/drawing/2014/main" val="10000"/>
                  </a:ext>
                </a:extLst>
              </a:tr>
              <a:tr h="552575">
                <a:tc>
                  <a:txBody>
                    <a:bodyPr/>
                    <a:lstStyle/>
                    <a:p>
                      <a:pPr marL="0" lvl="0" indent="0" algn="l" rtl="0">
                        <a:spcBef>
                          <a:spcPts val="0"/>
                        </a:spcBef>
                        <a:spcAft>
                          <a:spcPts val="0"/>
                        </a:spcAft>
                        <a:buNone/>
                      </a:pPr>
                      <a:r>
                        <a:rPr lang="ja"/>
                        <a:t>ID</a:t>
                      </a:r>
                      <a:endParaRPr/>
                    </a:p>
                  </a:txBody>
                  <a:tcPr marL="91425" marR="91425" marT="91425" marB="91425"/>
                </a:tc>
                <a:tc>
                  <a:txBody>
                    <a:bodyPr/>
                    <a:lstStyle/>
                    <a:p>
                      <a:pPr marL="0" lvl="0" indent="0" algn="l" rtl="0">
                        <a:spcBef>
                          <a:spcPts val="0"/>
                        </a:spcBef>
                        <a:spcAft>
                          <a:spcPts val="0"/>
                        </a:spcAft>
                        <a:buNone/>
                      </a:pPr>
                      <a:r>
                        <a:rPr lang="ja"/>
                        <a:t>オートナンバー</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552575">
                <a:tc>
                  <a:txBody>
                    <a:bodyPr/>
                    <a:lstStyle/>
                    <a:p>
                      <a:pPr marL="0" lvl="0" indent="0" algn="l" rtl="0">
                        <a:spcBef>
                          <a:spcPts val="0"/>
                        </a:spcBef>
                        <a:spcAft>
                          <a:spcPts val="0"/>
                        </a:spcAft>
                        <a:buNone/>
                      </a:pPr>
                      <a:r>
                        <a:rPr lang="ja"/>
                        <a:t>workdate</a:t>
                      </a:r>
                      <a:endParaRPr/>
                    </a:p>
                  </a:txBody>
                  <a:tcPr marL="91425" marR="91425" marT="91425" marB="91425">
                    <a:solidFill>
                      <a:schemeClr val="lt1"/>
                    </a:solidFill>
                  </a:tcPr>
                </a:tc>
                <a:tc>
                  <a:txBody>
                    <a:bodyPr/>
                    <a:lstStyle/>
                    <a:p>
                      <a:pPr marL="0" lvl="0" indent="0" algn="l" rtl="0">
                        <a:spcBef>
                          <a:spcPts val="0"/>
                        </a:spcBef>
                        <a:spcAft>
                          <a:spcPts val="0"/>
                        </a:spcAft>
                        <a:buClr>
                          <a:schemeClr val="dk1"/>
                        </a:buClr>
                        <a:buSzPts val="1100"/>
                        <a:buFont typeface="Arial"/>
                        <a:buNone/>
                      </a:pPr>
                      <a:r>
                        <a:rPr lang="ja">
                          <a:solidFill>
                            <a:schemeClr val="dk1"/>
                          </a:solidFill>
                        </a:rPr>
                        <a:t>日付/時刻型</a:t>
                      </a: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2"/>
                  </a:ext>
                </a:extLst>
              </a:tr>
              <a:tr h="552575">
                <a:tc>
                  <a:txBody>
                    <a:bodyPr/>
                    <a:lstStyle/>
                    <a:p>
                      <a:pPr marL="0" lvl="0" indent="0" algn="l" rtl="0">
                        <a:spcBef>
                          <a:spcPts val="0"/>
                        </a:spcBef>
                        <a:spcAft>
                          <a:spcPts val="0"/>
                        </a:spcAft>
                        <a:buNone/>
                      </a:pPr>
                      <a:r>
                        <a:rPr lang="ja"/>
                        <a:t>modality</a:t>
                      </a:r>
                      <a:endParaRPr/>
                    </a:p>
                  </a:txBody>
                  <a:tcPr marL="91425" marR="91425" marT="91425" marB="91425">
                    <a:solidFill>
                      <a:srgbClr val="D5A6BD"/>
                    </a:solidFill>
                  </a:tcPr>
                </a:tc>
                <a:tc>
                  <a:txBody>
                    <a:bodyPr/>
                    <a:lstStyle/>
                    <a:p>
                      <a:pPr marL="0" lvl="0" indent="0" algn="l" rtl="0">
                        <a:spcBef>
                          <a:spcPts val="0"/>
                        </a:spcBef>
                        <a:spcAft>
                          <a:spcPts val="0"/>
                        </a:spcAft>
                        <a:buNone/>
                      </a:pPr>
                      <a:r>
                        <a:rPr lang="ja"/>
                        <a:t>短いテキスト</a:t>
                      </a:r>
                      <a:endParaRPr/>
                    </a:p>
                  </a:txBody>
                  <a:tcPr marL="91425" marR="91425" marT="91425" marB="91425">
                    <a:solidFill>
                      <a:srgbClr val="D5A6BD"/>
                    </a:solidFill>
                  </a:tcPr>
                </a:tc>
                <a:tc>
                  <a:txBody>
                    <a:bodyPr/>
                    <a:lstStyle/>
                    <a:p>
                      <a:pPr marL="0" lvl="0" indent="0" algn="l" rtl="0">
                        <a:spcBef>
                          <a:spcPts val="0"/>
                        </a:spcBef>
                        <a:spcAft>
                          <a:spcPts val="0"/>
                        </a:spcAft>
                        <a:buNone/>
                      </a:pPr>
                      <a:r>
                        <a:rPr lang="ja"/>
                        <a:t>モダリティおよび勤務など</a:t>
                      </a:r>
                      <a:endParaRPr/>
                    </a:p>
                  </a:txBody>
                  <a:tcPr marL="91425" marR="91425" marT="91425" marB="91425">
                    <a:solidFill>
                      <a:srgbClr val="D5A6BD"/>
                    </a:solidFill>
                  </a:tcPr>
                </a:tc>
                <a:extLst>
                  <a:ext uri="{0D108BD9-81ED-4DB2-BD59-A6C34878D82A}">
                    <a16:rowId xmlns:a16="http://schemas.microsoft.com/office/drawing/2014/main" val="10003"/>
                  </a:ext>
                </a:extLst>
              </a:tr>
              <a:tr h="552575">
                <a:tc>
                  <a:txBody>
                    <a:bodyPr/>
                    <a:lstStyle/>
                    <a:p>
                      <a:pPr marL="0" lvl="0" indent="0" algn="l" rtl="0">
                        <a:spcBef>
                          <a:spcPts val="0"/>
                        </a:spcBef>
                        <a:spcAft>
                          <a:spcPts val="0"/>
                        </a:spcAft>
                        <a:buNone/>
                      </a:pPr>
                      <a:r>
                        <a:rPr lang="ja"/>
                        <a:t>staffs</a:t>
                      </a:r>
                      <a:endParaRPr/>
                    </a:p>
                  </a:txBody>
                  <a:tcPr marL="91425" marR="91425" marT="91425" marB="91425">
                    <a:solidFill>
                      <a:srgbClr val="D5A6BD"/>
                    </a:solidFill>
                  </a:tcPr>
                </a:tc>
                <a:tc>
                  <a:txBody>
                    <a:bodyPr/>
                    <a:lstStyle/>
                    <a:p>
                      <a:pPr marL="0" lvl="0" indent="0" algn="l" rtl="0">
                        <a:spcBef>
                          <a:spcPts val="0"/>
                        </a:spcBef>
                        <a:spcAft>
                          <a:spcPts val="0"/>
                        </a:spcAft>
                        <a:buNone/>
                      </a:pPr>
                      <a:r>
                        <a:rPr lang="ja"/>
                        <a:t>数値型</a:t>
                      </a:r>
                      <a:endParaRPr/>
                    </a:p>
                  </a:txBody>
                  <a:tcPr marL="91425" marR="91425" marT="91425" marB="91425">
                    <a:solidFill>
                      <a:srgbClr val="D5A6BD"/>
                    </a:solidFill>
                  </a:tcPr>
                </a:tc>
                <a:tc>
                  <a:txBody>
                    <a:bodyPr/>
                    <a:lstStyle/>
                    <a:p>
                      <a:pPr marL="0" lvl="0" indent="0" algn="l" rtl="0">
                        <a:spcBef>
                          <a:spcPts val="0"/>
                        </a:spcBef>
                        <a:spcAft>
                          <a:spcPts val="0"/>
                        </a:spcAft>
                        <a:buNone/>
                      </a:pPr>
                      <a:r>
                        <a:rPr lang="ja"/>
                        <a:t>必要人数</a:t>
                      </a:r>
                      <a:endParaRPr/>
                    </a:p>
                  </a:txBody>
                  <a:tcPr marL="91425" marR="91425" marT="91425" marB="91425">
                    <a:solidFill>
                      <a:srgbClr val="D5A6BD"/>
                    </a:solidFill>
                  </a:tcPr>
                </a:tc>
                <a:extLst>
                  <a:ext uri="{0D108BD9-81ED-4DB2-BD59-A6C34878D82A}">
                    <a16:rowId xmlns:a16="http://schemas.microsoft.com/office/drawing/2014/main" val="10004"/>
                  </a:ext>
                </a:extLst>
              </a:tr>
              <a:tr h="552575">
                <a:tc>
                  <a:txBody>
                    <a:bodyPr/>
                    <a:lstStyle/>
                    <a:p>
                      <a:pPr marL="0" lvl="0" indent="0" algn="l" rtl="0">
                        <a:spcBef>
                          <a:spcPts val="0"/>
                        </a:spcBef>
                        <a:spcAft>
                          <a:spcPts val="0"/>
                        </a:spcAft>
                        <a:buNone/>
                      </a:pPr>
                      <a:r>
                        <a:rPr lang="ja"/>
                        <a:t>operator</a:t>
                      </a:r>
                      <a:endParaRPr/>
                    </a:p>
                  </a:txBody>
                  <a:tcPr marL="91425" marR="91425" marT="91425" marB="91425"/>
                </a:tc>
                <a:tc>
                  <a:txBody>
                    <a:bodyPr/>
                    <a:lstStyle/>
                    <a:p>
                      <a:pPr marL="0" lvl="0" indent="0" algn="l" rtl="0">
                        <a:spcBef>
                          <a:spcPts val="0"/>
                        </a:spcBef>
                        <a:spcAft>
                          <a:spcPts val="0"/>
                        </a:spcAft>
                        <a:buNone/>
                      </a:pPr>
                      <a:r>
                        <a:rPr lang="ja"/>
                        <a:t>短いテキスト</a:t>
                      </a:r>
                      <a:endParaRPr/>
                    </a:p>
                  </a:txBody>
                  <a:tcPr marL="91425" marR="91425" marT="91425" marB="91425"/>
                </a:tc>
                <a:tc>
                  <a:txBody>
                    <a:bodyPr/>
                    <a:lstStyle/>
                    <a:p>
                      <a:pPr marL="0" lvl="0" indent="0" algn="l" rtl="0">
                        <a:spcBef>
                          <a:spcPts val="0"/>
                        </a:spcBef>
                        <a:spcAft>
                          <a:spcPts val="0"/>
                        </a:spcAft>
                        <a:buNone/>
                      </a:pPr>
                      <a:r>
                        <a:rPr lang="ja"/>
                        <a:t>編集者名</a:t>
                      </a:r>
                      <a:endParaRPr/>
                    </a:p>
                  </a:txBody>
                  <a:tcPr marL="91425" marR="91425" marT="91425" marB="91425"/>
                </a:tc>
                <a:extLst>
                  <a:ext uri="{0D108BD9-81ED-4DB2-BD59-A6C34878D82A}">
                    <a16:rowId xmlns:a16="http://schemas.microsoft.com/office/drawing/2014/main" val="10005"/>
                  </a:ext>
                </a:extLst>
              </a:tr>
              <a:tr h="552575">
                <a:tc>
                  <a:txBody>
                    <a:bodyPr/>
                    <a:lstStyle/>
                    <a:p>
                      <a:pPr marL="0" lvl="0" indent="0" algn="l" rtl="0">
                        <a:spcBef>
                          <a:spcPts val="0"/>
                        </a:spcBef>
                        <a:spcAft>
                          <a:spcPts val="0"/>
                        </a:spcAft>
                        <a:buNone/>
                      </a:pPr>
                      <a:r>
                        <a:rPr lang="ja"/>
                        <a:t>updating</a:t>
                      </a:r>
                      <a:endParaRPr/>
                    </a:p>
                  </a:txBody>
                  <a:tcPr marL="91425" marR="91425" marT="91425" marB="91425"/>
                </a:tc>
                <a:tc>
                  <a:txBody>
                    <a:bodyPr/>
                    <a:lstStyle/>
                    <a:p>
                      <a:pPr marL="0" lvl="0" indent="0" algn="l" rtl="0">
                        <a:spcBef>
                          <a:spcPts val="0"/>
                        </a:spcBef>
                        <a:spcAft>
                          <a:spcPts val="0"/>
                        </a:spcAft>
                        <a:buNone/>
                      </a:pPr>
                      <a:r>
                        <a:rPr lang="ja"/>
                        <a:t>日付/時刻型</a:t>
                      </a:r>
                      <a:endParaRPr/>
                    </a:p>
                  </a:txBody>
                  <a:tcPr marL="91425" marR="91425" marT="91425" marB="91425"/>
                </a:tc>
                <a:tc>
                  <a:txBody>
                    <a:bodyPr/>
                    <a:lstStyle/>
                    <a:p>
                      <a:pPr marL="0" lvl="0" indent="0" algn="l" rtl="0">
                        <a:spcBef>
                          <a:spcPts val="0"/>
                        </a:spcBef>
                        <a:spcAft>
                          <a:spcPts val="0"/>
                        </a:spcAft>
                        <a:buNone/>
                      </a:pPr>
                      <a:r>
                        <a:rPr lang="ja"/>
                        <a:t>変更日時</a:t>
                      </a: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757</Words>
  <Application>Microsoft Office PowerPoint</Application>
  <PresentationFormat>画面に合わせる (16:9)</PresentationFormat>
  <Paragraphs>198</Paragraphs>
  <Slides>18</Slides>
  <Notes>7</Notes>
  <HiddenSlides>0</HiddenSlides>
  <MMClips>0</MMClips>
  <ScaleCrop>false</ScaleCrop>
  <HeadingPairs>
    <vt:vector size="6" baseType="variant">
      <vt:variant>
        <vt:lpstr>使用されているフォント</vt:lpstr>
      </vt:variant>
      <vt:variant>
        <vt:i4>1</vt:i4>
      </vt:variant>
      <vt:variant>
        <vt:lpstr>テーマ</vt:lpstr>
      </vt:variant>
      <vt:variant>
        <vt:i4>1</vt:i4>
      </vt:variant>
      <vt:variant>
        <vt:lpstr>スライド タイトル</vt:lpstr>
      </vt:variant>
      <vt:variant>
        <vt:i4>18</vt:i4>
      </vt:variant>
    </vt:vector>
  </HeadingPairs>
  <TitlesOfParts>
    <vt:vector size="20" baseType="lpstr">
      <vt:lpstr>Arial</vt:lpstr>
      <vt:lpstr>Simple Light</vt:lpstr>
      <vt:lpstr>勤務表の改善に向けて</vt:lpstr>
      <vt:lpstr>勤務表の問題点</vt:lpstr>
      <vt:lpstr>改善に向けた取り組み</vt:lpstr>
      <vt:lpstr>PowerPoint プレゼンテーション</vt:lpstr>
      <vt:lpstr>tblStaff（追加）</vt:lpstr>
      <vt:lpstr>tblSkill（新規）</vt:lpstr>
      <vt:lpstr>tblSkill（新規）</vt:lpstr>
      <vt:lpstr>習熟度の評価数値について</vt:lpstr>
      <vt:lpstr>tblModalityConfig（新規）</vt:lpstr>
      <vt:lpstr>tblModalityConfig（新規）</vt:lpstr>
      <vt:lpstr>tblRemarks（新規）</vt:lpstr>
      <vt:lpstr>担当アプリと今後の予定</vt:lpstr>
      <vt:lpstr>夜勤作成プログラムの問題点</vt:lpstr>
      <vt:lpstr>業務配置表の問題点</vt:lpstr>
      <vt:lpstr>日常業務配置アプリの問題点</vt:lpstr>
      <vt:lpstr>月末勤務管理表の問題点</vt:lpstr>
      <vt:lpstr>残業申請の問題点</vt:lpstr>
      <vt:lpstr>オンコール表の問題点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勤務表の改善に向けて</dc:title>
  <cp:lastModifiedBy>本田　裕司</cp:lastModifiedBy>
  <cp:revision>3</cp:revision>
  <dcterms:modified xsi:type="dcterms:W3CDTF">2023-09-26T08:51:03Z</dcterms:modified>
</cp:coreProperties>
</file>