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12192000" cy="6858000"/>
  <p:notesSz cx="6858000" cy="9144000"/>
  <p:embeddedFontLst>
    <p:embeddedFont>
      <p:font typeface="Gill Sans"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7" roundtripDataSignature="AMtx7mjQq8p6zfbKeo7cdLMycJL02Fjf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C0395A-9842-42C8-B4D9-9EC4036B6AB2}">
  <a:tblStyle styleId="{A3C0395A-9842-42C8-B4D9-9EC4036B6AB2}"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0F7"/>
          </a:solidFill>
        </a:fill>
      </a:tcStyle>
    </a:wholeTbl>
    <a:band1H>
      <a:tcTxStyle/>
      <a:tcStyle>
        <a:tcBdr/>
        <a:fill>
          <a:solidFill>
            <a:srgbClr val="CDDFEF"/>
          </a:solidFill>
        </a:fill>
      </a:tcStyle>
    </a:band1H>
    <a:band2H>
      <a:tcTxStyle/>
      <a:tcStyle>
        <a:tcBdr/>
      </a:tcStyle>
    </a:band2H>
    <a:band1V>
      <a:tcTxStyle/>
      <a:tcStyle>
        <a:tcBdr/>
        <a:fill>
          <a:solidFill>
            <a:srgbClr val="CDDFEF"/>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75" autoAdjust="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font" Target="fonts/font1.fntdata"/><Relationship Id="rId17" Type="http://customschemas.google.com/relationships/presentationmetadata" Target="metadata"/><Relationship Id="rId2" Type="http://schemas.openxmlformats.org/officeDocument/2006/relationships/slideMaster" Target="slideMasters/slideMaster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12"/>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7" name="Google Shape;17;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Gill Sans"/>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0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85" name="Google Shape;8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86" name="Google Shape;8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body" idx="1"/>
          </p:nvPr>
        </p:nvSpPr>
        <p:spPr>
          <a:xfrm rot="5400000">
            <a:off x="4269976" y="-1352783"/>
            <a:ext cx="3652047" cy="11029616"/>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2" name="Google Shape;92;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2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Gill Sans"/>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9" name="Google Shape;99;p2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Gill Sans"/>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a:spLocks noGrp="1"/>
          </p:cNvSpPr>
          <p:nvPr>
            <p:ph type="pic" idx="2"/>
          </p:nvPr>
        </p:nvSpPr>
        <p:spPr>
          <a:xfrm>
            <a:off x="447817" y="641350"/>
            <a:ext cx="11290859" cy="3651249"/>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1pPr>
            <a:lvl2pPr marR="0" lvl="1"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2pPr>
            <a:lvl3pPr marR="0" lvl="2"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3pPr>
            <a:lvl4pPr marR="0" lvl="3"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4pPr>
            <a:lvl5pPr marR="0" lvl="4" algn="l" rtl="0">
              <a:spcBef>
                <a:spcPts val="600"/>
              </a:spcBef>
              <a:spcAft>
                <a:spcPts val="0"/>
              </a:spcAft>
              <a:buClr>
                <a:schemeClr val="accent1"/>
              </a:buClr>
              <a:buSzPts val="1472"/>
              <a:buFont typeface="Noto Sans Symbols"/>
              <a:buNone/>
              <a:defRPr sz="1600" b="0" i="0" u="none" strike="noStrike" cap="none">
                <a:solidFill>
                  <a:srgbClr val="3F3F3F"/>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32" name="Google Shape;32;p13"/>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33" name="Google Shape;33;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14"/>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4"/>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20"/>
              </a:spcBef>
              <a:spcAft>
                <a:spcPts val="0"/>
              </a:spcAft>
              <a:buSzPts val="1472"/>
              <a:buNone/>
              <a:defRPr sz="1600" cap="none">
                <a:solidFill>
                  <a:schemeClr val="accent1"/>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40" name="Google Shape;40;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6" name="Google Shape;46;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1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Gill Sans"/>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53" name="Google Shape;53;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9" name="Google Shape;59;p16"/>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0" name="Google Shape;60;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6" name="Google Shape;66;p1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7" name="Google Shape;67;p1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8" name="Google Shape;68;p1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9" name="Google Shape;69;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FEFEFE"/>
              </a:buClr>
              <a:buSzPts val="2800"/>
              <a:buFont typeface="Gill Sans"/>
              <a:buNone/>
              <a:defRPr sz="28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0"/>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FEFEFE"/>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FEFEFE"/>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FEFEFE"/>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FEFEFE"/>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lt2"/>
                </a:solidFill>
                <a:latin typeface="Gill Sans"/>
                <a:ea typeface="Gill Sans"/>
                <a:cs typeface="Gill Sans"/>
                <a:sym typeface="Gill Sans"/>
              </a:defRPr>
            </a:lvl9pPr>
          </a:lstStyle>
          <a:p>
            <a:endParaRPr/>
          </a:p>
        </p:txBody>
      </p:sp>
      <p:sp>
        <p:nvSpPr>
          <p:cNvPr id="8" name="Google Shape;8;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EFEFE"/>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FEFEFE"/>
                </a:solidFill>
                <a:latin typeface="Gill Sans"/>
                <a:ea typeface="Gill Sans"/>
                <a:cs typeface="Gill Sans"/>
                <a:sym typeface="Gill Sans"/>
              </a:defRPr>
            </a:lvl1pPr>
            <a:lvl2pPr marL="0" marR="0" lvl="1" indent="0" algn="r" rtl="0">
              <a:spcBef>
                <a:spcPts val="0"/>
              </a:spcBef>
              <a:buNone/>
              <a:defRPr sz="900" b="0" i="0" u="none" strike="noStrike" cap="none">
                <a:solidFill>
                  <a:srgbClr val="FEFEFE"/>
                </a:solidFill>
                <a:latin typeface="Gill Sans"/>
                <a:ea typeface="Gill Sans"/>
                <a:cs typeface="Gill Sans"/>
                <a:sym typeface="Gill Sans"/>
              </a:defRPr>
            </a:lvl2pPr>
            <a:lvl3pPr marL="0" marR="0" lvl="2" indent="0" algn="r" rtl="0">
              <a:spcBef>
                <a:spcPts val="0"/>
              </a:spcBef>
              <a:buNone/>
              <a:defRPr sz="900" b="0" i="0" u="none" strike="noStrike" cap="none">
                <a:solidFill>
                  <a:srgbClr val="FEFEFE"/>
                </a:solidFill>
                <a:latin typeface="Gill Sans"/>
                <a:ea typeface="Gill Sans"/>
                <a:cs typeface="Gill Sans"/>
                <a:sym typeface="Gill Sans"/>
              </a:defRPr>
            </a:lvl3pPr>
            <a:lvl4pPr marL="0" marR="0" lvl="3" indent="0" algn="r" rtl="0">
              <a:spcBef>
                <a:spcPts val="0"/>
              </a:spcBef>
              <a:buNone/>
              <a:defRPr sz="900" b="0" i="0" u="none" strike="noStrike" cap="none">
                <a:solidFill>
                  <a:srgbClr val="FEFEFE"/>
                </a:solidFill>
                <a:latin typeface="Gill Sans"/>
                <a:ea typeface="Gill Sans"/>
                <a:cs typeface="Gill Sans"/>
                <a:sym typeface="Gill Sans"/>
              </a:defRPr>
            </a:lvl4pPr>
            <a:lvl5pPr marL="0" marR="0" lvl="4" indent="0" algn="r" rtl="0">
              <a:spcBef>
                <a:spcPts val="0"/>
              </a:spcBef>
              <a:buNone/>
              <a:defRPr sz="900" b="0" i="0" u="none" strike="noStrike" cap="none">
                <a:solidFill>
                  <a:srgbClr val="FEFEFE"/>
                </a:solidFill>
                <a:latin typeface="Gill Sans"/>
                <a:ea typeface="Gill Sans"/>
                <a:cs typeface="Gill Sans"/>
                <a:sym typeface="Gill Sans"/>
              </a:defRPr>
            </a:lvl5pPr>
            <a:lvl6pPr marL="0" marR="0" lvl="5" indent="0" algn="r" rtl="0">
              <a:spcBef>
                <a:spcPts val="0"/>
              </a:spcBef>
              <a:buNone/>
              <a:defRPr sz="900" b="0" i="0" u="none" strike="noStrike" cap="none">
                <a:solidFill>
                  <a:srgbClr val="FEFEFE"/>
                </a:solidFill>
                <a:latin typeface="Gill Sans"/>
                <a:ea typeface="Gill Sans"/>
                <a:cs typeface="Gill Sans"/>
                <a:sym typeface="Gill Sans"/>
              </a:defRPr>
            </a:lvl6pPr>
            <a:lvl7pPr marL="0" marR="0" lvl="6" indent="0" algn="r" rtl="0">
              <a:spcBef>
                <a:spcPts val="0"/>
              </a:spcBef>
              <a:buNone/>
              <a:defRPr sz="900" b="0" i="0" u="none" strike="noStrike" cap="none">
                <a:solidFill>
                  <a:srgbClr val="FEFEFE"/>
                </a:solidFill>
                <a:latin typeface="Gill Sans"/>
                <a:ea typeface="Gill Sans"/>
                <a:cs typeface="Gill Sans"/>
                <a:sym typeface="Gill Sans"/>
              </a:defRPr>
            </a:lvl7pPr>
            <a:lvl8pPr marL="0" marR="0" lvl="7" indent="0" algn="r" rtl="0">
              <a:spcBef>
                <a:spcPts val="0"/>
              </a:spcBef>
              <a:buNone/>
              <a:defRPr sz="900" b="0" i="0" u="none" strike="noStrike" cap="none">
                <a:solidFill>
                  <a:srgbClr val="FEFEFE"/>
                </a:solidFill>
                <a:latin typeface="Gill Sans"/>
                <a:ea typeface="Gill Sans"/>
                <a:cs typeface="Gill Sans"/>
                <a:sym typeface="Gill Sans"/>
              </a:defRPr>
            </a:lvl8pPr>
            <a:lvl9pPr marL="0" marR="0" lvl="8" indent="0" algn="r" rtl="0">
              <a:spcBef>
                <a:spcPts val="0"/>
              </a:spcBef>
              <a:buNone/>
              <a:defRPr sz="900" b="0" i="0" u="none" strike="noStrike" cap="none">
                <a:solidFill>
                  <a:srgbClr val="FEFEF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0"/>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0"/>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9"/>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Gill Sans"/>
              <a:buNone/>
              <a:defRPr sz="28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9"/>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1"/>
              </a:buClr>
              <a:buSzPts val="1656"/>
              <a:buFont typeface="Noto Sans Symbols"/>
              <a:buChar char="◼"/>
              <a:defRPr sz="1800" b="0" i="0" u="none" strike="noStrike" cap="none">
                <a:solidFill>
                  <a:srgbClr val="3F3F3F"/>
                </a:solidFill>
                <a:latin typeface="Gill Sans"/>
                <a:ea typeface="Gill Sans"/>
                <a:cs typeface="Gill Sans"/>
                <a:sym typeface="Gill Sans"/>
              </a:defRPr>
            </a:lvl1pPr>
            <a:lvl2pPr marL="914400" marR="0" lvl="1" indent="-322072" algn="l" rtl="0">
              <a:spcBef>
                <a:spcPts val="600"/>
              </a:spcBef>
              <a:spcAft>
                <a:spcPts val="0"/>
              </a:spcAft>
              <a:buClr>
                <a:schemeClr val="accent1"/>
              </a:buClr>
              <a:buSzPts val="1472"/>
              <a:buFont typeface="Noto Sans Symbols"/>
              <a:buChar char="◼"/>
              <a:defRPr sz="1600" b="0" i="0" u="none" strike="noStrike" cap="none">
                <a:solidFill>
                  <a:srgbClr val="3F3F3F"/>
                </a:solidFill>
                <a:latin typeface="Gill Sans"/>
                <a:ea typeface="Gill Sans"/>
                <a:cs typeface="Gill Sans"/>
                <a:sym typeface="Gill Sans"/>
              </a:defRPr>
            </a:lvl2pPr>
            <a:lvl3pPr marL="1371600" marR="0" lvl="2" indent="-310388" algn="l" rtl="0">
              <a:spcBef>
                <a:spcPts val="600"/>
              </a:spcBef>
              <a:spcAft>
                <a:spcPts val="0"/>
              </a:spcAft>
              <a:buClr>
                <a:schemeClr val="accent1"/>
              </a:buClr>
              <a:buSzPts val="1288"/>
              <a:buFont typeface="Noto Sans Symbols"/>
              <a:buChar char="◼"/>
              <a:defRPr sz="1400" b="0" i="0" u="none" strike="noStrike" cap="none">
                <a:solidFill>
                  <a:srgbClr val="3F3F3F"/>
                </a:solidFill>
                <a:latin typeface="Gill Sans"/>
                <a:ea typeface="Gill Sans"/>
                <a:cs typeface="Gill Sans"/>
                <a:sym typeface="Gill Sans"/>
              </a:defRPr>
            </a:lvl3pPr>
            <a:lvl4pPr marL="1828800" marR="0" lvl="3" indent="-298703"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4pPr>
            <a:lvl5pPr marL="2286000" marR="0" lvl="4" indent="-298704" algn="l" rtl="0">
              <a:spcBef>
                <a:spcPts val="600"/>
              </a:spcBef>
              <a:spcAft>
                <a:spcPts val="0"/>
              </a:spcAft>
              <a:buClr>
                <a:schemeClr val="accent1"/>
              </a:buClr>
              <a:buSzPts val="1104"/>
              <a:buFont typeface="Noto Sans Symbols"/>
              <a:buChar char="◼"/>
              <a:defRPr sz="1200" b="0" i="0" u="none" strike="noStrike" cap="none">
                <a:solidFill>
                  <a:srgbClr val="3F3F3F"/>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23" name="Google Shape;23;p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4" name="Google Shape;24;p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5" name="Google Shape;25;p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Gill Sans"/>
                <a:ea typeface="Gill Sans"/>
                <a:cs typeface="Gill Sans"/>
                <a:sym typeface="Gill Sans"/>
              </a:defRPr>
            </a:lvl1pPr>
            <a:lvl2pPr marL="0" marR="0" lvl="1" indent="0" algn="r" rtl="0">
              <a:spcBef>
                <a:spcPts val="0"/>
              </a:spcBef>
              <a:buNone/>
              <a:defRPr sz="900" b="0" i="0" u="none" strike="noStrike" cap="none">
                <a:solidFill>
                  <a:srgbClr val="3F3F3F"/>
                </a:solidFill>
                <a:latin typeface="Gill Sans"/>
                <a:ea typeface="Gill Sans"/>
                <a:cs typeface="Gill Sans"/>
                <a:sym typeface="Gill Sans"/>
              </a:defRPr>
            </a:lvl2pPr>
            <a:lvl3pPr marL="0" marR="0" lvl="2" indent="0" algn="r" rtl="0">
              <a:spcBef>
                <a:spcPts val="0"/>
              </a:spcBef>
              <a:buNone/>
              <a:defRPr sz="900" b="0" i="0" u="none" strike="noStrike" cap="none">
                <a:solidFill>
                  <a:srgbClr val="3F3F3F"/>
                </a:solidFill>
                <a:latin typeface="Gill Sans"/>
                <a:ea typeface="Gill Sans"/>
                <a:cs typeface="Gill Sans"/>
                <a:sym typeface="Gill Sans"/>
              </a:defRPr>
            </a:lvl3pPr>
            <a:lvl4pPr marL="0" marR="0" lvl="3" indent="0" algn="r" rtl="0">
              <a:spcBef>
                <a:spcPts val="0"/>
              </a:spcBef>
              <a:buNone/>
              <a:defRPr sz="900" b="0" i="0" u="none" strike="noStrike" cap="none">
                <a:solidFill>
                  <a:srgbClr val="3F3F3F"/>
                </a:solidFill>
                <a:latin typeface="Gill Sans"/>
                <a:ea typeface="Gill Sans"/>
                <a:cs typeface="Gill Sans"/>
                <a:sym typeface="Gill Sans"/>
              </a:defRPr>
            </a:lvl4pPr>
            <a:lvl5pPr marL="0" marR="0" lvl="4" indent="0" algn="r" rtl="0">
              <a:spcBef>
                <a:spcPts val="0"/>
              </a:spcBef>
              <a:buNone/>
              <a:defRPr sz="900" b="0" i="0" u="none" strike="noStrike" cap="none">
                <a:solidFill>
                  <a:srgbClr val="3F3F3F"/>
                </a:solidFill>
                <a:latin typeface="Gill Sans"/>
                <a:ea typeface="Gill Sans"/>
                <a:cs typeface="Gill Sans"/>
                <a:sym typeface="Gill Sans"/>
              </a:defRPr>
            </a:lvl5pPr>
            <a:lvl6pPr marL="0" marR="0" lvl="5" indent="0" algn="r" rtl="0">
              <a:spcBef>
                <a:spcPts val="0"/>
              </a:spcBef>
              <a:buNone/>
              <a:defRPr sz="900" b="0" i="0" u="none" strike="noStrike" cap="none">
                <a:solidFill>
                  <a:srgbClr val="3F3F3F"/>
                </a:solidFill>
                <a:latin typeface="Gill Sans"/>
                <a:ea typeface="Gill Sans"/>
                <a:cs typeface="Gill Sans"/>
                <a:sym typeface="Gill Sans"/>
              </a:defRPr>
            </a:lvl6pPr>
            <a:lvl7pPr marL="0" marR="0" lvl="6" indent="0" algn="r" rtl="0">
              <a:spcBef>
                <a:spcPts val="0"/>
              </a:spcBef>
              <a:buNone/>
              <a:defRPr sz="900" b="0" i="0" u="none" strike="noStrike" cap="none">
                <a:solidFill>
                  <a:srgbClr val="3F3F3F"/>
                </a:solidFill>
                <a:latin typeface="Gill Sans"/>
                <a:ea typeface="Gill Sans"/>
                <a:cs typeface="Gill Sans"/>
                <a:sym typeface="Gill Sans"/>
              </a:defRPr>
            </a:lvl7pPr>
            <a:lvl8pPr marL="0" marR="0" lvl="7" indent="0" algn="r" rtl="0">
              <a:spcBef>
                <a:spcPts val="0"/>
              </a:spcBef>
              <a:buNone/>
              <a:defRPr sz="900" b="0" i="0" u="none" strike="noStrike" cap="none">
                <a:solidFill>
                  <a:srgbClr val="3F3F3F"/>
                </a:solidFill>
                <a:latin typeface="Gill Sans"/>
                <a:ea typeface="Gill Sans"/>
                <a:cs typeface="Gill Sans"/>
                <a:sym typeface="Gill Sans"/>
              </a:defRPr>
            </a:lvl8pPr>
            <a:lvl9pPr marL="0" marR="0" lvl="8" indent="0" algn="r" rtl="0">
              <a:spcBef>
                <a:spcPts val="0"/>
              </a:spcBef>
              <a:buNone/>
              <a:defRPr sz="900" b="0" i="0" u="none" strike="noStrike" cap="none">
                <a:solidFill>
                  <a:srgbClr val="3F3F3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9"/>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9"/>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9"/>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8"/>
        <p:cNvGrpSpPr/>
        <p:nvPr/>
      </p:nvGrpSpPr>
      <p:grpSpPr>
        <a:xfrm>
          <a:off x="0" y="0"/>
          <a:ext cx="0" cy="0"/>
          <a:chOff x="0" y="0"/>
          <a:chExt cx="0" cy="0"/>
        </a:xfrm>
      </p:grpSpPr>
      <p:sp>
        <p:nvSpPr>
          <p:cNvPr id="109" name="Google Shape;109;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0" y="0"/>
            <a:ext cx="12192000" cy="6858000"/>
          </a:xfrm>
          <a:prstGeom prst="rect">
            <a:avLst/>
          </a:prstGeom>
          <a:solidFill>
            <a:srgbClr val="3C47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4" name="Google Shape;114;p1"/>
          <p:cNvSpPr txBox="1">
            <a:spLocks noGrp="1"/>
          </p:cNvSpPr>
          <p:nvPr>
            <p:ph type="title"/>
          </p:nvPr>
        </p:nvSpPr>
        <p:spPr>
          <a:xfrm>
            <a:off x="783771" y="1066800"/>
            <a:ext cx="5727760" cy="47244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FFFFFF"/>
              </a:buClr>
              <a:buSzPts val="6600"/>
              <a:buFont typeface="Gill Sans"/>
              <a:buNone/>
            </a:pPr>
            <a:r>
              <a:rPr lang="en-US" sz="6600" b="0" cap="none" dirty="0">
                <a:solidFill>
                  <a:srgbClr val="FFFFFF"/>
                </a:solidFill>
                <a:latin typeface="Gill Sans"/>
                <a:ea typeface="Gill Sans"/>
                <a:cs typeface="Gill Sans"/>
                <a:sym typeface="Gill Sans"/>
              </a:rPr>
              <a:t>FINAL PROJECT TEMPLATE</a:t>
            </a:r>
            <a:endParaRPr dirty="0"/>
          </a:p>
        </p:txBody>
      </p:sp>
      <p:sp>
        <p:nvSpPr>
          <p:cNvPr id="115" name="Google Shape;115;p1"/>
          <p:cNvSpPr/>
          <p:nvPr/>
        </p:nvSpPr>
        <p:spPr>
          <a:xfrm rot="-5400000">
            <a:off x="5171433" y="3396996"/>
            <a:ext cx="3703320"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4" name="Google Shape;124;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2800"/>
              <a:buFont typeface="Gill Sans"/>
              <a:buNone/>
            </a:pPr>
            <a:r>
              <a:rPr lang="en-US" sz="2800" b="0" cap="none">
                <a:solidFill>
                  <a:srgbClr val="FFFEFF"/>
                </a:solidFill>
                <a:latin typeface="Gill Sans"/>
                <a:ea typeface="Gill Sans"/>
                <a:cs typeface="Gill Sans"/>
                <a:sym typeface="Gill Sans"/>
              </a:rPr>
              <a:t>THREAT SUMMARY</a:t>
            </a:r>
            <a:endParaRPr/>
          </a:p>
        </p:txBody>
      </p:sp>
      <p:sp>
        <p:nvSpPr>
          <p:cNvPr id="129" name="Google Shape;129;p2"/>
          <p:cNvSpPr txBox="1">
            <a:spLocks noGrp="1"/>
          </p:cNvSpPr>
          <p:nvPr>
            <p:ph type="body" idx="1"/>
          </p:nvPr>
        </p:nvSpPr>
        <p:spPr>
          <a:xfrm>
            <a:off x="4534935" y="1037968"/>
            <a:ext cx="6725899" cy="4820832"/>
          </a:xfrm>
          <a:prstGeom prst="rect">
            <a:avLst/>
          </a:prstGeom>
          <a:noFill/>
          <a:ln>
            <a:noFill/>
          </a:ln>
        </p:spPr>
        <p:txBody>
          <a:bodyPr spcFirstLastPara="1" wrap="square" lIns="91425" tIns="45700" rIns="91425" bIns="45700" anchor="ctr" anchorCtr="0">
            <a:normAutofit fontScale="77500" lnSpcReduction="20000"/>
          </a:bodyPr>
          <a:lstStyle/>
          <a:p>
            <a:pPr marL="0" lvl="0" indent="-93472" algn="l" rtl="0">
              <a:lnSpc>
                <a:spcPct val="100000"/>
              </a:lnSpc>
              <a:spcBef>
                <a:spcPts val="0"/>
              </a:spcBef>
              <a:spcAft>
                <a:spcPts val="0"/>
              </a:spcAft>
              <a:buSzPts val="1472"/>
              <a:buFont typeface="Noto Sans Symbols"/>
              <a:buChar char="◼"/>
            </a:pPr>
            <a:r>
              <a:rPr lang="en-US" b="1" dirty="0">
                <a:latin typeface="Gill Sans" panose="020B0604020202020204" charset="0"/>
              </a:rPr>
              <a:t>Summary of Situation:  </a:t>
            </a:r>
            <a:r>
              <a:rPr lang="en-US" dirty="0">
                <a:latin typeface="Gill Sans" panose="020B0604020202020204" charset="0"/>
              </a:rPr>
              <a:t>A financially motived pop-up “Fin4 Bit Cryptor” has appeared in hospitals A, B, and C, informing that the attacker has encrypted all personal files. The files will only be decrypted and released upon payment of a ransom, which is requested in bitcoins. The incident originated from a user in the technology department who opened an email attachment. It is important to note that Hospital X has not experienced this incident thus far.</a:t>
            </a:r>
          </a:p>
          <a:p>
            <a:pPr marL="0" lvl="0" indent="-93472" algn="l" rtl="0">
              <a:lnSpc>
                <a:spcPct val="100000"/>
              </a:lnSpc>
              <a:spcBef>
                <a:spcPts val="0"/>
              </a:spcBef>
              <a:spcAft>
                <a:spcPts val="0"/>
              </a:spcAft>
              <a:buSzPts val="1472"/>
              <a:buFont typeface="Noto Sans Symbols"/>
              <a:buChar char="◼"/>
            </a:pPr>
            <a:r>
              <a:rPr lang="en-US" b="1" dirty="0">
                <a:latin typeface="Gill Sans" panose="020B0604020202020204" charset="0"/>
              </a:rPr>
              <a:t>Asset: </a:t>
            </a:r>
            <a:r>
              <a:rPr lang="en-US" dirty="0">
                <a:latin typeface="Gill Sans" panose="020B0604020202020204" charset="0"/>
              </a:rPr>
              <a:t>Personal Documents, Systems &amp; tools used by hospital staff, Patient statistics, Doctor reports.</a:t>
            </a:r>
            <a:endParaRPr b="1" dirty="0">
              <a:latin typeface="Gill Sans" panose="020B0604020202020204" charset="0"/>
            </a:endParaRPr>
          </a:p>
          <a:p>
            <a:pPr marL="0" lvl="0" indent="-93472" algn="l" rtl="0">
              <a:spcBef>
                <a:spcPts val="920"/>
              </a:spcBef>
              <a:spcAft>
                <a:spcPts val="0"/>
              </a:spcAft>
              <a:buSzPts val="1472"/>
              <a:buChar char="◼"/>
            </a:pPr>
            <a:r>
              <a:rPr lang="en-US" b="1" dirty="0">
                <a:latin typeface="Gill Sans" panose="020B0604020202020204" charset="0"/>
              </a:rPr>
              <a:t>Impact: </a:t>
            </a:r>
            <a:r>
              <a:rPr lang="en-US" dirty="0">
                <a:latin typeface="Gill Sans" panose="020B0604020202020204" charset="0"/>
              </a:rPr>
              <a:t>Confidentiality, integrity, availability (Critical)</a:t>
            </a:r>
            <a:endParaRPr dirty="0">
              <a:latin typeface="Gill Sans" panose="020B0604020202020204" charset="0"/>
            </a:endParaRPr>
          </a:p>
          <a:p>
            <a:pPr marL="0" lvl="0" indent="-93472" algn="l" rtl="0">
              <a:lnSpc>
                <a:spcPct val="100000"/>
              </a:lnSpc>
              <a:spcBef>
                <a:spcPts val="920"/>
              </a:spcBef>
              <a:spcAft>
                <a:spcPts val="0"/>
              </a:spcAft>
              <a:buSzPts val="1472"/>
              <a:buFont typeface="Noto Sans Symbols"/>
              <a:buChar char="◼"/>
            </a:pPr>
            <a:r>
              <a:rPr lang="en-US" b="1" dirty="0">
                <a:latin typeface="Gill Sans" panose="020B0604020202020204" charset="0"/>
              </a:rPr>
              <a:t>Threat Actor: </a:t>
            </a:r>
            <a:r>
              <a:rPr lang="en-US" dirty="0">
                <a:latin typeface="Gill Sans" panose="020B0604020202020204" charset="0"/>
              </a:rPr>
              <a:t>External threat actors in this context encompass cyber-criminals who execute attacks with the aim of financial gain. On the other hand, a potential internal threat actor could be an employee who deliberately opens an email attachment with the intention of causing harm and is driven by financial motives.</a:t>
            </a:r>
          </a:p>
          <a:p>
            <a:pPr marL="0" lvl="0" indent="-93472" algn="l" rtl="0">
              <a:lnSpc>
                <a:spcPct val="100000"/>
              </a:lnSpc>
              <a:spcBef>
                <a:spcPts val="920"/>
              </a:spcBef>
              <a:spcAft>
                <a:spcPts val="0"/>
              </a:spcAft>
              <a:buSzPts val="1472"/>
              <a:buFont typeface="Noto Sans Symbols"/>
              <a:buChar char="◼"/>
            </a:pPr>
            <a:r>
              <a:rPr lang="en-US" b="1" dirty="0">
                <a:latin typeface="Gill Sans" panose="020B0604020202020204" charset="0"/>
              </a:rPr>
              <a:t>Threat Actor Motivation: </a:t>
            </a:r>
            <a:r>
              <a:rPr lang="en-US" dirty="0">
                <a:latin typeface="Gill Sans" panose="020B0604020202020204" charset="0"/>
              </a:rPr>
              <a:t>The main motivation here from the Fin4 Bit Cryptor pop-up here is financial gain,</a:t>
            </a:r>
            <a:r>
              <a:rPr lang="en-US" b="1" dirty="0">
                <a:latin typeface="Gill Sans" panose="020B0604020202020204" charset="0"/>
              </a:rPr>
              <a:t> </a:t>
            </a:r>
            <a:r>
              <a:rPr lang="en-US" dirty="0">
                <a:latin typeface="Gill Sans" panose="020B0604020202020204" charset="0"/>
              </a:rPr>
              <a:t>unsatisfied employees within the organization may resort to seeking retribution by utilizing digital means and exploiting resources. Additionally, there may be instances where individuals who have been terminated engage in data theft either during their departure or even after their separation from the company.</a:t>
            </a:r>
          </a:p>
          <a:p>
            <a:pPr marL="0" lvl="0" indent="-93472" algn="l" rtl="0">
              <a:lnSpc>
                <a:spcPct val="100000"/>
              </a:lnSpc>
              <a:spcBef>
                <a:spcPts val="920"/>
              </a:spcBef>
              <a:spcAft>
                <a:spcPts val="0"/>
              </a:spcAft>
              <a:buSzPts val="1472"/>
              <a:buFont typeface="Noto Sans Symbols"/>
              <a:buChar char="◼"/>
            </a:pPr>
            <a:r>
              <a:rPr lang="en-US" b="1" dirty="0">
                <a:latin typeface="Gill Sans" panose="020B0604020202020204" charset="0"/>
              </a:rPr>
              <a:t>Common Threat Actor Techniques: </a:t>
            </a:r>
          </a:p>
          <a:p>
            <a:pPr marL="0" lvl="0" indent="-93472" algn="l" rtl="0">
              <a:lnSpc>
                <a:spcPct val="100000"/>
              </a:lnSpc>
              <a:spcBef>
                <a:spcPts val="920"/>
              </a:spcBef>
              <a:spcAft>
                <a:spcPts val="0"/>
              </a:spcAft>
              <a:buSzPts val="1472"/>
              <a:buFont typeface="Noto Sans Symbols"/>
              <a:buChar char="◼"/>
            </a:pPr>
            <a:r>
              <a:rPr lang="en-US" dirty="0">
                <a:latin typeface="Gill Sans" panose="020B0604020202020204" charset="0"/>
              </a:rPr>
              <a:t>Intention threats - Attackers employ various techniques such as Phishing and Spear Phishing to deliberately pose threats and gain access to sensitive information through email attachments.</a:t>
            </a:r>
          </a:p>
          <a:p>
            <a:pPr marL="0" lvl="0" indent="-93472" algn="l" rtl="0">
              <a:lnSpc>
                <a:spcPct val="100000"/>
              </a:lnSpc>
              <a:spcBef>
                <a:spcPts val="920"/>
              </a:spcBef>
              <a:spcAft>
                <a:spcPts val="0"/>
              </a:spcAft>
              <a:buSzPts val="1472"/>
              <a:buFont typeface="Noto Sans Symbols"/>
              <a:buChar char="◼"/>
            </a:pPr>
            <a:r>
              <a:rPr lang="en-US" dirty="0">
                <a:latin typeface="Gill Sans" panose="020B0604020202020204" charset="0"/>
              </a:rPr>
              <a:t>Unintentional threats, on the other hand, can arise from unsuspecting victims, such as security-unaware employees who fall prey to social engineering tactics.</a:t>
            </a:r>
            <a:endParaRPr dirty="0">
              <a:latin typeface="Gill Sans" panose="020B0604020202020204" charset="0"/>
            </a:endParaRPr>
          </a:p>
          <a:p>
            <a:pPr marL="0" lvl="0" indent="0" algn="l" rtl="0">
              <a:lnSpc>
                <a:spcPct val="100000"/>
              </a:lnSpc>
              <a:spcBef>
                <a:spcPts val="920"/>
              </a:spcBef>
              <a:spcAft>
                <a:spcPts val="0"/>
              </a:spcAft>
              <a:buSzPts val="1472"/>
              <a:buFont typeface="Noto Sans Symbols"/>
              <a:buNone/>
            </a:pPr>
            <a:endParaRPr dirty="0">
              <a:latin typeface="Gill Sans"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ill Sans" panose="020B0604020202020204" charset="0"/>
            </a:endParaRPr>
          </a:p>
        </p:txBody>
      </p:sp>
      <p:sp>
        <p:nvSpPr>
          <p:cNvPr id="135" name="Google Shape;135;p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ill Sans" panose="020B0604020202020204" charset="0"/>
            </a:endParaRPr>
          </a:p>
        </p:txBody>
      </p:sp>
      <p:sp>
        <p:nvSpPr>
          <p:cNvPr id="136" name="Google Shape;136;p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ill Sans" panose="020B0604020202020204" charset="0"/>
            </a:endParaRPr>
          </a:p>
        </p:txBody>
      </p:sp>
      <p:sp>
        <p:nvSpPr>
          <p:cNvPr id="137" name="Google Shape;137;p3"/>
          <p:cNvSpPr/>
          <p:nvPr/>
        </p:nvSpPr>
        <p:spPr>
          <a:xfrm>
            <a:off x="-2510" y="216333"/>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604020202020204" charset="0"/>
              <a:ea typeface="Gill Sans"/>
              <a:cs typeface="Gill Sans"/>
              <a:sym typeface="Gill Sans"/>
            </a:endParaRPr>
          </a:p>
        </p:txBody>
      </p:sp>
      <p:sp>
        <p:nvSpPr>
          <p:cNvPr id="138" name="Google Shape;138;p3"/>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a:solidFill>
                  <a:schemeClr val="dk2"/>
                </a:solidFill>
                <a:latin typeface="Gill Sans" panose="020B0604020202020204" charset="0"/>
                <a:sym typeface="Gill Sans"/>
              </a:rPr>
              <a:t>VULNERABILITY SCANNING TARGETS</a:t>
            </a:r>
            <a:endParaRPr>
              <a:latin typeface="Gill Sans" panose="020B0604020202020204" charset="0"/>
            </a:endParaRPr>
          </a:p>
        </p:txBody>
      </p:sp>
      <p:sp>
        <p:nvSpPr>
          <p:cNvPr id="139" name="Google Shape;139;p3"/>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ill Sans" panose="020B0604020202020204" charset="0"/>
            </a:endParaRPr>
          </a:p>
        </p:txBody>
      </p:sp>
      <p:sp>
        <p:nvSpPr>
          <p:cNvPr id="140" name="Google Shape;140;p3"/>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ill Sans" panose="020B0604020202020204" charset="0"/>
            </a:endParaRPr>
          </a:p>
        </p:txBody>
      </p:sp>
      <p:sp>
        <p:nvSpPr>
          <p:cNvPr id="141" name="Google Shape;141;p3"/>
          <p:cNvSpPr txBox="1">
            <a:spLocks noGrp="1"/>
          </p:cNvSpPr>
          <p:nvPr>
            <p:ph type="body" idx="1"/>
          </p:nvPr>
        </p:nvSpPr>
        <p:spPr>
          <a:xfrm>
            <a:off x="3817257" y="-1915886"/>
            <a:ext cx="7443577" cy="7774685"/>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latin typeface="Gill Sans" panose="020B0604020202020204" charset="0"/>
              </a:rPr>
              <a:t>Summary of scan targets:</a:t>
            </a:r>
            <a:endParaRPr dirty="0">
              <a:latin typeface="Gill Sans" panose="020B0604020202020204" charset="0"/>
            </a:endParaRPr>
          </a:p>
          <a:p>
            <a:pPr marL="457200" lvl="1" indent="-70104" algn="l" rtl="0">
              <a:spcBef>
                <a:spcPts val="840"/>
              </a:spcBef>
              <a:spcAft>
                <a:spcPts val="0"/>
              </a:spcAft>
              <a:buSzPts val="1104"/>
              <a:buFont typeface="Noto Sans Symbols"/>
              <a:buChar char="◼"/>
            </a:pPr>
            <a:r>
              <a:rPr lang="en-US" dirty="0">
                <a:latin typeface="Gill Sans" panose="020B0604020202020204" charset="0"/>
              </a:rPr>
              <a:t>Number of devices scanned: 1</a:t>
            </a:r>
            <a:endParaRPr dirty="0">
              <a:latin typeface="Gill Sans" panose="020B0604020202020204" charset="0"/>
            </a:endParaRPr>
          </a:p>
          <a:p>
            <a:pPr marL="457200" lvl="1" indent="-70104" algn="l" rtl="0">
              <a:spcBef>
                <a:spcPts val="840"/>
              </a:spcBef>
              <a:spcAft>
                <a:spcPts val="0"/>
              </a:spcAft>
              <a:buSzPts val="1104"/>
              <a:buFont typeface="Noto Sans Symbols"/>
              <a:buChar char="◼"/>
            </a:pPr>
            <a:r>
              <a:rPr lang="en-US" dirty="0">
                <a:latin typeface="Gill Sans" panose="020B0604020202020204" charset="0"/>
              </a:rPr>
              <a:t>Device type: Virtual Machine</a:t>
            </a:r>
            <a:endParaRPr dirty="0">
              <a:latin typeface="Gill Sans" panose="020B0604020202020204" charset="0"/>
            </a:endParaRPr>
          </a:p>
          <a:p>
            <a:pPr marL="457200" lvl="1" indent="-70104" algn="l" rtl="0">
              <a:spcBef>
                <a:spcPts val="840"/>
              </a:spcBef>
              <a:spcAft>
                <a:spcPts val="0"/>
              </a:spcAft>
              <a:buSzPts val="1104"/>
              <a:buFont typeface="Noto Sans Symbols"/>
              <a:buChar char="◼"/>
            </a:pPr>
            <a:r>
              <a:rPr lang="en-US" dirty="0">
                <a:latin typeface="Gill Sans" panose="020B0604020202020204" charset="0"/>
              </a:rPr>
              <a:t>Primary purpose of device: General Purpose</a:t>
            </a:r>
            <a:endParaRPr dirty="0">
              <a:latin typeface="Gill Sans" panose="020B0604020202020204" charset="0"/>
            </a:endParaRPr>
          </a:p>
          <a:p>
            <a:pPr marL="0" lvl="0" indent="0" algn="l" rtl="0">
              <a:lnSpc>
                <a:spcPct val="100000"/>
              </a:lnSpc>
              <a:spcBef>
                <a:spcPts val="920"/>
              </a:spcBef>
              <a:spcAft>
                <a:spcPts val="0"/>
              </a:spcAft>
              <a:buSzPts val="1472"/>
              <a:buNone/>
            </a:pPr>
            <a:endParaRPr dirty="0">
              <a:latin typeface="Gill Sans" panose="020B0604020202020204" charset="0"/>
            </a:endParaRPr>
          </a:p>
        </p:txBody>
      </p:sp>
      <p:pic>
        <p:nvPicPr>
          <p:cNvPr id="3" name="Picture 2">
            <a:extLst>
              <a:ext uri="{FF2B5EF4-FFF2-40B4-BE49-F238E27FC236}">
                <a16:creationId xmlns:a16="http://schemas.microsoft.com/office/drawing/2014/main" id="{272A5F4B-08FB-CF3E-4867-368957FBB285}"/>
              </a:ext>
            </a:extLst>
          </p:cNvPr>
          <p:cNvPicPr>
            <a:picLocks noChangeAspect="1"/>
          </p:cNvPicPr>
          <p:nvPr/>
        </p:nvPicPr>
        <p:blipFill>
          <a:blip r:embed="rId3"/>
          <a:stretch>
            <a:fillRect/>
          </a:stretch>
        </p:blipFill>
        <p:spPr>
          <a:xfrm>
            <a:off x="446533" y="4038520"/>
            <a:ext cx="5791200" cy="2819480"/>
          </a:xfrm>
          <a:prstGeom prst="rect">
            <a:avLst/>
          </a:prstGeom>
        </p:spPr>
      </p:pic>
      <p:pic>
        <p:nvPicPr>
          <p:cNvPr id="5" name="Picture 4">
            <a:extLst>
              <a:ext uri="{FF2B5EF4-FFF2-40B4-BE49-F238E27FC236}">
                <a16:creationId xmlns:a16="http://schemas.microsoft.com/office/drawing/2014/main" id="{1829D55A-D953-3AA5-9FEC-B30827BB3FB6}"/>
              </a:ext>
            </a:extLst>
          </p:cNvPr>
          <p:cNvPicPr>
            <a:picLocks noChangeAspect="1"/>
          </p:cNvPicPr>
          <p:nvPr/>
        </p:nvPicPr>
        <p:blipFill>
          <a:blip r:embed="rId4"/>
          <a:stretch>
            <a:fillRect/>
          </a:stretch>
        </p:blipFill>
        <p:spPr>
          <a:xfrm>
            <a:off x="6483314" y="3339572"/>
            <a:ext cx="5707425" cy="35934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ill Sans" panose="020B0604020202020204" charset="0"/>
            </a:endParaRPr>
          </a:p>
        </p:txBody>
      </p:sp>
      <p:sp>
        <p:nvSpPr>
          <p:cNvPr id="147" name="Google Shape;147;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ill Sans" panose="020B0604020202020204" charset="0"/>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ill Sans" panose="020B0604020202020204" charset="0"/>
            </a:endParaRPr>
          </a:p>
        </p:txBody>
      </p:sp>
      <p:sp>
        <p:nvSpPr>
          <p:cNvPr id="149" name="Google Shape;149;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604020202020204" charset="0"/>
              <a:ea typeface="Gill Sans"/>
              <a:cs typeface="Gill Sans"/>
              <a:sym typeface="Gill Sans"/>
            </a:endParaRPr>
          </a:p>
        </p:txBody>
      </p:sp>
      <p:sp>
        <p:nvSpPr>
          <p:cNvPr id="150" name="Google Shape;150;p4"/>
          <p:cNvSpPr txBox="1">
            <a:spLocks noGrp="1"/>
          </p:cNvSpPr>
          <p:nvPr>
            <p:ph type="title"/>
          </p:nvPr>
        </p:nvSpPr>
        <p:spPr>
          <a:xfrm>
            <a:off x="581193" y="702156"/>
            <a:ext cx="4076153" cy="213473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panose="020B0604020202020204" charset="0"/>
                <a:sym typeface="Gill Sans"/>
              </a:rPr>
              <a:t>VULNERABILITY SCAN RESULTS</a:t>
            </a:r>
            <a:endParaRPr dirty="0">
              <a:latin typeface="Gill Sans" panose="020B0604020202020204" charset="0"/>
            </a:endParaRPr>
          </a:p>
        </p:txBody>
      </p:sp>
      <p:sp>
        <p:nvSpPr>
          <p:cNvPr id="151" name="Google Shape;151;p4"/>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ill Sans" panose="020B0604020202020204" charset="0"/>
            </a:endParaRPr>
          </a:p>
        </p:txBody>
      </p:sp>
      <p:sp>
        <p:nvSpPr>
          <p:cNvPr id="152" name="Google Shape;152;p4"/>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ill Sans" panose="020B0604020202020204" charset="0"/>
            </a:endParaRPr>
          </a:p>
        </p:txBody>
      </p:sp>
      <p:sp>
        <p:nvSpPr>
          <p:cNvPr id="153" name="Google Shape;153;p4"/>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latin typeface="Gill Sans" panose="020B0604020202020204" charset="0"/>
              </a:rPr>
              <a:t>Summary of findings:</a:t>
            </a:r>
            <a:endParaRPr dirty="0">
              <a:latin typeface="Gill Sans" panose="020B0604020202020204" charset="0"/>
            </a:endParaRPr>
          </a:p>
          <a:p>
            <a:pPr marL="457200" lvl="1" indent="-70104" algn="l" rtl="0">
              <a:spcBef>
                <a:spcPts val="840"/>
              </a:spcBef>
              <a:spcAft>
                <a:spcPts val="0"/>
              </a:spcAft>
              <a:buSzPts val="1104"/>
              <a:buFont typeface="Noto Sans Symbols"/>
              <a:buChar char="◼"/>
            </a:pPr>
            <a:r>
              <a:rPr lang="en-US" dirty="0">
                <a:latin typeface="Gill Sans" panose="020B0604020202020204" charset="0"/>
              </a:rPr>
              <a:t>Total number of actionable findings: 12</a:t>
            </a:r>
            <a:endParaRPr dirty="0">
              <a:latin typeface="Gill Sans" panose="020B0604020202020204" charset="0"/>
            </a:endParaRPr>
          </a:p>
          <a:p>
            <a:pPr marL="914400" lvl="2" indent="-58419" algn="l" rtl="0">
              <a:spcBef>
                <a:spcPts val="800"/>
              </a:spcBef>
              <a:spcAft>
                <a:spcPts val="0"/>
              </a:spcAft>
              <a:buSzPts val="920"/>
              <a:buFont typeface="Noto Sans Symbols"/>
              <a:buChar char="◼"/>
            </a:pPr>
            <a:r>
              <a:rPr lang="en-US" dirty="0">
                <a:latin typeface="Gill Sans" panose="020B0604020202020204" charset="0"/>
              </a:rPr>
              <a:t>Critical: 0</a:t>
            </a:r>
            <a:endParaRPr dirty="0">
              <a:latin typeface="Gill Sans" panose="020B0604020202020204" charset="0"/>
            </a:endParaRPr>
          </a:p>
          <a:p>
            <a:pPr marL="914400" lvl="2" indent="-58419" algn="l" rtl="0">
              <a:spcBef>
                <a:spcPts val="800"/>
              </a:spcBef>
              <a:spcAft>
                <a:spcPts val="0"/>
              </a:spcAft>
              <a:buSzPts val="920"/>
              <a:buFont typeface="Noto Sans Symbols"/>
              <a:buChar char="◼"/>
            </a:pPr>
            <a:r>
              <a:rPr lang="en-US" dirty="0">
                <a:latin typeface="Gill Sans" panose="020B0604020202020204" charset="0"/>
              </a:rPr>
              <a:t>High: 0</a:t>
            </a:r>
            <a:endParaRPr dirty="0">
              <a:latin typeface="Gill Sans" panose="020B0604020202020204" charset="0"/>
            </a:endParaRPr>
          </a:p>
          <a:p>
            <a:pPr marL="914400" lvl="2" indent="-58419" algn="l" rtl="0">
              <a:spcBef>
                <a:spcPts val="800"/>
              </a:spcBef>
              <a:spcAft>
                <a:spcPts val="0"/>
              </a:spcAft>
              <a:buSzPts val="920"/>
              <a:buFont typeface="Noto Sans Symbols"/>
              <a:buChar char="◼"/>
            </a:pPr>
            <a:r>
              <a:rPr lang="en-US" dirty="0">
                <a:latin typeface="Gill Sans" panose="020B0604020202020204" charset="0"/>
              </a:rPr>
              <a:t>Medium:1</a:t>
            </a:r>
            <a:endParaRPr dirty="0">
              <a:latin typeface="Gill Sans" panose="020B0604020202020204" charset="0"/>
            </a:endParaRPr>
          </a:p>
          <a:p>
            <a:pPr marL="914400" lvl="2" indent="-58419" algn="l" rtl="0">
              <a:spcBef>
                <a:spcPts val="800"/>
              </a:spcBef>
              <a:spcAft>
                <a:spcPts val="0"/>
              </a:spcAft>
              <a:buSzPts val="920"/>
              <a:buFont typeface="Noto Sans Symbols"/>
              <a:buChar char="◼"/>
            </a:pPr>
            <a:r>
              <a:rPr lang="en-US" dirty="0">
                <a:latin typeface="Gill Sans" panose="020B0604020202020204" charset="0"/>
              </a:rPr>
              <a:t>Low:1</a:t>
            </a:r>
            <a:endParaRPr dirty="0">
              <a:latin typeface="Gill Sans" panose="020B0604020202020204" charset="0"/>
            </a:endParaRPr>
          </a:p>
        </p:txBody>
      </p:sp>
      <p:pic>
        <p:nvPicPr>
          <p:cNvPr id="3" name="Picture 2">
            <a:extLst>
              <a:ext uri="{FF2B5EF4-FFF2-40B4-BE49-F238E27FC236}">
                <a16:creationId xmlns:a16="http://schemas.microsoft.com/office/drawing/2014/main" id="{D7C75215-B8F5-5011-2C3A-1907F6D875A1}"/>
              </a:ext>
            </a:extLst>
          </p:cNvPr>
          <p:cNvPicPr>
            <a:picLocks noChangeAspect="1"/>
          </p:cNvPicPr>
          <p:nvPr/>
        </p:nvPicPr>
        <p:blipFill>
          <a:blip r:embed="rId3"/>
          <a:stretch>
            <a:fillRect/>
          </a:stretch>
        </p:blipFill>
        <p:spPr>
          <a:xfrm>
            <a:off x="155261" y="3079046"/>
            <a:ext cx="5432739" cy="38949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5"/>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ill Sans" panose="020B0604020202020204" charset="0"/>
            </a:endParaRPr>
          </a:p>
        </p:txBody>
      </p:sp>
      <p:sp>
        <p:nvSpPr>
          <p:cNvPr id="159" name="Google Shape;159;p5"/>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ill Sans" panose="020B0604020202020204" charset="0"/>
            </a:endParaRPr>
          </a:p>
        </p:txBody>
      </p:sp>
      <p:sp>
        <p:nvSpPr>
          <p:cNvPr id="160" name="Google Shape;160;p5"/>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ill Sans" panose="020B0604020202020204" charset="0"/>
            </a:endParaRPr>
          </a:p>
        </p:txBody>
      </p:sp>
      <p:sp>
        <p:nvSpPr>
          <p:cNvPr id="161" name="Google Shape;161;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604020202020204" charset="0"/>
              <a:ea typeface="Gill Sans"/>
              <a:cs typeface="Gill Sans"/>
              <a:sym typeface="Gill Sans"/>
            </a:endParaRPr>
          </a:p>
        </p:txBody>
      </p:sp>
      <p:sp>
        <p:nvSpPr>
          <p:cNvPr id="162" name="Google Shape;162;p5"/>
          <p:cNvSpPr txBox="1">
            <a:spLocks noGrp="1"/>
          </p:cNvSpPr>
          <p:nvPr>
            <p:ph type="title"/>
          </p:nvPr>
        </p:nvSpPr>
        <p:spPr>
          <a:xfrm>
            <a:off x="581193" y="702156"/>
            <a:ext cx="3762207" cy="290581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panose="020B0604020202020204" charset="0"/>
                <a:sym typeface="Gill Sans"/>
              </a:rPr>
              <a:t>REMEDIATION RECOMMENDATION</a:t>
            </a:r>
            <a:endParaRPr dirty="0">
              <a:latin typeface="Gill Sans" panose="020B0604020202020204" charset="0"/>
            </a:endParaRPr>
          </a:p>
        </p:txBody>
      </p:sp>
      <p:sp>
        <p:nvSpPr>
          <p:cNvPr id="163" name="Google Shape;163;p5"/>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ill Sans" panose="020B0604020202020204" charset="0"/>
            </a:endParaRPr>
          </a:p>
        </p:txBody>
      </p:sp>
      <p:sp>
        <p:nvSpPr>
          <p:cNvPr id="164" name="Google Shape;164;p5"/>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ill Sans" panose="020B0604020202020204" charset="0"/>
            </a:endParaRPr>
          </a:p>
        </p:txBody>
      </p:sp>
      <p:sp>
        <p:nvSpPr>
          <p:cNvPr id="165" name="Google Shape;165;p5"/>
          <p:cNvSpPr txBox="1">
            <a:spLocks noGrp="1"/>
          </p:cNvSpPr>
          <p:nvPr>
            <p:ph type="body" idx="1"/>
          </p:nvPr>
        </p:nvSpPr>
        <p:spPr>
          <a:xfrm>
            <a:off x="4776743" y="702157"/>
            <a:ext cx="6484091" cy="335384"/>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a:latin typeface="Gill Sans" panose="020B0604020202020204" charset="0"/>
              </a:rPr>
              <a:t>Fix within 7 days</a:t>
            </a:r>
            <a:endParaRPr>
              <a:latin typeface="Gill Sans" panose="020B0604020202020204" charset="0"/>
            </a:endParaRPr>
          </a:p>
        </p:txBody>
      </p:sp>
      <p:graphicFrame>
        <p:nvGraphicFramePr>
          <p:cNvPr id="166" name="Google Shape;166;p5"/>
          <p:cNvGraphicFramePr/>
          <p:nvPr>
            <p:extLst>
              <p:ext uri="{D42A27DB-BD31-4B8C-83A1-F6EECF244321}">
                <p14:modId xmlns:p14="http://schemas.microsoft.com/office/powerpoint/2010/main" val="679680528"/>
              </p:ext>
            </p:extLst>
          </p:nvPr>
        </p:nvGraphicFramePr>
        <p:xfrm>
          <a:off x="4800102" y="1065378"/>
          <a:ext cx="6484125" cy="1752640"/>
        </p:xfrm>
        <a:graphic>
          <a:graphicData uri="http://schemas.openxmlformats.org/drawingml/2006/table">
            <a:tbl>
              <a:tblPr firstRow="1" bandRow="1">
                <a:noFill/>
                <a:tableStyleId>{A3C0395A-9842-42C8-B4D9-9EC4036B6AB2}</a:tableStyleId>
              </a:tblPr>
              <a:tblGrid>
                <a:gridCol w="2161375">
                  <a:extLst>
                    <a:ext uri="{9D8B030D-6E8A-4147-A177-3AD203B41FA5}">
                      <a16:colId xmlns:a16="http://schemas.microsoft.com/office/drawing/2014/main" val="20000"/>
                    </a:ext>
                  </a:extLst>
                </a:gridCol>
                <a:gridCol w="2161375">
                  <a:extLst>
                    <a:ext uri="{9D8B030D-6E8A-4147-A177-3AD203B41FA5}">
                      <a16:colId xmlns:a16="http://schemas.microsoft.com/office/drawing/2014/main" val="20001"/>
                    </a:ext>
                  </a:extLst>
                </a:gridCol>
                <a:gridCol w="216137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600" u="none" strike="noStrike" cap="none"/>
                        <a:t>Finding</a:t>
                      </a:r>
                      <a:endParaRPr/>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t>No Critical/High Vulnerabilities</a:t>
                      </a: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
        <p:nvSpPr>
          <p:cNvPr id="167" name="Google Shape;167;p5"/>
          <p:cNvSpPr txBox="1"/>
          <p:nvPr/>
        </p:nvSpPr>
        <p:spPr>
          <a:xfrm>
            <a:off x="704851" y="2592074"/>
            <a:ext cx="2009774" cy="335384"/>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Gill Sans" panose="020B0604020202020204" charset="0"/>
                <a:ea typeface="Gill Sans"/>
                <a:cs typeface="Gill Sans"/>
                <a:sym typeface="Gill Sans"/>
              </a:rPr>
              <a:t>Fix within 30 days </a:t>
            </a:r>
            <a:endParaRPr dirty="0">
              <a:latin typeface="Gill Sans" panose="020B0604020202020204" charset="0"/>
            </a:endParaRPr>
          </a:p>
        </p:txBody>
      </p:sp>
      <p:graphicFrame>
        <p:nvGraphicFramePr>
          <p:cNvPr id="168" name="Google Shape;168;p5"/>
          <p:cNvGraphicFramePr/>
          <p:nvPr>
            <p:extLst>
              <p:ext uri="{D42A27DB-BD31-4B8C-83A1-F6EECF244321}">
                <p14:modId xmlns:p14="http://schemas.microsoft.com/office/powerpoint/2010/main" val="292631228"/>
              </p:ext>
            </p:extLst>
          </p:nvPr>
        </p:nvGraphicFramePr>
        <p:xfrm>
          <a:off x="851560" y="3078426"/>
          <a:ext cx="11130888" cy="2255560"/>
        </p:xfrm>
        <a:graphic>
          <a:graphicData uri="http://schemas.openxmlformats.org/drawingml/2006/table">
            <a:tbl>
              <a:tblPr firstRow="1" bandRow="1">
                <a:noFill/>
                <a:tableStyleId>{A3C0395A-9842-42C8-B4D9-9EC4036B6AB2}</a:tableStyleId>
              </a:tblPr>
              <a:tblGrid>
                <a:gridCol w="3710296">
                  <a:extLst>
                    <a:ext uri="{9D8B030D-6E8A-4147-A177-3AD203B41FA5}">
                      <a16:colId xmlns:a16="http://schemas.microsoft.com/office/drawing/2014/main" val="20000"/>
                    </a:ext>
                  </a:extLst>
                </a:gridCol>
                <a:gridCol w="3710296">
                  <a:extLst>
                    <a:ext uri="{9D8B030D-6E8A-4147-A177-3AD203B41FA5}">
                      <a16:colId xmlns:a16="http://schemas.microsoft.com/office/drawing/2014/main" val="20001"/>
                    </a:ext>
                  </a:extLst>
                </a:gridCol>
                <a:gridCol w="3710296">
                  <a:extLst>
                    <a:ext uri="{9D8B030D-6E8A-4147-A177-3AD203B41FA5}">
                      <a16:colId xmlns:a16="http://schemas.microsoft.com/office/drawing/2014/main" val="20002"/>
                    </a:ext>
                  </a:extLst>
                </a:gridCol>
              </a:tblGrid>
              <a:tr h="228472">
                <a:tc>
                  <a:txBody>
                    <a:bodyPr/>
                    <a:lstStyle/>
                    <a:p>
                      <a:pPr marL="0" marR="0" lvl="0" indent="0" algn="l" rtl="0">
                        <a:spcBef>
                          <a:spcPts val="0"/>
                        </a:spcBef>
                        <a:spcAft>
                          <a:spcPts val="0"/>
                        </a:spcAft>
                        <a:buNone/>
                      </a:pPr>
                      <a:r>
                        <a:rPr lang="en-US" sz="1600"/>
                        <a:t>Finding</a:t>
                      </a:r>
                      <a:endParaRPr/>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563347">
                <a:tc>
                  <a:txBody>
                    <a:bodyPr/>
                    <a:lstStyle/>
                    <a:p>
                      <a:pPr marL="0" marR="0" lvl="0" indent="0" algn="l" rtl="0">
                        <a:spcBef>
                          <a:spcPts val="0"/>
                        </a:spcBef>
                        <a:spcAft>
                          <a:spcPts val="0"/>
                        </a:spcAft>
                        <a:buNone/>
                      </a:pPr>
                      <a:r>
                        <a:rPr lang="en-US" sz="1800" dirty="0"/>
                        <a:t>DNS Server Recursive Query Cache Poisoning Weakness</a:t>
                      </a:r>
                      <a:endParaRPr sz="1800" dirty="0"/>
                    </a:p>
                  </a:txBody>
                  <a:tcPr marL="91450" marR="91450" marT="45725" marB="45725"/>
                </a:tc>
                <a:tc>
                  <a:txBody>
                    <a:bodyPr/>
                    <a:lstStyle/>
                    <a:p>
                      <a:pPr marL="0" marR="0" lvl="0" indent="0" algn="l" rtl="0">
                        <a:spcBef>
                          <a:spcPts val="0"/>
                        </a:spcBef>
                        <a:spcAft>
                          <a:spcPts val="0"/>
                        </a:spcAft>
                        <a:buNone/>
                      </a:pPr>
                      <a:r>
                        <a:rPr lang="en-US" sz="1800" dirty="0"/>
                        <a:t>Medium</a:t>
                      </a:r>
                      <a:endParaRPr sz="1800" dirty="0"/>
                    </a:p>
                  </a:txBody>
                  <a:tcPr marL="91450" marR="91450" marT="45725" marB="45725"/>
                </a:tc>
                <a:tc>
                  <a:txBody>
                    <a:bodyPr/>
                    <a:lstStyle/>
                    <a:p>
                      <a:pPr marL="0" marR="0" lvl="0" indent="0" algn="l" rtl="0">
                        <a:spcBef>
                          <a:spcPts val="0"/>
                        </a:spcBef>
                        <a:spcAft>
                          <a:spcPts val="0"/>
                        </a:spcAft>
                        <a:buNone/>
                      </a:pPr>
                      <a:r>
                        <a:rPr lang="en-US" sz="1800" dirty="0"/>
                        <a:t>Restrict recursive queries to the hosts that would use nameserver</a:t>
                      </a:r>
                      <a:endParaRPr sz="1800" dirty="0"/>
                    </a:p>
                  </a:txBody>
                  <a:tcPr marL="91450" marR="91450" marT="45725" marB="45725"/>
                </a:tc>
                <a:extLst>
                  <a:ext uri="{0D108BD9-81ED-4DB2-BD59-A6C34878D82A}">
                    <a16:rowId xmlns:a16="http://schemas.microsoft.com/office/drawing/2014/main" val="10001"/>
                  </a:ext>
                </a:extLst>
              </a:tr>
              <a:tr h="732349">
                <a:tc>
                  <a:txBody>
                    <a:bodyPr/>
                    <a:lstStyle/>
                    <a:p>
                      <a:pPr marL="0" marR="0" lvl="0" indent="0" algn="l" rtl="0">
                        <a:spcBef>
                          <a:spcPts val="0"/>
                        </a:spcBef>
                        <a:spcAft>
                          <a:spcPts val="0"/>
                        </a:spcAft>
                        <a:buNone/>
                      </a:pPr>
                      <a:r>
                        <a:rPr lang="en-US" sz="1800" dirty="0"/>
                        <a:t>DNS server spoofed request amplification DDoS</a:t>
                      </a:r>
                      <a:endParaRPr sz="1800" dirty="0"/>
                    </a:p>
                  </a:txBody>
                  <a:tcPr marL="91450" marR="91450" marT="45725" marB="45725"/>
                </a:tc>
                <a:tc>
                  <a:txBody>
                    <a:bodyPr/>
                    <a:lstStyle/>
                    <a:p>
                      <a:pPr marL="0" marR="0" lvl="0" indent="0" algn="l" rtl="0">
                        <a:spcBef>
                          <a:spcPts val="0"/>
                        </a:spcBef>
                        <a:spcAft>
                          <a:spcPts val="0"/>
                        </a:spcAft>
                        <a:buNone/>
                      </a:pPr>
                      <a:r>
                        <a:rPr lang="en-US" sz="1800" dirty="0"/>
                        <a:t>Medium</a:t>
                      </a:r>
                      <a:endParaRPr sz="1800" dirty="0"/>
                    </a:p>
                  </a:txBody>
                  <a:tcPr marL="91450" marR="91450" marT="45725" marB="45725"/>
                </a:tc>
                <a:tc>
                  <a:txBody>
                    <a:bodyPr/>
                    <a:lstStyle/>
                    <a:p>
                      <a:pPr marL="0" marR="0" lvl="0" indent="0" algn="l" rtl="0">
                        <a:spcBef>
                          <a:spcPts val="0"/>
                        </a:spcBef>
                        <a:spcAft>
                          <a:spcPts val="0"/>
                        </a:spcAft>
                        <a:buNone/>
                      </a:pPr>
                      <a:r>
                        <a:rPr lang="en-US" sz="1800" dirty="0"/>
                        <a:t>Restrict access to your DNS server from public network or reconfigure it to reject such queues</a:t>
                      </a:r>
                      <a:endParaRPr sz="1800" dirty="0"/>
                    </a:p>
                  </a:txBody>
                  <a:tcPr marL="91450" marR="91450" marT="45725" marB="45725"/>
                </a:tc>
                <a:extLst>
                  <a:ext uri="{0D108BD9-81ED-4DB2-BD59-A6C34878D82A}">
                    <a16:rowId xmlns:a16="http://schemas.microsoft.com/office/drawing/2014/main" val="10002"/>
                  </a:ext>
                </a:extLst>
              </a:tr>
              <a:tr h="228472">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
        <p:nvSpPr>
          <p:cNvPr id="169" name="Google Shape;169;p5"/>
          <p:cNvSpPr txBox="1"/>
          <p:nvPr/>
        </p:nvSpPr>
        <p:spPr>
          <a:xfrm>
            <a:off x="129948" y="5594393"/>
            <a:ext cx="1727428" cy="1056057"/>
          </a:xfrm>
          <a:prstGeom prst="rect">
            <a:avLst/>
          </a:prstGeom>
          <a:noFill/>
          <a:ln>
            <a:noFill/>
          </a:ln>
        </p:spPr>
        <p:txBody>
          <a:bodyPr spcFirstLastPara="1" wrap="square" lIns="91425" tIns="45700" rIns="91425" bIns="45700" anchor="ctr" anchorCtr="0">
            <a:normAutofit/>
          </a:bodyPr>
          <a:lstStyle/>
          <a:p>
            <a:pPr marL="0" marR="0" lvl="0" indent="-93472" algn="l" rtl="0">
              <a:lnSpc>
                <a:spcPct val="100000"/>
              </a:lnSpc>
              <a:spcBef>
                <a:spcPts val="0"/>
              </a:spcBef>
              <a:spcAft>
                <a:spcPts val="0"/>
              </a:spcAft>
              <a:buClr>
                <a:schemeClr val="accent1"/>
              </a:buClr>
              <a:buSzPts val="1472"/>
              <a:buFont typeface="Noto Sans Symbols"/>
              <a:buChar char="◼"/>
            </a:pPr>
            <a:r>
              <a:rPr lang="en-US" sz="1600" b="0" i="0" u="none" strike="noStrike" cap="none" dirty="0">
                <a:solidFill>
                  <a:srgbClr val="3F3F3F"/>
                </a:solidFill>
                <a:latin typeface="Gill Sans" panose="020B0604020202020204" charset="0"/>
                <a:ea typeface="Gill Sans"/>
                <a:cs typeface="Gill Sans"/>
                <a:sym typeface="Gill Sans"/>
              </a:rPr>
              <a:t>Fix within 60 days </a:t>
            </a:r>
            <a:endParaRPr dirty="0">
              <a:latin typeface="Gill Sans" panose="020B0604020202020204" charset="0"/>
            </a:endParaRPr>
          </a:p>
        </p:txBody>
      </p:sp>
      <p:graphicFrame>
        <p:nvGraphicFramePr>
          <p:cNvPr id="170" name="Google Shape;170;p5"/>
          <p:cNvGraphicFramePr/>
          <p:nvPr>
            <p:extLst>
              <p:ext uri="{D42A27DB-BD31-4B8C-83A1-F6EECF244321}">
                <p14:modId xmlns:p14="http://schemas.microsoft.com/office/powerpoint/2010/main" val="1983460546"/>
              </p:ext>
            </p:extLst>
          </p:nvPr>
        </p:nvGraphicFramePr>
        <p:xfrm>
          <a:off x="2324101" y="5167051"/>
          <a:ext cx="9016341" cy="2301280"/>
        </p:xfrm>
        <a:graphic>
          <a:graphicData uri="http://schemas.openxmlformats.org/drawingml/2006/table">
            <a:tbl>
              <a:tblPr firstRow="1" bandRow="1">
                <a:noFill/>
                <a:tableStyleId>{A3C0395A-9842-42C8-B4D9-9EC4036B6AB2}</a:tableStyleId>
              </a:tblPr>
              <a:tblGrid>
                <a:gridCol w="3005447">
                  <a:extLst>
                    <a:ext uri="{9D8B030D-6E8A-4147-A177-3AD203B41FA5}">
                      <a16:colId xmlns:a16="http://schemas.microsoft.com/office/drawing/2014/main" val="20000"/>
                    </a:ext>
                  </a:extLst>
                </a:gridCol>
                <a:gridCol w="3005447">
                  <a:extLst>
                    <a:ext uri="{9D8B030D-6E8A-4147-A177-3AD203B41FA5}">
                      <a16:colId xmlns:a16="http://schemas.microsoft.com/office/drawing/2014/main" val="20001"/>
                    </a:ext>
                  </a:extLst>
                </a:gridCol>
                <a:gridCol w="3005447">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600"/>
                        <a:t>Finding</a:t>
                      </a:r>
                      <a:endParaRPr/>
                    </a:p>
                  </a:txBody>
                  <a:tcPr marL="91450" marR="91450" marT="45725" marB="45725"/>
                </a:tc>
                <a:tc>
                  <a:txBody>
                    <a:bodyPr/>
                    <a:lstStyle/>
                    <a:p>
                      <a:pPr marL="0" marR="0" lvl="0" indent="0" algn="l" rtl="0">
                        <a:spcBef>
                          <a:spcPts val="0"/>
                        </a:spcBef>
                        <a:spcAft>
                          <a:spcPts val="0"/>
                        </a:spcAft>
                        <a:buNone/>
                      </a:pPr>
                      <a:r>
                        <a:rPr lang="en-US" sz="1600"/>
                        <a:t>Severity Rating</a:t>
                      </a:r>
                      <a:endParaRPr/>
                    </a:p>
                  </a:txBody>
                  <a:tcPr marL="91450" marR="91450" marT="45725" marB="45725"/>
                </a:tc>
                <a:tc>
                  <a:txBody>
                    <a:bodyPr/>
                    <a:lstStyle/>
                    <a:p>
                      <a:pPr marL="0" marR="0" lvl="0" indent="0" algn="l" rtl="0">
                        <a:spcBef>
                          <a:spcPts val="0"/>
                        </a:spcBef>
                        <a:spcAft>
                          <a:spcPts val="0"/>
                        </a:spcAft>
                        <a:buNone/>
                      </a:pPr>
                      <a:r>
                        <a:rPr lang="en-US" sz="1600"/>
                        <a:t>Recommended Fix</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t>DHCP Server Detection</a:t>
                      </a:r>
                      <a:endParaRPr sz="1800" dirty="0"/>
                    </a:p>
                  </a:txBody>
                  <a:tcPr marL="91450" marR="91450" marT="45725" marB="45725"/>
                </a:tc>
                <a:tc>
                  <a:txBody>
                    <a:bodyPr/>
                    <a:lstStyle/>
                    <a:p>
                      <a:pPr marL="0" marR="0" lvl="0" indent="0" algn="l" rtl="0">
                        <a:spcBef>
                          <a:spcPts val="0"/>
                        </a:spcBef>
                        <a:spcAft>
                          <a:spcPts val="0"/>
                        </a:spcAft>
                        <a:buNone/>
                      </a:pPr>
                      <a:r>
                        <a:rPr lang="en-US" sz="1800" dirty="0"/>
                        <a:t>Low</a:t>
                      </a:r>
                      <a:endParaRPr sz="1800" dirty="0"/>
                    </a:p>
                  </a:txBody>
                  <a:tcPr marL="91450" marR="91450" marT="45725" marB="45725"/>
                </a:tc>
                <a:tc>
                  <a:txBody>
                    <a:bodyPr/>
                    <a:lstStyle/>
                    <a:p>
                      <a:pPr marL="0" marR="0" lvl="0" indent="0" algn="l" rtl="0">
                        <a:spcBef>
                          <a:spcPts val="0"/>
                        </a:spcBef>
                        <a:spcAft>
                          <a:spcPts val="0"/>
                        </a:spcAft>
                        <a:buNone/>
                      </a:pPr>
                      <a:r>
                        <a:rPr lang="en-US" sz="1800" dirty="0"/>
                        <a:t>Applying filtering to keep this information off the network and remove any options that are not in use.</a:t>
                      </a: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6"/>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9" name="Google Shape;179;p6"/>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b="0" cap="none" dirty="0">
                <a:solidFill>
                  <a:schemeClr val="dk2"/>
                </a:solidFill>
                <a:latin typeface="Gill Sans" panose="020B0604020202020204" charset="0"/>
                <a:sym typeface="Gill Sans"/>
              </a:rPr>
              <a:t>PASSWORD PENETRATION TEST OUTCOME</a:t>
            </a:r>
            <a:endParaRPr dirty="0">
              <a:latin typeface="Gill Sans" panose="020B0604020202020204" charset="0"/>
            </a:endParaRPr>
          </a:p>
        </p:txBody>
      </p:sp>
      <p:sp>
        <p:nvSpPr>
          <p:cNvPr id="180" name="Google Shape;180;p6"/>
          <p:cNvSpPr/>
          <p:nvPr/>
        </p:nvSpPr>
        <p:spPr>
          <a:xfrm>
            <a:off x="446533" y="457199"/>
            <a:ext cx="4210812" cy="94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4776743" y="457201"/>
            <a:ext cx="6834067" cy="94996"/>
          </a:xfrm>
          <a:prstGeom prst="rect">
            <a:avLst/>
          </a:prstGeom>
          <a:solidFill>
            <a:srgbClr val="3C4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b="1" dirty="0">
                <a:latin typeface="Gill Sans" panose="020B0604020202020204" charset="0"/>
              </a:rPr>
              <a:t>Methodology: </a:t>
            </a:r>
            <a:r>
              <a:rPr lang="en-US" dirty="0">
                <a:latin typeface="Gill Sans" panose="020B0604020202020204" charset="0"/>
              </a:rPr>
              <a:t>Place hashed passwords in a text file. Download a password list (</a:t>
            </a:r>
            <a:r>
              <a:rPr lang="en-US" dirty="0" err="1">
                <a:latin typeface="Gill Sans" panose="020B0604020202020204" charset="0"/>
              </a:rPr>
              <a:t>rockyou</a:t>
            </a:r>
            <a:r>
              <a:rPr lang="en-US" dirty="0">
                <a:latin typeface="Gill Sans" panose="020B0604020202020204" charset="0"/>
              </a:rPr>
              <a:t>). Open command prompt and type the command </a:t>
            </a:r>
            <a:r>
              <a:rPr lang="en-US" dirty="0" err="1">
                <a:latin typeface="Gill Sans" panose="020B0604020202020204" charset="0"/>
              </a:rPr>
              <a:t>hashcat</a:t>
            </a:r>
            <a:r>
              <a:rPr lang="en-US" dirty="0">
                <a:latin typeface="Gill Sans" panose="020B0604020202020204" charset="0"/>
              </a:rPr>
              <a:t> –m (is the hash type) –a (attack mode) and the </a:t>
            </a:r>
            <a:r>
              <a:rPr lang="en-US" dirty="0" err="1">
                <a:latin typeface="Gill Sans" panose="020B0604020202020204" charset="0"/>
              </a:rPr>
              <a:t>hashfile</a:t>
            </a:r>
            <a:r>
              <a:rPr lang="en-US" dirty="0">
                <a:latin typeface="Gill Sans" panose="020B0604020202020204" charset="0"/>
              </a:rPr>
              <a:t> and masked file with the rule at the end.</a:t>
            </a:r>
          </a:p>
          <a:p>
            <a:pPr marL="0" lvl="0" indent="-93472" algn="l" rtl="0">
              <a:lnSpc>
                <a:spcPct val="100000"/>
              </a:lnSpc>
              <a:spcBef>
                <a:spcPts val="920"/>
              </a:spcBef>
              <a:spcAft>
                <a:spcPts val="0"/>
              </a:spcAft>
              <a:buSzPts val="1472"/>
              <a:buFont typeface="Noto Sans Symbols"/>
              <a:buChar char="◼"/>
            </a:pPr>
            <a:r>
              <a:rPr lang="en-US" b="1" dirty="0">
                <a:latin typeface="Gill Sans" panose="020B0604020202020204" charset="0"/>
              </a:rPr>
              <a:t>Number of passwords tested: </a:t>
            </a:r>
            <a:r>
              <a:rPr lang="en-US" dirty="0">
                <a:latin typeface="Gill Sans" panose="020B0604020202020204" charset="0"/>
              </a:rPr>
              <a:t>44</a:t>
            </a:r>
            <a:endParaRPr dirty="0">
              <a:latin typeface="Gill Sans" panose="020B0604020202020204" charset="0"/>
            </a:endParaRPr>
          </a:p>
          <a:p>
            <a:pPr marL="0" lvl="0" indent="-93472" algn="l" rtl="0">
              <a:lnSpc>
                <a:spcPct val="100000"/>
              </a:lnSpc>
              <a:spcBef>
                <a:spcPts val="920"/>
              </a:spcBef>
              <a:spcAft>
                <a:spcPts val="0"/>
              </a:spcAft>
              <a:buSzPts val="1472"/>
              <a:buFont typeface="Noto Sans Symbols"/>
              <a:buChar char="◼"/>
            </a:pPr>
            <a:r>
              <a:rPr lang="en-US" b="1" dirty="0">
                <a:latin typeface="Gill Sans" panose="020B0604020202020204" charset="0"/>
              </a:rPr>
              <a:t>Number of passwords cracked: </a:t>
            </a:r>
            <a:r>
              <a:rPr lang="en-US" dirty="0">
                <a:latin typeface="Gill Sans" panose="020B0604020202020204" charset="0"/>
              </a:rPr>
              <a:t>5</a:t>
            </a:r>
            <a:endParaRPr dirty="0">
              <a:latin typeface="Gill Sans" panose="020B0604020202020204" charset="0"/>
            </a:endParaRPr>
          </a:p>
          <a:p>
            <a:pPr marL="0" lvl="0" indent="-93472" algn="l" rtl="0">
              <a:lnSpc>
                <a:spcPct val="100000"/>
              </a:lnSpc>
              <a:spcBef>
                <a:spcPts val="920"/>
              </a:spcBef>
              <a:spcAft>
                <a:spcPts val="0"/>
              </a:spcAft>
              <a:buSzPts val="1472"/>
              <a:buFont typeface="Noto Sans Symbols"/>
              <a:buChar char="◼"/>
            </a:pPr>
            <a:r>
              <a:rPr lang="en-US" b="1" dirty="0">
                <a:latin typeface="Gill Sans" panose="020B0604020202020204" charset="0"/>
              </a:rPr>
              <a:t>Evidence of weak passwords: 5</a:t>
            </a:r>
            <a:endParaRPr dirty="0">
              <a:latin typeface="Gill Sans" panose="020B0604020202020204" charset="0"/>
            </a:endParaRPr>
          </a:p>
          <a:p>
            <a:pPr marL="0" lvl="0" indent="0" algn="l" rtl="0">
              <a:lnSpc>
                <a:spcPct val="100000"/>
              </a:lnSpc>
              <a:spcBef>
                <a:spcPts val="920"/>
              </a:spcBef>
              <a:spcAft>
                <a:spcPts val="0"/>
              </a:spcAft>
              <a:buSzPts val="1472"/>
              <a:buNone/>
            </a:pPr>
            <a:endParaRPr b="1" dirty="0">
              <a:latin typeface="Gill Sans" panose="020B0604020202020204" charset="0"/>
            </a:endParaRPr>
          </a:p>
          <a:p>
            <a:pPr marL="0" lvl="0" indent="0" algn="l" rtl="0">
              <a:lnSpc>
                <a:spcPct val="100000"/>
              </a:lnSpc>
              <a:spcBef>
                <a:spcPts val="920"/>
              </a:spcBef>
              <a:spcAft>
                <a:spcPts val="0"/>
              </a:spcAft>
              <a:buSzPts val="1472"/>
              <a:buNone/>
            </a:pPr>
            <a:endParaRPr b="1" dirty="0">
              <a:latin typeface="Gill Sans" panose="020B0604020202020204" charset="0"/>
            </a:endParaRPr>
          </a:p>
          <a:p>
            <a:pPr marL="0" lvl="0" indent="0" algn="l" rtl="0">
              <a:lnSpc>
                <a:spcPct val="100000"/>
              </a:lnSpc>
              <a:spcBef>
                <a:spcPts val="920"/>
              </a:spcBef>
              <a:spcAft>
                <a:spcPts val="0"/>
              </a:spcAft>
              <a:buSzPts val="1472"/>
              <a:buNone/>
            </a:pPr>
            <a:endParaRPr dirty="0">
              <a:latin typeface="Gill Sans" panose="020B0604020202020204" charset="0"/>
            </a:endParaRPr>
          </a:p>
          <a:p>
            <a:pPr marL="0" lvl="0" indent="0" algn="l" rtl="0">
              <a:lnSpc>
                <a:spcPct val="100000"/>
              </a:lnSpc>
              <a:spcBef>
                <a:spcPts val="920"/>
              </a:spcBef>
              <a:spcAft>
                <a:spcPts val="0"/>
              </a:spcAft>
              <a:buSzPts val="1472"/>
              <a:buNone/>
            </a:pPr>
            <a:endParaRPr dirty="0">
              <a:latin typeface="Gill Sans" panose="020B0604020202020204" charset="0"/>
            </a:endParaRPr>
          </a:p>
          <a:p>
            <a:pPr marL="0" lvl="0" indent="0" algn="l" rtl="0">
              <a:lnSpc>
                <a:spcPct val="100000"/>
              </a:lnSpc>
              <a:spcBef>
                <a:spcPts val="920"/>
              </a:spcBef>
              <a:spcAft>
                <a:spcPts val="0"/>
              </a:spcAft>
              <a:buSzPts val="1472"/>
              <a:buNone/>
            </a:pPr>
            <a:endParaRPr dirty="0">
              <a:latin typeface="Gill Sans" panose="020B0604020202020204" charset="0"/>
            </a:endParaRPr>
          </a:p>
          <a:p>
            <a:pPr marL="0" lvl="0" indent="-93472" algn="l" rtl="0">
              <a:lnSpc>
                <a:spcPct val="100000"/>
              </a:lnSpc>
              <a:spcBef>
                <a:spcPts val="920"/>
              </a:spcBef>
              <a:spcAft>
                <a:spcPts val="0"/>
              </a:spcAft>
              <a:buSzPts val="1472"/>
              <a:buFont typeface="Noto Sans Symbols"/>
              <a:buChar char="◼"/>
            </a:pPr>
            <a:r>
              <a:rPr lang="en-US" b="1" dirty="0">
                <a:latin typeface="Gill Sans" panose="020B0604020202020204" charset="0"/>
              </a:rPr>
              <a:t>Recommended steps to improve passwords security: </a:t>
            </a:r>
            <a:r>
              <a:rPr lang="en-US" dirty="0">
                <a:latin typeface="Gill Sans" panose="020B0604020202020204" charset="0"/>
              </a:rPr>
              <a:t>8 character length; change every 90-120 days; use special characters, numbers, </a:t>
            </a:r>
            <a:r>
              <a:rPr lang="en-US" dirty="0" err="1">
                <a:latin typeface="Gill Sans" panose="020B0604020202020204" charset="0"/>
              </a:rPr>
              <a:t>captials</a:t>
            </a:r>
            <a:r>
              <a:rPr lang="en-US" dirty="0">
                <a:latin typeface="Gill Sans" panose="020B0604020202020204" charset="0"/>
              </a:rPr>
              <a:t>, </a:t>
            </a:r>
            <a:r>
              <a:rPr lang="en-US" dirty="0" err="1">
                <a:latin typeface="Gill Sans" panose="020B0604020202020204" charset="0"/>
              </a:rPr>
              <a:t>ect</a:t>
            </a:r>
            <a:r>
              <a:rPr lang="en-US" dirty="0">
                <a:latin typeface="Gill Sans" panose="020B0604020202020204" charset="0"/>
              </a:rPr>
              <a:t>.</a:t>
            </a:r>
          </a:p>
        </p:txBody>
      </p:sp>
      <p:pic>
        <p:nvPicPr>
          <p:cNvPr id="4" name="Picture 3">
            <a:extLst>
              <a:ext uri="{FF2B5EF4-FFF2-40B4-BE49-F238E27FC236}">
                <a16:creationId xmlns:a16="http://schemas.microsoft.com/office/drawing/2014/main" id="{A6EEF2AD-A1A1-738E-DB8D-87C3E09457BD}"/>
              </a:ext>
            </a:extLst>
          </p:cNvPr>
          <p:cNvPicPr>
            <a:picLocks noChangeAspect="1"/>
          </p:cNvPicPr>
          <p:nvPr/>
        </p:nvPicPr>
        <p:blipFill>
          <a:blip r:embed="rId3"/>
          <a:stretch>
            <a:fillRect/>
          </a:stretch>
        </p:blipFill>
        <p:spPr>
          <a:xfrm>
            <a:off x="99756" y="4183062"/>
            <a:ext cx="5753100" cy="409575"/>
          </a:xfrm>
          <a:prstGeom prst="rect">
            <a:avLst/>
          </a:prstGeom>
        </p:spPr>
      </p:pic>
      <p:pic>
        <p:nvPicPr>
          <p:cNvPr id="5" name="Picture 4">
            <a:extLst>
              <a:ext uri="{FF2B5EF4-FFF2-40B4-BE49-F238E27FC236}">
                <a16:creationId xmlns:a16="http://schemas.microsoft.com/office/drawing/2014/main" id="{7D425623-04C9-C4F6-326B-0A228F4A8D23}"/>
              </a:ext>
            </a:extLst>
          </p:cNvPr>
          <p:cNvPicPr>
            <a:picLocks noChangeAspect="1"/>
          </p:cNvPicPr>
          <p:nvPr/>
        </p:nvPicPr>
        <p:blipFill>
          <a:blip r:embed="rId4"/>
          <a:stretch>
            <a:fillRect/>
          </a:stretch>
        </p:blipFill>
        <p:spPr>
          <a:xfrm>
            <a:off x="99756" y="4636813"/>
            <a:ext cx="4676987" cy="19722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dirty="0">
                <a:solidFill>
                  <a:schemeClr val="dk2"/>
                </a:solidFill>
              </a:rPr>
              <a:t>INCIDENT RESPONSE PRELIMINARY ASSESSMENT</a:t>
            </a:r>
            <a:endParaRPr sz="2800" b="0" cap="none" dirty="0">
              <a:solidFill>
                <a:schemeClr val="dk2"/>
              </a:solidFill>
              <a:latin typeface="Gill Sans"/>
              <a:ea typeface="Gill Sans"/>
              <a:cs typeface="Gill Sans"/>
              <a:sym typeface="Gill Sans"/>
            </a:endParaRPr>
          </a:p>
        </p:txBody>
      </p:sp>
      <p:sp>
        <p:nvSpPr>
          <p:cNvPr id="188" name="Google Shape;188;p7"/>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lnSpcReduction="10000"/>
          </a:bodyPr>
          <a:lstStyle/>
          <a:p>
            <a:pPr marL="0" lvl="0" indent="-93472" algn="l" rtl="0">
              <a:lnSpc>
                <a:spcPct val="100000"/>
              </a:lnSpc>
              <a:spcBef>
                <a:spcPts val="0"/>
              </a:spcBef>
              <a:spcAft>
                <a:spcPts val="0"/>
              </a:spcAft>
              <a:buSzPts val="1472"/>
              <a:buFont typeface="Noto Sans Symbols"/>
              <a:buChar char="◼"/>
            </a:pPr>
            <a:r>
              <a:rPr lang="en-US" dirty="0"/>
              <a:t>Summarize ongoing incident: </a:t>
            </a:r>
            <a:endParaRPr dirty="0"/>
          </a:p>
          <a:p>
            <a:pPr marL="457200" lvl="1" indent="-70104" algn="l" rtl="0">
              <a:spcBef>
                <a:spcPts val="840"/>
              </a:spcBef>
              <a:spcAft>
                <a:spcPts val="0"/>
              </a:spcAft>
              <a:buSzPts val="1104"/>
              <a:buFont typeface="Noto Sans Symbols"/>
              <a:buChar char="◼"/>
            </a:pPr>
            <a:r>
              <a:rPr lang="en-US" dirty="0"/>
              <a:t>A security incident has taken place where the assailant has encrypted all personal documents. In order to regain access to these documents, the attacker is demanding a payment of 1 million dollars in bitcoins. Unfortunately, the medical staff, including doctors, nurses, and administrative personnel, are unable to access the control systems used to monitor patient statistics. This lack of access hinders the doctors' ability to provide necessary treatments as they do not have access to detailed information and patient statuses. Additionally, the log analysis tool is currently inaccessible, exacerbating the severity of this critical security incident.</a:t>
            </a:r>
          </a:p>
          <a:p>
            <a:pPr marL="457200" lvl="1" indent="-70104" algn="l" rtl="0">
              <a:spcBef>
                <a:spcPts val="840"/>
              </a:spcBef>
              <a:spcAft>
                <a:spcPts val="0"/>
              </a:spcAft>
              <a:buSzPts val="1104"/>
              <a:buFont typeface="Noto Sans Symbols"/>
              <a:buChar char="◼"/>
            </a:pPr>
            <a:r>
              <a:rPr lang="en-US" dirty="0"/>
              <a:t>Document actions or notes from the following steps of the initial incident response checklist</a:t>
            </a:r>
            <a:endParaRPr dirty="0"/>
          </a:p>
          <a:p>
            <a:pPr marL="342900" lvl="0" indent="-342900" algn="l" rtl="0">
              <a:lnSpc>
                <a:spcPct val="100000"/>
              </a:lnSpc>
              <a:spcBef>
                <a:spcPts val="920"/>
              </a:spcBef>
              <a:spcAft>
                <a:spcPts val="0"/>
              </a:spcAft>
              <a:buSzPts val="1472"/>
              <a:buFont typeface="Arial"/>
              <a:buChar char="•"/>
            </a:pPr>
            <a:r>
              <a:rPr lang="en-US" dirty="0"/>
              <a:t>Step 1: </a:t>
            </a:r>
            <a:r>
              <a:rPr lang="en-US" b="0" i="0" dirty="0">
                <a:solidFill>
                  <a:srgbClr val="000000"/>
                </a:solidFill>
                <a:effectLst/>
                <a:latin typeface="Inter"/>
              </a:rPr>
              <a:t>Assemble a group of experts proficient in addressing cybersecurity challenges.</a:t>
            </a:r>
            <a:endParaRPr dirty="0"/>
          </a:p>
          <a:p>
            <a:pPr marL="342900" lvl="0" indent="-342900" algn="l" rtl="0">
              <a:lnSpc>
                <a:spcPct val="100000"/>
              </a:lnSpc>
              <a:spcBef>
                <a:spcPts val="920"/>
              </a:spcBef>
              <a:spcAft>
                <a:spcPts val="0"/>
              </a:spcAft>
              <a:buSzPts val="1472"/>
              <a:buFont typeface="Arial"/>
              <a:buChar char="•"/>
            </a:pPr>
            <a:r>
              <a:rPr lang="en-US" dirty="0"/>
              <a:t>Step 2: </a:t>
            </a:r>
            <a:r>
              <a:rPr lang="en-US" b="0" i="0" dirty="0">
                <a:solidFill>
                  <a:srgbClr val="000000"/>
                </a:solidFill>
                <a:effectLst/>
                <a:latin typeface="Inter"/>
              </a:rPr>
              <a:t>Refuse to make the payment demanded as there is no assurance that anything will be returned to you.</a:t>
            </a:r>
            <a:endParaRPr dirty="0"/>
          </a:p>
          <a:p>
            <a:pPr marL="342900" lvl="0" indent="-342900" algn="l" rtl="0">
              <a:lnSpc>
                <a:spcPct val="100000"/>
              </a:lnSpc>
              <a:spcBef>
                <a:spcPts val="920"/>
              </a:spcBef>
              <a:spcAft>
                <a:spcPts val="0"/>
              </a:spcAft>
              <a:buSzPts val="1472"/>
              <a:buFont typeface="Arial"/>
              <a:buChar char="•"/>
            </a:pPr>
            <a:r>
              <a:rPr lang="en-US" dirty="0"/>
              <a:t>Step 3: Restore backups</a:t>
            </a:r>
            <a:endParaRPr dirty="0"/>
          </a:p>
          <a:p>
            <a:pPr marL="342900" lvl="0" indent="-342900" algn="l" rtl="0">
              <a:lnSpc>
                <a:spcPct val="100000"/>
              </a:lnSpc>
              <a:spcBef>
                <a:spcPts val="920"/>
              </a:spcBef>
              <a:spcAft>
                <a:spcPts val="0"/>
              </a:spcAft>
              <a:buSzPts val="1472"/>
              <a:buFont typeface="Arial"/>
              <a:buChar char="•"/>
            </a:pPr>
            <a:r>
              <a:rPr lang="en-US" dirty="0"/>
              <a:t>Step 4:Find source of incident </a:t>
            </a:r>
          </a:p>
          <a:p>
            <a:pPr marL="342900" lvl="0" indent="-342900" algn="l" rtl="0">
              <a:lnSpc>
                <a:spcPct val="100000"/>
              </a:lnSpc>
              <a:spcBef>
                <a:spcPts val="920"/>
              </a:spcBef>
              <a:spcAft>
                <a:spcPts val="0"/>
              </a:spcAft>
              <a:buSzPts val="1472"/>
              <a:buFont typeface="Arial"/>
              <a:buChar char="•"/>
            </a:pPr>
            <a:r>
              <a:rPr lang="en-US" dirty="0"/>
              <a:t>Step 5: Isolate source of incident</a:t>
            </a:r>
            <a:endParaRPr dirty="0"/>
          </a:p>
          <a:p>
            <a:pPr marL="342900" lvl="0" indent="-342900" algn="l" rtl="0">
              <a:lnSpc>
                <a:spcPct val="100000"/>
              </a:lnSpc>
              <a:spcBef>
                <a:spcPts val="920"/>
              </a:spcBef>
              <a:spcAft>
                <a:spcPts val="0"/>
              </a:spcAft>
              <a:buSzPts val="1472"/>
              <a:buFont typeface="Arial"/>
              <a:buChar char="•"/>
            </a:pPr>
            <a:r>
              <a:rPr lang="en-US" dirty="0"/>
              <a:t>Step 6: Plan strategy to avoid ransom</a:t>
            </a:r>
          </a:p>
          <a:p>
            <a:pPr marL="342900" lvl="0" indent="-342900" algn="l" rtl="0">
              <a:lnSpc>
                <a:spcPct val="100000"/>
              </a:lnSpc>
              <a:spcBef>
                <a:spcPts val="920"/>
              </a:spcBef>
              <a:spcAft>
                <a:spcPts val="0"/>
              </a:spcAft>
              <a:buSzPts val="1472"/>
              <a:buFont typeface="Arial"/>
              <a:buChar char="•"/>
            </a:pPr>
            <a:r>
              <a:rPr lang="en-US" dirty="0"/>
              <a:t>Step 7: Conduct proper training to cyber security staffs</a:t>
            </a:r>
          </a:p>
          <a:p>
            <a:pPr marL="342900" lvl="0" indent="-342900" algn="l" rtl="0">
              <a:lnSpc>
                <a:spcPct val="100000"/>
              </a:lnSpc>
              <a:spcBef>
                <a:spcPts val="920"/>
              </a:spcBef>
              <a:spcAft>
                <a:spcPts val="0"/>
              </a:spcAft>
              <a:buSzPts val="1472"/>
              <a:buFont typeface="Arial"/>
              <a:buChar char="•"/>
            </a:pPr>
            <a:r>
              <a:rPr lang="en-US" dirty="0"/>
              <a:t>Step 8: Conduct regular backups</a:t>
            </a:r>
            <a:endParaRPr dirty="0"/>
          </a:p>
          <a:p>
            <a:pPr marL="0" lvl="0" indent="0" algn="l" rtl="0">
              <a:lnSpc>
                <a:spcPct val="100000"/>
              </a:lnSpc>
              <a:spcBef>
                <a:spcPts val="920"/>
              </a:spcBef>
              <a:spcAft>
                <a:spcPts val="0"/>
              </a:spcAft>
              <a:buSzPts val="1472"/>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581193" y="702156"/>
            <a:ext cx="4076153" cy="51566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2800"/>
              <a:buFont typeface="Gill Sans"/>
              <a:buNone/>
            </a:pPr>
            <a:r>
              <a:rPr lang="en-US" sz="2800">
                <a:solidFill>
                  <a:schemeClr val="dk2"/>
                </a:solidFill>
              </a:rPr>
              <a:t>INCIDENT RESPONSE RECOMMENDED ACTION</a:t>
            </a:r>
            <a:endParaRPr sz="2800" b="0" cap="none">
              <a:solidFill>
                <a:schemeClr val="dk2"/>
              </a:solidFill>
              <a:latin typeface="Gill Sans"/>
              <a:ea typeface="Gill Sans"/>
              <a:cs typeface="Gill Sans"/>
              <a:sym typeface="Gill Sans"/>
            </a:endParaRPr>
          </a:p>
        </p:txBody>
      </p:sp>
      <p:sp>
        <p:nvSpPr>
          <p:cNvPr id="194" name="Google Shape;194;p8"/>
          <p:cNvSpPr txBox="1">
            <a:spLocks noGrp="1"/>
          </p:cNvSpPr>
          <p:nvPr>
            <p:ph type="body" idx="1"/>
          </p:nvPr>
        </p:nvSpPr>
        <p:spPr>
          <a:xfrm>
            <a:off x="4776743" y="702156"/>
            <a:ext cx="6484091" cy="5156643"/>
          </a:xfrm>
          <a:prstGeom prst="rect">
            <a:avLst/>
          </a:prstGeom>
          <a:noFill/>
          <a:ln>
            <a:noFill/>
          </a:ln>
        </p:spPr>
        <p:txBody>
          <a:bodyPr spcFirstLastPara="1" wrap="square" lIns="91425" tIns="45700" rIns="91425" bIns="45700" anchor="ctr" anchorCtr="0">
            <a:normAutofit/>
          </a:bodyPr>
          <a:lstStyle/>
          <a:p>
            <a:pPr marL="0" lvl="0" indent="-93472" algn="l" rtl="0">
              <a:lnSpc>
                <a:spcPct val="100000"/>
              </a:lnSpc>
              <a:spcBef>
                <a:spcPts val="0"/>
              </a:spcBef>
              <a:spcAft>
                <a:spcPts val="0"/>
              </a:spcAft>
              <a:buSzPts val="1472"/>
              <a:buFont typeface="Noto Sans Symbols"/>
              <a:buChar char="◼"/>
            </a:pPr>
            <a:r>
              <a:rPr lang="en-US" dirty="0">
                <a:solidFill>
                  <a:srgbClr val="404040"/>
                </a:solidFill>
                <a:latin typeface="Gill Sans" panose="020B0604020202020204" charset="0"/>
                <a:ea typeface="Arial"/>
                <a:cs typeface="Arial"/>
                <a:sym typeface="Arial"/>
              </a:rPr>
              <a:t>Summarize recommendation to contain, eradicate, and recover:</a:t>
            </a:r>
            <a:endParaRPr dirty="0">
              <a:latin typeface="Gill Sans" panose="020B0604020202020204" charset="0"/>
            </a:endParaRPr>
          </a:p>
          <a:p>
            <a:pPr marL="387096" lvl="1" indent="0" algn="l" rtl="0">
              <a:spcBef>
                <a:spcPts val="840"/>
              </a:spcBef>
              <a:spcAft>
                <a:spcPts val="0"/>
              </a:spcAft>
              <a:buSzPts val="1104"/>
            </a:pPr>
            <a:r>
              <a:rPr lang="en-US" dirty="0">
                <a:latin typeface="Gill Sans" panose="020B0604020202020204" charset="0"/>
              </a:rPr>
              <a:t>The origin of the incident needs to be identified. The email attachment should be either removed or isolated. Subsequently, the files and servers should be restored using the backups. As per the attacker's statement, the software can be deleted. Once deleted, all remnants of the software must also be eliminated. The severity of this incident is classified as high. The medical personnel are unable to provide treatment to patients due to the unavailability of information. This could potentially result in the loss of patient lives. To prevent such incidents in the future, regular information sessions must be conducted for the staff. These sessions should outline the actions that the staff should take and those that they should avoid. Additionally, regular backups of data and servers should be performed to ensure data availability in case of any issues.</a:t>
            </a:r>
          </a:p>
          <a:p>
            <a:pPr marL="457200" lvl="1" indent="-70104" algn="l" rtl="0">
              <a:spcBef>
                <a:spcPts val="840"/>
              </a:spcBef>
              <a:spcAft>
                <a:spcPts val="0"/>
              </a:spcAft>
              <a:buSzPts val="1104"/>
              <a:buFont typeface="Noto Sans Symbols"/>
              <a:buChar char="◼"/>
            </a:pPr>
            <a:r>
              <a:rPr lang="en-US" dirty="0">
                <a:latin typeface="Gill Sans" panose="020B0604020202020204" charset="0"/>
              </a:rPr>
              <a:t>Documented actions and notes from the IR checklist</a:t>
            </a:r>
            <a:endParaRPr dirty="0">
              <a:latin typeface="Gill Sans" panose="020B0604020202020204" charset="0"/>
            </a:endParaRPr>
          </a:p>
          <a:p>
            <a:pPr marL="342900" lvl="0" indent="-342900" algn="l" rtl="0">
              <a:lnSpc>
                <a:spcPct val="100000"/>
              </a:lnSpc>
              <a:spcBef>
                <a:spcPts val="920"/>
              </a:spcBef>
              <a:spcAft>
                <a:spcPts val="0"/>
              </a:spcAft>
              <a:buSzPts val="1472"/>
              <a:buFont typeface="Arial"/>
              <a:buChar char="•"/>
            </a:pPr>
            <a:r>
              <a:rPr lang="en-US" dirty="0">
                <a:latin typeface="Gill Sans" panose="020B0604020202020204" charset="0"/>
              </a:rPr>
              <a:t>Step 7: Malware response, DoS response, Insider threat response.</a:t>
            </a:r>
            <a:endParaRPr dirty="0">
              <a:latin typeface="Gill Sans" panose="020B0604020202020204" charset="0"/>
            </a:endParaRPr>
          </a:p>
          <a:p>
            <a:pPr marL="342900" lvl="0" indent="-342900" algn="l" rtl="0">
              <a:lnSpc>
                <a:spcPct val="100000"/>
              </a:lnSpc>
              <a:spcBef>
                <a:spcPts val="920"/>
              </a:spcBef>
              <a:spcAft>
                <a:spcPts val="0"/>
              </a:spcAft>
              <a:buSzPts val="1472"/>
              <a:buFont typeface="Arial"/>
              <a:buChar char="•"/>
            </a:pPr>
            <a:r>
              <a:rPr lang="en-US" dirty="0">
                <a:latin typeface="Gill Sans" panose="020B0604020202020204" charset="0"/>
              </a:rPr>
              <a:t>Step 8: Figure out if it was intentional or not</a:t>
            </a:r>
            <a:endParaRPr dirty="0">
              <a:latin typeface="Gill Sans" panose="020B0604020202020204" charset="0"/>
            </a:endParaRPr>
          </a:p>
          <a:p>
            <a:pPr marL="342900" lvl="0" indent="-342900" algn="l" rtl="0">
              <a:lnSpc>
                <a:spcPct val="100000"/>
              </a:lnSpc>
              <a:spcBef>
                <a:spcPts val="920"/>
              </a:spcBef>
              <a:spcAft>
                <a:spcPts val="0"/>
              </a:spcAft>
              <a:buSzPts val="1472"/>
              <a:buFont typeface="Arial"/>
              <a:buChar char="•"/>
            </a:pPr>
            <a:r>
              <a:rPr lang="en-US" dirty="0">
                <a:latin typeface="Gill Sans" panose="020B0604020202020204" charset="0"/>
              </a:rPr>
              <a:t>Step 9: Assure patches and backups in place</a:t>
            </a:r>
          </a:p>
          <a:p>
            <a:pPr marL="342900" lvl="0" indent="-342900" algn="l" rtl="0">
              <a:lnSpc>
                <a:spcPct val="100000"/>
              </a:lnSpc>
              <a:spcBef>
                <a:spcPts val="920"/>
              </a:spcBef>
              <a:spcAft>
                <a:spcPts val="0"/>
              </a:spcAft>
              <a:buSzPts val="1472"/>
              <a:buFont typeface="Arial"/>
              <a:buChar char="•"/>
            </a:pPr>
            <a:r>
              <a:rPr lang="en-US" dirty="0">
                <a:latin typeface="Gill Sans" panose="020B0604020202020204" charset="0"/>
              </a:rPr>
              <a:t>Step 10: Document the attack, what caused it, overall  impact, risk rating , procedure to overcome the situation.</a:t>
            </a:r>
            <a:endParaRPr dirty="0">
              <a:latin typeface="Gill Sans" panose="020B0604020202020204" charset="0"/>
            </a:endParaRPr>
          </a:p>
          <a:p>
            <a:pPr marL="342900" lvl="0" indent="-342900" algn="l" rtl="0">
              <a:lnSpc>
                <a:spcPct val="100000"/>
              </a:lnSpc>
              <a:spcBef>
                <a:spcPts val="920"/>
              </a:spcBef>
              <a:spcAft>
                <a:spcPts val="0"/>
              </a:spcAft>
              <a:buSzPts val="1472"/>
              <a:buFont typeface="Arial"/>
              <a:buChar char="•"/>
            </a:pPr>
            <a:r>
              <a:rPr lang="en-US" dirty="0">
                <a:latin typeface="Gill Sans" panose="020B0604020202020204" charset="0"/>
              </a:rPr>
              <a:t>Step 11: Have a proper planning mechanism until the incident is solved as well as for the future. </a:t>
            </a:r>
          </a:p>
          <a:p>
            <a:pPr marL="0" lvl="0" indent="0" algn="l" rtl="0">
              <a:lnSpc>
                <a:spcPct val="100000"/>
              </a:lnSpc>
              <a:spcBef>
                <a:spcPts val="920"/>
              </a:spcBef>
              <a:spcAft>
                <a:spcPts val="0"/>
              </a:spcAft>
              <a:buSzPts val="1472"/>
            </a:pPr>
            <a:endParaRPr dirty="0">
              <a:latin typeface="Gill Sans" panose="020B0604020202020204" charset="0"/>
            </a:endParaRPr>
          </a:p>
        </p:txBody>
      </p:sp>
    </p:spTree>
  </p:cSld>
  <p:clrMapOvr>
    <a:masterClrMapping/>
  </p:clrMapOvr>
</p:sld>
</file>

<file path=ppt/theme/theme1.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AnalogousFromDarkSeedRightStep">
      <a:dk1>
        <a:srgbClr val="000000"/>
      </a:dk1>
      <a:lt1>
        <a:srgbClr val="FFFFFF"/>
      </a:lt1>
      <a:dk2>
        <a:srgbClr val="243741"/>
      </a:dk2>
      <a:lt2>
        <a:srgbClr val="E8E4E2"/>
      </a:lt2>
      <a:accent1>
        <a:srgbClr val="3DA2D3"/>
      </a:accent1>
      <a:accent2>
        <a:srgbClr val="375BC5"/>
      </a:accent2>
      <a:accent3>
        <a:srgbClr val="604AD6"/>
      </a:accent3>
      <a:accent4>
        <a:srgbClr val="8938C5"/>
      </a:accent4>
      <a:accent5>
        <a:srgbClr val="D23DD3"/>
      </a:accent5>
      <a:accent6>
        <a:srgbClr val="C12B84"/>
      </a:accent6>
      <a:hlink>
        <a:srgbClr val="41923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1010</Words>
  <Application>Microsoft Office PowerPoint</Application>
  <PresentationFormat>Widescreen</PresentationFormat>
  <Paragraphs>77</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Gill Sans</vt:lpstr>
      <vt:lpstr>Arial</vt:lpstr>
      <vt:lpstr>Inter</vt:lpstr>
      <vt:lpstr>Noto Sans Symbols</vt:lpstr>
      <vt:lpstr>DividendVTI</vt:lpstr>
      <vt:lpstr>DividendVTI</vt:lpstr>
      <vt:lpstr>FINAL PROJECT TEMPLATE</vt:lpstr>
      <vt:lpstr>THREAT SUMMARY</vt:lpstr>
      <vt:lpstr>VULNERABILITY SCANNING TARGETS</vt:lpstr>
      <vt:lpstr>VULNERABILITY SCAN RESULTS</vt:lpstr>
      <vt:lpstr>REMEDIATION RECOMMENDATION</vt:lpstr>
      <vt:lpstr>PASSWORD PENETRATION TEST OUTCOME</vt:lpstr>
      <vt:lpstr>INCIDENT RESPONSE PRELIMINARY ASSESSMENT</vt:lpstr>
      <vt:lpstr>INCIDENT RESPONSE RECOMMENDED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TEMPLATE</dc:title>
  <dc:creator>Christine Izuakor</dc:creator>
  <cp:lastModifiedBy>Nuffy Cat</cp:lastModifiedBy>
  <cp:revision>11</cp:revision>
  <dcterms:created xsi:type="dcterms:W3CDTF">2020-04-24T02:20:58Z</dcterms:created>
  <dcterms:modified xsi:type="dcterms:W3CDTF">2024-01-28T19:42:07Z</dcterms:modified>
</cp:coreProperties>
</file>