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 id="264" r:id="rId7"/>
    <p:sldId id="265" r:id="rId8"/>
    <p:sldId id="268" r:id="rId9"/>
    <p:sldId id="266" r:id="rId10"/>
    <p:sldId id="267" r:id="rId11"/>
    <p:sldId id="26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114" d="100"/>
          <a:sy n="114" d="100"/>
        </p:scale>
        <p:origin x="2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2/1/2024</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2/1/2024</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2/1/2024</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2/1/2024</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2/1/2024</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2/1/2024</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2/1/2024</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2/1/2024</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2/1/2024</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2/1/2024</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2/1/2024</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2/1/2024</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a:t>
            </a:r>
            <a:r>
              <a:rPr lang="en-US" sz="2000" dirty="0" err="1"/>
              <a:t>SwiftTech</a:t>
            </a:r>
            <a:r>
              <a:rPr lang="en-US" sz="2000" dirty="0"/>
              <a:t>.</a:t>
            </a:r>
          </a:p>
          <a:p>
            <a:endParaRPr lang="en-US" sz="2000" dirty="0"/>
          </a:p>
          <a:p>
            <a:r>
              <a:rPr lang="en-US" sz="2000" dirty="0"/>
              <a:t>Thank you for giving </a:t>
            </a:r>
            <a:r>
              <a:rPr lang="en-US" sz="2000" dirty="0" err="1"/>
              <a:t>Firehawk</a:t>
            </a:r>
            <a:r>
              <a:rPr lang="en-US" sz="2000" dirty="0"/>
              <a:t>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209725" y="-520117"/>
            <a:ext cx="8681833" cy="2210805"/>
          </a:xfrm>
        </p:spPr>
        <p:txBody>
          <a:bodyPr/>
          <a:lstStyle/>
          <a:p>
            <a:r>
              <a:rPr lang="en-US" dirty="0"/>
              <a:t>Audit Against Frameworks (3.) pg2 (if needed)</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1F85C99-FD34-6B9F-A9D7-AE33111A236D}"/>
              </a:ext>
            </a:extLst>
          </p:cNvPr>
          <p:cNvSpPr txBox="1"/>
          <p:nvPr/>
        </p:nvSpPr>
        <p:spPr>
          <a:xfrm>
            <a:off x="117446" y="1140903"/>
            <a:ext cx="11864829" cy="2585323"/>
          </a:xfrm>
          <a:prstGeom prst="rect">
            <a:avLst/>
          </a:prstGeom>
          <a:noFill/>
        </p:spPr>
        <p:txBody>
          <a:bodyPr wrap="square" rtlCol="0">
            <a:spAutoFit/>
          </a:bodyPr>
          <a:lstStyle/>
          <a:p>
            <a:pPr algn="l"/>
            <a:r>
              <a:rPr lang="en-US" b="1" i="0" dirty="0">
                <a:solidFill>
                  <a:srgbClr val="374151"/>
                </a:solidFill>
                <a:effectLst/>
                <a:latin typeface="Söhne"/>
              </a:rPr>
              <a:t>TLS Version Upgrade:</a:t>
            </a:r>
            <a:r>
              <a:rPr lang="en-US" b="0" i="0" dirty="0">
                <a:solidFill>
                  <a:srgbClr val="374151"/>
                </a:solidFill>
                <a:effectLst/>
                <a:latin typeface="Söhne"/>
              </a:rPr>
              <a:t> The use of TLS v1.1 is not advisable; instead, TLS 1.2 should be utilized for improved security, aligning with NIST and MSA recommendations.</a:t>
            </a:r>
          </a:p>
          <a:p>
            <a:pPr algn="l"/>
            <a:r>
              <a:rPr lang="en-US" b="1" i="0" dirty="0">
                <a:solidFill>
                  <a:srgbClr val="374151"/>
                </a:solidFill>
                <a:effectLst/>
                <a:latin typeface="Söhne"/>
              </a:rPr>
              <a:t>Segregation of Application Development Tiers:</a:t>
            </a:r>
            <a:r>
              <a:rPr lang="en-US" b="0" i="0" dirty="0">
                <a:solidFill>
                  <a:srgbClr val="374151"/>
                </a:solidFill>
                <a:effectLst/>
                <a:latin typeface="Söhne"/>
              </a:rPr>
              <a:t> Decoupling Application Development Tiers from Business Application Servers is crucial for enhanced security and system stability, aligning with NIST and MSA guidelines.</a:t>
            </a:r>
          </a:p>
          <a:p>
            <a:pPr algn="l"/>
            <a:r>
              <a:rPr lang="en-US" b="1" i="0" dirty="0">
                <a:solidFill>
                  <a:srgbClr val="374151"/>
                </a:solidFill>
                <a:effectLst/>
                <a:latin typeface="Söhne"/>
              </a:rPr>
              <a:t>Patching and Vulnerability Management:</a:t>
            </a:r>
            <a:r>
              <a:rPr lang="en-US" b="0" i="0" dirty="0">
                <a:solidFill>
                  <a:srgbClr val="374151"/>
                </a:solidFill>
                <a:effectLst/>
                <a:latin typeface="Söhne"/>
              </a:rPr>
              <a:t> Regularly patching servers is imperative to mitigate potential security breaches, aligning with the risk management posture advocated by NIST and MSA.</a:t>
            </a:r>
          </a:p>
          <a:p>
            <a:pPr algn="l"/>
            <a:r>
              <a:rPr lang="en-US" b="1" i="0" dirty="0">
                <a:solidFill>
                  <a:srgbClr val="374151"/>
                </a:solidFill>
                <a:effectLst/>
                <a:latin typeface="Söhne"/>
              </a:rPr>
              <a:t>Secure Software Development Practices:</a:t>
            </a:r>
            <a:r>
              <a:rPr lang="en-US" b="0" i="0" dirty="0">
                <a:solidFill>
                  <a:srgbClr val="374151"/>
                </a:solidFill>
                <a:effectLst/>
                <a:latin typeface="Söhne"/>
              </a:rPr>
              <a:t> Before deploying application code to production, thorough testing and scanning are essential to identify and rectify vulnerabilities, aligning with secure software development practices outlined in NIST and MSA.</a:t>
            </a:r>
          </a:p>
        </p:txBody>
      </p:sp>
    </p:spTree>
    <p:extLst>
      <p:ext uri="{BB962C8B-B14F-4D97-AF65-F5344CB8AC3E}">
        <p14:creationId xmlns:p14="http://schemas.microsoft.com/office/powerpoint/2010/main" val="287981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 (6.)</a:t>
            </a:r>
          </a:p>
        </p:txBody>
      </p:sp>
      <p:sp>
        <p:nvSpPr>
          <p:cNvPr id="4" name="TextBox 3">
            <a:extLst>
              <a:ext uri="{FF2B5EF4-FFF2-40B4-BE49-F238E27FC236}">
                <a16:creationId xmlns:a16="http://schemas.microsoft.com/office/drawing/2014/main" id="{7DCBFF04-BF91-4BFE-9730-8E33F6F868CD}"/>
              </a:ext>
            </a:extLst>
          </p:cNvPr>
          <p:cNvSpPr txBox="1"/>
          <p:nvPr/>
        </p:nvSpPr>
        <p:spPr>
          <a:xfrm>
            <a:off x="996381" y="2156723"/>
            <a:ext cx="10625958" cy="1477328"/>
          </a:xfrm>
          <a:prstGeom prst="rect">
            <a:avLst/>
          </a:prstGeom>
          <a:noFill/>
        </p:spPr>
        <p:txBody>
          <a:bodyPr wrap="square" rtlCol="0">
            <a:spAutoFit/>
          </a:bodyPr>
          <a:lstStyle/>
          <a:p>
            <a:pPr marL="342900" indent="-342900">
              <a:buAutoNum type="arabicPeriod"/>
            </a:pPr>
            <a:r>
              <a:rPr lang="en-US" b="0" i="0" dirty="0">
                <a:solidFill>
                  <a:srgbClr val="000000"/>
                </a:solidFill>
                <a:effectLst/>
                <a:latin typeface="Inter"/>
              </a:rPr>
              <a:t>Ensure that all passwords have a minimum length of 8 characters. </a:t>
            </a:r>
          </a:p>
          <a:p>
            <a:pPr marL="342900" indent="-342900">
              <a:buAutoNum type="arabicPeriod"/>
            </a:pPr>
            <a:endParaRPr lang="en-US" dirty="0">
              <a:solidFill>
                <a:srgbClr val="000000"/>
              </a:solidFill>
              <a:latin typeface="Inter"/>
            </a:endParaRPr>
          </a:p>
          <a:p>
            <a:r>
              <a:rPr lang="en-US" b="0" i="0" dirty="0">
                <a:solidFill>
                  <a:srgbClr val="000000"/>
                </a:solidFill>
                <a:effectLst/>
                <a:latin typeface="Inter"/>
              </a:rPr>
              <a:t>2. Implement Multi Factor Authentication for secure login.</a:t>
            </a:r>
          </a:p>
          <a:p>
            <a:endParaRPr lang="en-US" dirty="0">
              <a:solidFill>
                <a:srgbClr val="000000"/>
              </a:solidFill>
              <a:latin typeface="Inter"/>
            </a:endParaRPr>
          </a:p>
          <a:p>
            <a:r>
              <a:rPr lang="en-US" b="0" i="0" dirty="0">
                <a:solidFill>
                  <a:srgbClr val="000000"/>
                </a:solidFill>
                <a:effectLst/>
                <a:latin typeface="Inter"/>
              </a:rPr>
              <a:t>3. Decrease the number of login attempts to mitigate the risk of brute force attacks.</a:t>
            </a:r>
            <a:endParaRPr lang="en-US" dirty="0"/>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95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75FA-3147-C4D9-1C5C-DDF8C4EFF751}"/>
              </a:ext>
            </a:extLst>
          </p:cNvPr>
          <p:cNvSpPr>
            <a:spLocks noGrp="1"/>
          </p:cNvSpPr>
          <p:nvPr>
            <p:ph type="title"/>
          </p:nvPr>
        </p:nvSpPr>
        <p:spPr/>
        <p:txBody>
          <a:bodyPr>
            <a:normAutofit fontScale="90000"/>
          </a:bodyPr>
          <a:lstStyle/>
          <a:p>
            <a:br>
              <a:rPr lang="en-US" dirty="0"/>
            </a:br>
            <a:br>
              <a:rPr lang="en-US" dirty="0"/>
            </a:br>
            <a:r>
              <a:rPr lang="en-US" dirty="0"/>
              <a:t>Security Controls for Measurement and Risk </a:t>
            </a:r>
            <a:br>
              <a:rPr lang="en-US" dirty="0"/>
            </a:br>
            <a:r>
              <a:rPr lang="en-US" dirty="0"/>
              <a:t>Management:</a:t>
            </a:r>
            <a:br>
              <a:rPr lang="en-US" dirty="0"/>
            </a:br>
            <a:br>
              <a:rPr lang="en-US" dirty="0"/>
            </a:br>
            <a:endParaRPr lang="en-US" dirty="0"/>
          </a:p>
        </p:txBody>
      </p:sp>
      <p:sp>
        <p:nvSpPr>
          <p:cNvPr id="3" name="Content Placeholder 2">
            <a:extLst>
              <a:ext uri="{FF2B5EF4-FFF2-40B4-BE49-F238E27FC236}">
                <a16:creationId xmlns:a16="http://schemas.microsoft.com/office/drawing/2014/main" id="{15C65716-1EB9-CDD8-26E7-269D7272B74E}"/>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Encryption Standards (AES-128):</a:t>
            </a:r>
            <a:r>
              <a:rPr lang="en-US" b="0" i="0" dirty="0">
                <a:solidFill>
                  <a:srgbClr val="374151"/>
                </a:solidFill>
                <a:effectLst/>
                <a:latin typeface="Söhne"/>
              </a:rPr>
              <a:t> Utilizing AES-128 encryption is a security control that aligns with NIST recommendations. To measure its effectiveness, regular audits and assessments should ensure that encryption practices are in line with industry standards and </a:t>
            </a:r>
            <a:r>
              <a:rPr lang="en-US" b="0" i="0" dirty="0" err="1">
                <a:solidFill>
                  <a:srgbClr val="374151"/>
                </a:solidFill>
                <a:effectLst/>
                <a:latin typeface="Söhne"/>
              </a:rPr>
              <a:t>SwiftTech's</a:t>
            </a:r>
            <a:r>
              <a:rPr lang="en-US" b="0" i="0" dirty="0">
                <a:solidFill>
                  <a:srgbClr val="374151"/>
                </a:solidFill>
                <a:effectLst/>
                <a:latin typeface="Söhne"/>
              </a:rPr>
              <a:t> security goals.</a:t>
            </a:r>
          </a:p>
          <a:p>
            <a:pPr algn="l">
              <a:buFont typeface="+mj-lt"/>
              <a:buAutoNum type="arabicPeriod"/>
            </a:pPr>
            <a:r>
              <a:rPr lang="en-US" b="1" i="0" dirty="0">
                <a:solidFill>
                  <a:srgbClr val="374151"/>
                </a:solidFill>
                <a:effectLst/>
                <a:latin typeface="Söhne"/>
              </a:rPr>
              <a:t>Multi-Factor Authentication (MFA):</a:t>
            </a:r>
            <a:r>
              <a:rPr lang="en-US" b="0" i="0" dirty="0">
                <a:solidFill>
                  <a:srgbClr val="374151"/>
                </a:solidFill>
                <a:effectLst/>
                <a:latin typeface="Söhne"/>
              </a:rPr>
              <a:t> Implementing MFA is a critical security control to safeguard against unauthorized access. Measuring the effectiveness involves regular assessments of MFA implementation, ensuring that all users comply with the authentication requirements outlined in the chosen frameworks.</a:t>
            </a:r>
          </a:p>
          <a:p>
            <a:endParaRPr lang="en-US" dirty="0"/>
          </a:p>
        </p:txBody>
      </p:sp>
    </p:spTree>
    <p:extLst>
      <p:ext uri="{BB962C8B-B14F-4D97-AF65-F5344CB8AC3E}">
        <p14:creationId xmlns:p14="http://schemas.microsoft.com/office/powerpoint/2010/main" val="259573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a:t>
            </a:r>
            <a:r>
              <a:rPr lang="en-US" dirty="0" err="1"/>
              <a:t>Firehawk</a:t>
            </a:r>
            <a:r>
              <a:rPr lang="en-US" dirty="0"/>
              <a:t>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a:t>
            </a:r>
            <a:r>
              <a:rPr lang="en-US" dirty="0" err="1"/>
              <a:t>SwiftTech’s</a:t>
            </a:r>
            <a:r>
              <a:rPr lang="en-US" dirty="0"/>
              <a:t>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err="1">
                <a:solidFill>
                  <a:schemeClr val="accent3">
                    <a:lumMod val="50000"/>
                  </a:schemeClr>
                </a:solidFill>
                <a:latin typeface="Eras Bold ITC" panose="020B0907030504020204" pitchFamily="34" charset="0"/>
              </a:rPr>
              <a:t>SwiftTech</a:t>
            </a:r>
            <a:endParaRPr lang="en-US" sz="5400" i="1" dirty="0">
              <a:solidFill>
                <a:schemeClr val="accent3">
                  <a:lumMod val="50000"/>
                </a:schemeClr>
              </a:solidFill>
              <a:latin typeface="Eras Bold ITC" panose="020B0907030504020204" pitchFamily="34" charset="0"/>
            </a:endParaRP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2127808" cy="646331"/>
          </a:xfrm>
          <a:prstGeom prst="rect">
            <a:avLst/>
          </a:prstGeom>
          <a:noFill/>
        </p:spPr>
        <p:txBody>
          <a:bodyPr wrap="square" rtlCol="0">
            <a:spAutoFit/>
          </a:bodyPr>
          <a:lstStyle/>
          <a:p>
            <a:pPr algn="ctr"/>
            <a:r>
              <a:rPr lang="en-US" dirty="0"/>
              <a:t>Revision:  2/1/2024</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 (1.)</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CBBB355-63AF-3D98-E36D-9544B5D18E22}"/>
              </a:ext>
            </a:extLst>
          </p:cNvPr>
          <p:cNvSpPr txBox="1"/>
          <p:nvPr/>
        </p:nvSpPr>
        <p:spPr>
          <a:xfrm>
            <a:off x="838200" y="1501629"/>
            <a:ext cx="9991987" cy="2031325"/>
          </a:xfrm>
          <a:prstGeom prst="rect">
            <a:avLst/>
          </a:prstGeom>
          <a:noFill/>
        </p:spPr>
        <p:txBody>
          <a:bodyPr wrap="square" rtlCol="0">
            <a:spAutoFit/>
          </a:bodyPr>
          <a:lstStyle/>
          <a:p>
            <a:r>
              <a:rPr lang="en-US" b="0" i="0">
                <a:solidFill>
                  <a:srgbClr val="000000"/>
                </a:solidFill>
                <a:effectLst/>
                <a:latin typeface="Inter"/>
              </a:rPr>
              <a:t>SwiftTech has a Risk Neutral risk posture, as stated in their document, indicating their willingness to embrace innovation and accept failure as part of the process. To mitigate security risks, the company adheres to best practices such as implementing firewalls between servers, application development, testing, and the internet. SwiftTech is actively addressing challenges by modifying their policies to minimize unnecessary risks. However, it is important to note that these changes are only implemented upon client request and may not be made if clients do not express any specific requirements or continue with the existing features.</a:t>
            </a:r>
            <a:endParaRPr lang="en-US" dirty="0"/>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520117" y="1"/>
            <a:ext cx="10833683" cy="1690688"/>
          </a:xfrm>
        </p:spPr>
        <p:txBody>
          <a:bodyPr/>
          <a:lstStyle/>
          <a:p>
            <a:r>
              <a:rPr lang="en-US" dirty="0"/>
              <a:t>Relevant Frameworks (2.)</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80D4774-D4B0-EEFA-2127-A4405546C401}"/>
              </a:ext>
            </a:extLst>
          </p:cNvPr>
          <p:cNvSpPr txBox="1"/>
          <p:nvPr/>
        </p:nvSpPr>
        <p:spPr>
          <a:xfrm>
            <a:off x="234892" y="1081047"/>
            <a:ext cx="11274803" cy="5355312"/>
          </a:xfrm>
          <a:prstGeom prst="rect">
            <a:avLst/>
          </a:prstGeom>
          <a:noFill/>
        </p:spPr>
        <p:txBody>
          <a:bodyPr wrap="square" rtlCol="0">
            <a:spAutoFit/>
          </a:bodyPr>
          <a:lstStyle/>
          <a:p>
            <a:pPr algn="just"/>
            <a:r>
              <a:rPr lang="en-US" dirty="0"/>
              <a:t>Swift tech must follow:</a:t>
            </a:r>
          </a:p>
          <a:p>
            <a:pPr marL="342900" indent="-342900" algn="just">
              <a:buAutoNum type="arabicPeriod"/>
            </a:pPr>
            <a:r>
              <a:rPr lang="en-US" dirty="0"/>
              <a:t>Risk management.</a:t>
            </a:r>
          </a:p>
          <a:p>
            <a:pPr marL="342900" indent="-342900" algn="just">
              <a:buAutoNum type="arabicPeriod"/>
            </a:pPr>
            <a:r>
              <a:rPr lang="en-US" dirty="0"/>
              <a:t>Vendor risk management </a:t>
            </a:r>
          </a:p>
          <a:p>
            <a:pPr marL="342900" indent="-342900" algn="just">
              <a:buAutoNum type="arabicPeriod"/>
            </a:pPr>
            <a:r>
              <a:rPr lang="en-US" dirty="0"/>
              <a:t>Operational risk management </a:t>
            </a:r>
          </a:p>
          <a:p>
            <a:pPr marL="342900" indent="-342900" algn="just">
              <a:buAutoNum type="arabicPeriod"/>
            </a:pPr>
            <a:r>
              <a:rPr lang="en-US" dirty="0"/>
              <a:t>NIST security framework</a:t>
            </a:r>
          </a:p>
          <a:p>
            <a:pPr marL="342900" indent="-342900" algn="just">
              <a:buAutoNum type="arabicPeriod"/>
            </a:pPr>
            <a:r>
              <a:rPr lang="en-US" dirty="0"/>
              <a:t>End User Management</a:t>
            </a:r>
          </a:p>
          <a:p>
            <a:pPr algn="just"/>
            <a:r>
              <a:rPr lang="en-US" b="0" i="0" dirty="0">
                <a:solidFill>
                  <a:srgbClr val="000000"/>
                </a:solidFill>
                <a:effectLst/>
                <a:latin typeface="Inter"/>
              </a:rPr>
              <a:t>I have selected the following frameworks as they contribute to maintaining consistency in monitoring risks within the environment. Risk management plays a crucial role in monitoring and identifying high-impact risks, enhancing decision-making processes, and reducing response time. This is achieved through the utilization of risk apps, risk registers, and conducting comprehensive risk assessments. By conducting thorough risk assessments on vendors and implementing automated issue generators, as well as utilizing a chat application, vendor-related problems can be resolved efficiently. Moreover, the ability to handle risks effectively is enhanced for both parties involved. This can be achieved through the implementation of Vendor Risk Management. The NIST security framework provides a set of guidelines to ensure consistency is maintained. It is a widely adopted standard in numerous companies and is renowned for its precision and clarity. Additionally, it is recommended to enforce a password policy that requires passwords to be changed every 90 days and be at least 8 characters long. Implementing Multi-Factor Authentication (MFA) further enhances security. It is essential to decouple each tier and server to mitigate the risk of exploitation if one of them is compromised. Furthermore, all servers should be regularly patched and kept up to date. Prior to deploying code into production, it is crucial to conduct thorough scanning and testing. Therefore, I highly recommend implementing these frameworks.</a:t>
            </a:r>
            <a:endParaRPr lang="en-US" dirty="0"/>
          </a:p>
        </p:txBody>
      </p:sp>
    </p:spTree>
    <p:extLst>
      <p:ext uri="{BB962C8B-B14F-4D97-AF65-F5344CB8AC3E}">
        <p14:creationId xmlns:p14="http://schemas.microsoft.com/office/powerpoint/2010/main" val="69237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6F5C-232E-B0BB-D238-FCD7404A4E27}"/>
              </a:ext>
            </a:extLst>
          </p:cNvPr>
          <p:cNvSpPr>
            <a:spLocks noGrp="1"/>
          </p:cNvSpPr>
          <p:nvPr>
            <p:ph type="title"/>
          </p:nvPr>
        </p:nvSpPr>
        <p:spPr/>
        <p:txBody>
          <a:bodyPr>
            <a:normAutofit fontScale="90000"/>
          </a:bodyPr>
          <a:lstStyle/>
          <a:p>
            <a:br>
              <a:rPr lang="en-US" dirty="0"/>
            </a:br>
            <a:br>
              <a:rPr lang="en-US" dirty="0"/>
            </a:br>
            <a:r>
              <a:rPr lang="en-US" dirty="0"/>
              <a:t>Relevant Risk Frameworks:</a:t>
            </a:r>
            <a:br>
              <a:rPr lang="en-US" dirty="0"/>
            </a:br>
            <a:br>
              <a:rPr lang="en-US" dirty="0"/>
            </a:br>
            <a:endParaRPr lang="en-US" dirty="0"/>
          </a:p>
        </p:txBody>
      </p:sp>
      <p:sp>
        <p:nvSpPr>
          <p:cNvPr id="3" name="Content Placeholder 2">
            <a:extLst>
              <a:ext uri="{FF2B5EF4-FFF2-40B4-BE49-F238E27FC236}">
                <a16:creationId xmlns:a16="http://schemas.microsoft.com/office/drawing/2014/main" id="{401BBBC9-1452-8569-8A7F-EF3291C885E5}"/>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374151"/>
                </a:solidFill>
                <a:effectLst/>
                <a:latin typeface="Söhne"/>
              </a:rPr>
              <a:t>HIPAA (Health Insurance Portability and Accountability Act):</a:t>
            </a:r>
            <a:r>
              <a:rPr lang="en-US" b="0" i="0" dirty="0">
                <a:solidFill>
                  <a:srgbClr val="374151"/>
                </a:solidFill>
                <a:effectLst/>
                <a:latin typeface="Söhne"/>
              </a:rPr>
              <a:t> Given </a:t>
            </a:r>
            <a:r>
              <a:rPr lang="en-US" b="0" i="0" dirty="0" err="1">
                <a:solidFill>
                  <a:srgbClr val="374151"/>
                </a:solidFill>
                <a:effectLst/>
                <a:latin typeface="Söhne"/>
              </a:rPr>
              <a:t>SwiftTech's</a:t>
            </a:r>
            <a:r>
              <a:rPr lang="en-US" b="0" i="0" dirty="0">
                <a:solidFill>
                  <a:srgbClr val="374151"/>
                </a:solidFill>
                <a:effectLst/>
                <a:latin typeface="Söhne"/>
              </a:rPr>
              <a:t> engagement with a healthcare provider, compliance with HIPAA is essential to ensure the confidentiality, integrity, and availability of health information.</a:t>
            </a:r>
          </a:p>
          <a:p>
            <a:pPr algn="l">
              <a:buFont typeface="+mj-lt"/>
              <a:buAutoNum type="arabicPeriod"/>
            </a:pPr>
            <a:r>
              <a:rPr lang="en-US" b="1" i="0" dirty="0">
                <a:solidFill>
                  <a:srgbClr val="374151"/>
                </a:solidFill>
                <a:effectLst/>
                <a:latin typeface="Söhne"/>
              </a:rPr>
              <a:t>NIST Cybersecurity Framework:</a:t>
            </a:r>
            <a:r>
              <a:rPr lang="en-US" b="0" i="0" dirty="0">
                <a:solidFill>
                  <a:srgbClr val="374151"/>
                </a:solidFill>
                <a:effectLst/>
                <a:latin typeface="Söhne"/>
              </a:rPr>
              <a:t> NIST provides a comprehensive framework that helps organizations identify, protect, detect, respond to, and recover from cybersecurity events. It serves as a robust guide to enhance </a:t>
            </a:r>
            <a:r>
              <a:rPr lang="en-US" b="0" i="0" dirty="0" err="1">
                <a:solidFill>
                  <a:srgbClr val="374151"/>
                </a:solidFill>
                <a:effectLst/>
                <a:latin typeface="Söhne"/>
              </a:rPr>
              <a:t>SwiftTech's</a:t>
            </a:r>
            <a:r>
              <a:rPr lang="en-US" b="0" i="0" dirty="0">
                <a:solidFill>
                  <a:srgbClr val="374151"/>
                </a:solidFill>
                <a:effectLst/>
                <a:latin typeface="Söhne"/>
              </a:rPr>
              <a:t> overall cybersecurity posture.</a:t>
            </a:r>
          </a:p>
          <a:p>
            <a:pPr algn="l">
              <a:buFont typeface="+mj-lt"/>
              <a:buAutoNum type="arabicPeriod"/>
            </a:pPr>
            <a:r>
              <a:rPr lang="en-US" b="1" i="0" dirty="0">
                <a:solidFill>
                  <a:srgbClr val="374151"/>
                </a:solidFill>
                <a:effectLst/>
                <a:latin typeface="Söhne"/>
              </a:rPr>
              <a:t>SOC 2 (Service Organization Control 2):</a:t>
            </a:r>
            <a:r>
              <a:rPr lang="en-US" b="0" i="0" dirty="0">
                <a:solidFill>
                  <a:srgbClr val="374151"/>
                </a:solidFill>
                <a:effectLst/>
                <a:latin typeface="Söhne"/>
              </a:rPr>
              <a:t> Obtaining a SOC 2 attestation report is a key objective. This framework focuses on security, availability, processing integrity, confidentiality, and privacy, aligning with </a:t>
            </a:r>
            <a:r>
              <a:rPr lang="en-US" b="0" i="0" dirty="0" err="1">
                <a:solidFill>
                  <a:srgbClr val="374151"/>
                </a:solidFill>
                <a:effectLst/>
                <a:latin typeface="Söhne"/>
              </a:rPr>
              <a:t>SwiftTech's</a:t>
            </a:r>
            <a:r>
              <a:rPr lang="en-US" b="0" i="0" dirty="0">
                <a:solidFill>
                  <a:srgbClr val="374151"/>
                </a:solidFill>
                <a:effectLst/>
                <a:latin typeface="Söhne"/>
              </a:rPr>
              <a:t> commitment to data security.</a:t>
            </a:r>
          </a:p>
          <a:p>
            <a:endParaRPr lang="en-US" dirty="0"/>
          </a:p>
        </p:txBody>
      </p:sp>
    </p:spTree>
    <p:extLst>
      <p:ext uri="{BB962C8B-B14F-4D97-AF65-F5344CB8AC3E}">
        <p14:creationId xmlns:p14="http://schemas.microsoft.com/office/powerpoint/2010/main" val="42004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369116" y="-461393"/>
            <a:ext cx="10984684" cy="2152082"/>
          </a:xfrm>
        </p:spPr>
        <p:txBody>
          <a:bodyPr/>
          <a:lstStyle/>
          <a:p>
            <a:r>
              <a:rPr lang="en-US" dirty="0"/>
              <a:t>Audit Against Frameworks (3.)</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F8B4BC-8487-A091-CB4C-58EC2BC9393A}"/>
              </a:ext>
            </a:extLst>
          </p:cNvPr>
          <p:cNvSpPr txBox="1"/>
          <p:nvPr/>
        </p:nvSpPr>
        <p:spPr>
          <a:xfrm>
            <a:off x="444617" y="931178"/>
            <a:ext cx="10469460" cy="2862322"/>
          </a:xfrm>
          <a:prstGeom prst="rect">
            <a:avLst/>
          </a:prstGeom>
          <a:noFill/>
        </p:spPr>
        <p:txBody>
          <a:bodyPr wrap="square" rtlCol="0">
            <a:spAutoFit/>
          </a:bodyPr>
          <a:lstStyle/>
          <a:p>
            <a:pPr algn="l"/>
            <a:r>
              <a:rPr lang="en-US" b="1" i="0" dirty="0">
                <a:solidFill>
                  <a:srgbClr val="374151"/>
                </a:solidFill>
                <a:effectLst/>
                <a:latin typeface="Söhne"/>
              </a:rPr>
              <a:t>The VPC3 File Storage Encryption:</a:t>
            </a:r>
            <a:r>
              <a:rPr lang="en-US" b="0" i="0" dirty="0">
                <a:solidFill>
                  <a:srgbClr val="374151"/>
                </a:solidFill>
                <a:effectLst/>
                <a:latin typeface="Söhne"/>
              </a:rPr>
              <a:t> The current AES-128 encryption used in VPC3 file storage, as indicated in the </a:t>
            </a:r>
            <a:r>
              <a:rPr lang="en-US" b="0" i="0" dirty="0" err="1">
                <a:solidFill>
                  <a:srgbClr val="374151"/>
                </a:solidFill>
                <a:effectLst/>
                <a:latin typeface="Söhne"/>
              </a:rPr>
              <a:t>Firehawk</a:t>
            </a:r>
            <a:r>
              <a:rPr lang="en-US" b="0" i="0" dirty="0">
                <a:solidFill>
                  <a:srgbClr val="374151"/>
                </a:solidFill>
                <a:effectLst/>
                <a:latin typeface="Söhne"/>
              </a:rPr>
              <a:t> report, needs modification to adhere to the Information Security Addendum. This addendum specifies the use of data encryption methods like AES-256 or stronger. AES-256 is preferred due to its enhanced ability to safeguard content from unauthorized access, aligning with NIST and MSA standards.</a:t>
            </a:r>
          </a:p>
          <a:p>
            <a:pPr algn="l"/>
            <a:r>
              <a:rPr lang="en-US" b="1" i="0" dirty="0">
                <a:solidFill>
                  <a:srgbClr val="374151"/>
                </a:solidFill>
                <a:effectLst/>
                <a:latin typeface="Söhne"/>
              </a:rPr>
              <a:t>Multi-Factor Authentication (MFA) Implementation:</a:t>
            </a:r>
            <a:r>
              <a:rPr lang="en-US" b="0" i="0" dirty="0">
                <a:solidFill>
                  <a:srgbClr val="374151"/>
                </a:solidFill>
                <a:effectLst/>
                <a:latin typeface="Söhne"/>
              </a:rPr>
              <a:t> To fulfill the "protect" step in the NIST framework, it is crucial to implement Multi-Factor Authentication (MFA). MFA serves as an additional layer of protection, aligning with the MSA's emphasis on robust security measures.</a:t>
            </a:r>
          </a:p>
          <a:p>
            <a:pPr algn="l"/>
            <a:r>
              <a:rPr lang="en-US" b="1" i="0" dirty="0">
                <a:solidFill>
                  <a:srgbClr val="374151"/>
                </a:solidFill>
                <a:effectLst/>
                <a:latin typeface="Söhne"/>
              </a:rPr>
              <a:t>Password Security Enhancement:</a:t>
            </a:r>
            <a:r>
              <a:rPr lang="en-US" b="0" i="0" dirty="0">
                <a:solidFill>
                  <a:srgbClr val="374151"/>
                </a:solidFill>
                <a:effectLst/>
                <a:latin typeface="Söhne"/>
              </a:rPr>
              <a:t> To bolster password security, passwords should contain a minimum of 8 characters, as per NIST guidelines. Additionally, it is recommended to change passwords every 90 days to mitigate the risk of unauthorized access, aligning with both NIST and MSA.</a:t>
            </a:r>
          </a:p>
        </p:txBody>
      </p:sp>
    </p:spTree>
    <p:extLst>
      <p:ext uri="{BB962C8B-B14F-4D97-AF65-F5344CB8AC3E}">
        <p14:creationId xmlns:p14="http://schemas.microsoft.com/office/powerpoint/2010/main" val="2764727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3967</TotalTime>
  <Words>1281</Words>
  <Application>Microsoft Office PowerPoint</Application>
  <PresentationFormat>Widescreen</PresentationFormat>
  <Paragraphs>126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Eras Bold ITC</vt:lpstr>
      <vt:lpstr>Helvetica Neue Medium</vt:lpstr>
      <vt:lpstr>Inter</vt:lpstr>
      <vt:lpstr>Söhne</vt:lpstr>
      <vt:lpstr>Office Theme</vt:lpstr>
      <vt:lpstr>PowerPoint Presentation</vt:lpstr>
      <vt:lpstr>PowerPoint Presentation</vt:lpstr>
      <vt:lpstr>SwiftTech</vt:lpstr>
      <vt:lpstr>PowerPoint Presentation</vt:lpstr>
      <vt:lpstr>PowerPoint Presentation</vt:lpstr>
      <vt:lpstr>Security Posture (1.)</vt:lpstr>
      <vt:lpstr>Relevant Frameworks (2.)</vt:lpstr>
      <vt:lpstr>  Relevant Risk Frameworks:  </vt:lpstr>
      <vt:lpstr>Audit Against Frameworks (3.)</vt:lpstr>
      <vt:lpstr>Audit Against Frameworks (3.) pg2 (if needed)</vt:lpstr>
      <vt:lpstr>Governance Mechanisms for End-User Management Controls (6.)</vt:lpstr>
      <vt:lpstr>  Security Controls for Measurement and Risk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Nuffy Cat</cp:lastModifiedBy>
  <cp:revision>34</cp:revision>
  <dcterms:created xsi:type="dcterms:W3CDTF">2020-04-13T05:32:58Z</dcterms:created>
  <dcterms:modified xsi:type="dcterms:W3CDTF">2024-02-01T18:42:10Z</dcterms:modified>
</cp:coreProperties>
</file>