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61" r:id="rId6"/>
    <p:sldId id="259" r:id="rId7"/>
    <p:sldId id="262" r:id="rId8"/>
    <p:sldId id="260" r:id="rId9"/>
    <p:sldId id="266" r:id="rId10"/>
    <p:sldId id="263" r:id="rId11"/>
    <p:sldId id="264" r:id="rId12"/>
    <p:sldId id="272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Q-Network (DQN) for Traffic Light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3728"/>
            <a:ext cx="8229600" cy="2473779"/>
          </a:xfrm>
        </p:spPr>
        <p:txBody>
          <a:bodyPr>
            <a:normAutofit/>
          </a:bodyPr>
          <a:lstStyle/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Authors: Nawaf Salman, Nahel </a:t>
            </a:r>
            <a:r>
              <a:rPr dirty="0" err="1"/>
              <a:t>Awidat</a:t>
            </a:r>
            <a:endParaRPr lang="en-US" dirty="0"/>
          </a:p>
          <a:p>
            <a:pPr>
              <a:defRPr sz="2000"/>
            </a:pPr>
            <a:r>
              <a:rPr lang="en-US" dirty="0"/>
              <a:t>Supervisor: Dr. </a:t>
            </a:r>
            <a:r>
              <a:rPr lang="en-US" dirty="0" err="1"/>
              <a:t>Ayal</a:t>
            </a:r>
            <a:r>
              <a:rPr lang="en-US" dirty="0"/>
              <a:t> </a:t>
            </a:r>
            <a:r>
              <a:rPr lang="en-US" dirty="0" err="1"/>
              <a:t>Taitler</a:t>
            </a:r>
            <a:endParaRPr dirty="0"/>
          </a:p>
          <a:p>
            <a:pPr>
              <a:defRPr sz="2000"/>
            </a:pPr>
            <a:r>
              <a:rPr dirty="0"/>
              <a:t>Institution: Technion - Israel Institute of Technology</a:t>
            </a:r>
          </a:p>
          <a:p>
            <a:pPr>
              <a:defRPr sz="2000"/>
            </a:pPr>
            <a:r>
              <a:rPr dirty="0"/>
              <a:t>Submission Date: </a:t>
            </a:r>
            <a:r>
              <a:rPr lang="en-US" dirty="0"/>
              <a:t>07/11/2024</a:t>
            </a:r>
          </a:p>
          <a:p>
            <a:pPr>
              <a:defRPr sz="2000"/>
            </a:pPr>
            <a:r>
              <a:rPr lang="en-US" dirty="0"/>
              <a:t>Semester: Winter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802"/>
            <a:ext cx="8229600" cy="4525963"/>
          </a:xfrm>
        </p:spPr>
        <p:txBody>
          <a:bodyPr/>
          <a:lstStyle/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lang="en-US" dirty="0"/>
              <a:t>SUMO (</a:t>
            </a:r>
            <a:r>
              <a:rPr lang="en-US" sz="20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Simulation of Urban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MObility</a:t>
            </a:r>
            <a:r>
              <a:rPr lang="en-US" dirty="0"/>
              <a:t>): </a:t>
            </a:r>
          </a:p>
          <a:p>
            <a:pPr marL="0" indent="0">
              <a:buNone/>
              <a:defRPr sz="2000"/>
            </a:pPr>
            <a:r>
              <a:rPr lang="en-US" dirty="0"/>
              <a:t>	- create junction and traffic light system (TLS)</a:t>
            </a:r>
          </a:p>
          <a:p>
            <a:pPr marL="0" indent="0">
              <a:buNone/>
              <a:defRPr sz="2000"/>
            </a:pPr>
            <a:r>
              <a:rPr lang="en-US" dirty="0"/>
              <a:t>	- create cars and buses flows</a:t>
            </a:r>
          </a:p>
          <a:p>
            <a:pPr marL="0" indent="0">
              <a:buNone/>
              <a:defRPr sz="2000"/>
            </a:pPr>
            <a:r>
              <a:rPr lang="en-US" dirty="0"/>
              <a:t>	- provides ability to customize the environment</a:t>
            </a:r>
          </a:p>
          <a:p>
            <a:pPr marL="0" indent="0">
              <a:buNone/>
              <a:defRPr sz="2000"/>
            </a:pPr>
            <a:endParaRPr lang="en-US" dirty="0"/>
          </a:p>
          <a:p>
            <a:pPr>
              <a:defRPr sz="2000"/>
            </a:pPr>
            <a:r>
              <a:rPr dirty="0"/>
              <a:t>TRACI</a:t>
            </a:r>
            <a:r>
              <a:rPr lang="en-US" dirty="0"/>
              <a:t>:</a:t>
            </a:r>
          </a:p>
          <a:p>
            <a:pPr marL="0" indent="0">
              <a:buNone/>
              <a:defRPr sz="2000"/>
            </a:pPr>
            <a:r>
              <a:rPr lang="en-US" dirty="0"/>
              <a:t>	- API to communicate with SUMO</a:t>
            </a:r>
          </a:p>
          <a:p>
            <a:pPr marL="0" indent="0">
              <a:buNone/>
              <a:defRPr sz="2000"/>
            </a:pPr>
            <a:r>
              <a:rPr lang="en-US" dirty="0"/>
              <a:t>	- Get data about junction status</a:t>
            </a:r>
          </a:p>
          <a:p>
            <a:pPr marL="0" indent="0">
              <a:buNone/>
              <a:defRPr sz="2000"/>
            </a:pPr>
            <a:r>
              <a:rPr lang="en-US" dirty="0"/>
              <a:t>	- Control the TLS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Traffic setup includes:</a:t>
            </a:r>
          </a:p>
          <a:p>
            <a:pPr marL="0" indent="0">
              <a:buNone/>
              <a:defRPr sz="2000"/>
            </a:pPr>
            <a:r>
              <a:rPr lang="en-US" dirty="0"/>
              <a:t>	</a:t>
            </a:r>
            <a:r>
              <a:rPr dirty="0"/>
              <a:t>- Vehicle types: cars, buses</a:t>
            </a:r>
          </a:p>
          <a:p>
            <a:pPr marL="0" indent="0">
              <a:buNone/>
              <a:defRPr sz="2000"/>
            </a:pPr>
            <a:r>
              <a:rPr lang="en-US" dirty="0"/>
              <a:t>	</a:t>
            </a:r>
            <a:r>
              <a:rPr dirty="0"/>
              <a:t>- Pre-defined traffic phases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Exponential</a:t>
            </a:r>
            <a:r>
              <a:rPr lang="en-US" dirty="0"/>
              <a:t>ly</a:t>
            </a:r>
            <a:r>
              <a:rPr dirty="0"/>
              <a:t> distribut</a:t>
            </a:r>
            <a:r>
              <a:rPr lang="en-US" dirty="0"/>
              <a:t>ed</a:t>
            </a:r>
            <a:r>
              <a:rPr dirty="0"/>
              <a:t> </a:t>
            </a:r>
            <a:r>
              <a:rPr lang="en-US" dirty="0"/>
              <a:t>intervals </a:t>
            </a:r>
            <a:r>
              <a:rPr dirty="0"/>
              <a:t>mimics real traffic flow.</a:t>
            </a:r>
          </a:p>
          <a:p>
            <a:pPr marL="0" indent="0">
              <a:buNone/>
              <a:defRPr sz="20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94941-3F45-4E18-52B3-2489B1626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6"/>
          <a:stretch/>
        </p:blipFill>
        <p:spPr bwMode="auto">
          <a:xfrm>
            <a:off x="2509475" y="3824673"/>
            <a:ext cx="2765425" cy="2480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85C56F-7E19-7917-AA64-CB6F9AE58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60349"/>
            <a:ext cx="1600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C98F64-8324-CD11-18E1-F3C59004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30" y="820156"/>
            <a:ext cx="602064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Low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DQN Results in Low Traffic: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Converges efficiently, minimizing delays, comparable to Max Pressure.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[Insert diagrams comparing methods]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371600"/>
            <a:ext cx="3657600" cy="2743200"/>
          </a:xfrm>
          <a:prstGeom prst="rect">
            <a:avLst/>
          </a:prstGeom>
          <a:solidFill>
            <a:srgbClr val="DCDC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Diagram/Image Placeholder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High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DQN Results in High Traffic: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Outperforms static methods like Max Pressure.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Adapts dynamically, showing lower delays in high-density conditions.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[Insert space-time plots]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371600"/>
            <a:ext cx="3657600" cy="2743200"/>
          </a:xfrm>
          <a:prstGeom prst="rect">
            <a:avLst/>
          </a:prstGeom>
          <a:solidFill>
            <a:srgbClr val="DCDC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Diagram/Image Placeholder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Key Findings: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- DQN improves intersection traffic flow</a:t>
            </a:r>
          </a:p>
          <a:p>
            <a:pPr>
              <a:defRPr sz="2000"/>
            </a:pPr>
            <a:r>
              <a:t>- RL enhances control in smart traffic systems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Potential future work: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- Adding convolutional layers for improved learning</a:t>
            </a:r>
          </a:p>
          <a:p>
            <a:pPr>
              <a:defRPr sz="2000"/>
            </a:pPr>
            <a:r>
              <a:t>- Exploring multi-agent RL for larger networks</a:t>
            </a:r>
          </a:p>
          <a:p>
            <a:pPr>
              <a:defRPr sz="2000"/>
            </a:pPr>
            <a:r>
              <a:t>- Experimenting with other RL methods like PPO, A3C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9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8" y="1608365"/>
            <a:ext cx="8229600" cy="4525963"/>
          </a:xfrm>
        </p:spPr>
        <p:txBody>
          <a:bodyPr/>
          <a:lstStyle/>
          <a:p>
            <a:pPr>
              <a:defRPr sz="2000"/>
            </a:pPr>
            <a:r>
              <a:rPr lang="en-US" dirty="0"/>
              <a:t>Fixed-schedule traffic lights can't adapt to real-time traffic, causing congestion and longer wait times.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r>
              <a:rPr lang="en-US" dirty="0"/>
              <a:t>Importance of efficient traffic management in modern cities:</a:t>
            </a:r>
          </a:p>
          <a:p>
            <a:pPr marL="0" indent="0">
              <a:buNone/>
              <a:defRPr sz="2000"/>
            </a:pPr>
            <a:r>
              <a:rPr lang="en-US" dirty="0"/>
              <a:t>	- Reduces waiting times</a:t>
            </a:r>
          </a:p>
          <a:p>
            <a:pPr marL="0" indent="0">
              <a:buNone/>
              <a:defRPr sz="2000"/>
            </a:pPr>
            <a:r>
              <a:rPr lang="en-US" dirty="0"/>
              <a:t>	- Minimizes pollution</a:t>
            </a:r>
          </a:p>
          <a:p>
            <a:pPr marL="0" indent="0">
              <a:buNone/>
              <a:defRPr sz="2000"/>
            </a:pPr>
            <a:r>
              <a:rPr lang="en-US" dirty="0"/>
              <a:t>	- Enhances quality of life</a:t>
            </a:r>
          </a:p>
          <a:p>
            <a:pPr marL="0" indent="0">
              <a:buNone/>
              <a:defRPr sz="2000"/>
            </a:pPr>
            <a:endParaRPr lang="en-US" dirty="0"/>
          </a:p>
          <a:p>
            <a:pPr>
              <a:defRPr sz="2000"/>
            </a:pPr>
            <a:r>
              <a:rPr lang="en-US" dirty="0"/>
              <a:t>Objective: Implement adaptive traffic light control.</a:t>
            </a:r>
          </a:p>
          <a:p>
            <a:pPr marL="0" indent="0">
              <a:buNone/>
              <a:defRPr sz="2000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endParaRPr lang="en-US" dirty="0"/>
          </a:p>
          <a:p>
            <a:pPr>
              <a:defRPr sz="2000"/>
            </a:pPr>
            <a:r>
              <a:rPr lang="en-US" dirty="0"/>
              <a:t>Challenges</a:t>
            </a:r>
            <a:r>
              <a:rPr dirty="0"/>
              <a:t>: 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US" dirty="0"/>
              <a:t>	-</a:t>
            </a:r>
            <a:r>
              <a:rPr dirty="0"/>
              <a:t>Reduce waiting times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US" dirty="0"/>
              <a:t>	-</a:t>
            </a:r>
            <a:r>
              <a:rPr dirty="0"/>
              <a:t>prioritize public transport</a:t>
            </a:r>
            <a:endParaRPr lang="en-US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This requires a dynamic solution that responds to real-time conditions.</a:t>
            </a:r>
            <a:endParaRPr lang="en-US" dirty="0"/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r>
              <a:rPr lang="en-US" dirty="0"/>
              <a:t>Use RL and DQN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lang="en-US" dirty="0"/>
          </a:p>
          <a:p>
            <a:pPr marL="0" indent="0">
              <a:buNone/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Compared methods:</a:t>
            </a:r>
          </a:p>
          <a:p>
            <a:pPr marL="0" indent="0">
              <a:buNone/>
              <a:defRPr sz="2000"/>
            </a:pPr>
            <a:r>
              <a:rPr lang="en-US" dirty="0"/>
              <a:t>	</a:t>
            </a:r>
            <a:r>
              <a:rPr dirty="0"/>
              <a:t>- Max Pressure: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US" dirty="0"/>
              <a:t>		</a:t>
            </a:r>
            <a:r>
              <a:rPr dirty="0"/>
              <a:t>Fixed, static optimization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  <a:defRPr sz="2000"/>
            </a:pPr>
            <a:r>
              <a:rPr lang="en-US" dirty="0"/>
              <a:t>	-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Actor-Critic Algorithms</a:t>
            </a:r>
            <a:r>
              <a:rPr dirty="0"/>
              <a:t>: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US" dirty="0"/>
              <a:t>		</a:t>
            </a:r>
            <a:r>
              <a:rPr dirty="0"/>
              <a:t>High computation requirement</a:t>
            </a:r>
            <a:r>
              <a:rPr lang="en-US" dirty="0"/>
              <a:t>.</a:t>
            </a:r>
          </a:p>
          <a:p>
            <a:pPr marL="0" indent="0">
              <a:buNone/>
              <a:defRPr sz="2000"/>
            </a:pPr>
            <a:r>
              <a:rPr lang="en-US" dirty="0"/>
              <a:t>		Training Requires direct environment interaction.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Chosen: DQN</a:t>
            </a:r>
            <a:r>
              <a:rPr lang="en-US" dirty="0"/>
              <a:t>.</a:t>
            </a:r>
          </a:p>
          <a:p>
            <a:pPr marL="0" indent="0">
              <a:buNone/>
              <a:defRPr sz="2000"/>
            </a:pPr>
            <a:r>
              <a:rPr lang="en-US" dirty="0"/>
              <a:t>	- Adapts to complex, changing environments.</a:t>
            </a:r>
          </a:p>
          <a:p>
            <a:pPr marL="0" indent="0">
              <a:buNone/>
              <a:defRPr sz="2000"/>
            </a:pPr>
            <a:r>
              <a:rPr lang="en-US" dirty="0"/>
              <a:t>	- Handles large state spaces.</a:t>
            </a:r>
          </a:p>
          <a:p>
            <a:pPr marL="0" indent="0">
              <a:buNone/>
              <a:defRPr sz="2000"/>
            </a:pPr>
            <a:r>
              <a:rPr lang="en-US" dirty="0"/>
              <a:t>	- ability to learning from past data without interaction with environment.</a:t>
            </a:r>
          </a:p>
          <a:p>
            <a:pPr marL="0" indent="0">
              <a:buNone/>
              <a:defRPr sz="2000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en-US" dirty="0"/>
              <a:t>RL provides adaptive, responsive control suitable for real-time scenarios.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r>
              <a:rPr dirty="0"/>
              <a:t>Why RL for traffic management?</a:t>
            </a:r>
          </a:p>
          <a:p>
            <a:pPr marL="0" indent="0">
              <a:buNone/>
              <a:defRPr sz="2000"/>
            </a:pPr>
            <a:r>
              <a:rPr lang="en-US" dirty="0"/>
              <a:t>	</a:t>
            </a:r>
            <a:r>
              <a:rPr dirty="0"/>
              <a:t>- Handles dynamic traffic conditions</a:t>
            </a:r>
          </a:p>
          <a:p>
            <a:pPr marL="0" indent="0">
              <a:buNone/>
              <a:defRPr sz="2000"/>
            </a:pPr>
            <a:r>
              <a:rPr lang="en-US" dirty="0"/>
              <a:t>	</a:t>
            </a:r>
            <a:r>
              <a:rPr dirty="0"/>
              <a:t>- Learns optimal control strategies over time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US" dirty="0"/>
              <a:t>	- Can handle high pressure </a:t>
            </a:r>
          </a:p>
          <a:p>
            <a:pPr marL="0" indent="0">
              <a:buNone/>
              <a:defRPr sz="2000"/>
            </a:pPr>
            <a:r>
              <a:rPr lang="en-US" dirty="0"/>
              <a:t>	- Can prioritize public transport efficiently</a:t>
            </a:r>
          </a:p>
          <a:p>
            <a:pPr marL="0" indent="0">
              <a:buNone/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845"/>
            <a:ext cx="8229600" cy="1143000"/>
          </a:xfrm>
        </p:spPr>
        <p:txBody>
          <a:bodyPr/>
          <a:lstStyle/>
          <a:p>
            <a:r>
              <a:rPr dirty="0"/>
              <a:t>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2078" y="1197201"/>
                <a:ext cx="4433207" cy="4060599"/>
              </a:xfrm>
            </p:spPr>
            <p:txBody>
              <a:bodyPr>
                <a:normAutofit/>
              </a:bodyPr>
              <a:lstStyle/>
              <a:p>
                <a:pPr>
                  <a:defRPr sz="2000"/>
                </a:pPr>
                <a:r>
                  <a:rPr lang="en-US" dirty="0"/>
                  <a:t>States: 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Current phase one-hot encoding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Time in current phase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number of cars on each lane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number of buses on each lane</a:t>
                </a:r>
                <a:br>
                  <a:rPr lang="en-US" dirty="0"/>
                </a:br>
                <a:endParaRPr lang="en-US" dirty="0"/>
              </a:p>
              <a:p>
                <a:pPr>
                  <a:defRPr sz="2000"/>
                </a:pPr>
                <a:r>
                  <a:rPr lang="en-US" dirty="0"/>
                  <a:t>Actions: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- 0: Stay in current phase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- 1: Move to next state</a:t>
                </a:r>
                <a:br>
                  <a:rPr lang="en-US" dirty="0"/>
                </a:br>
                <a:endParaRPr lang="en-US" dirty="0"/>
              </a:p>
              <a:p>
                <a:pPr>
                  <a:defRPr sz="2000"/>
                </a:pPr>
                <a:r>
                  <a:rPr lang="en-US" dirty="0"/>
                  <a:t>GAMMA: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  <a:defRPr sz="2000"/>
                </a:pPr>
                <a:endParaRPr lang="en-US" dirty="0"/>
              </a:p>
              <a:p>
                <a:pPr marL="0" indent="0">
                  <a:buNone/>
                  <a:defRPr sz="2000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078" y="1197201"/>
                <a:ext cx="4433207" cy="4060599"/>
              </a:xfrm>
              <a:blipFill>
                <a:blip r:embed="rId2"/>
                <a:stretch>
                  <a:fillRect l="-1238" t="-7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F226D34-CA50-17AD-ADD1-30A9F0571206}"/>
              </a:ext>
            </a:extLst>
          </p:cNvPr>
          <p:cNvSpPr txBox="1"/>
          <p:nvPr/>
        </p:nvSpPr>
        <p:spPr>
          <a:xfrm>
            <a:off x="4735285" y="1203720"/>
            <a:ext cx="48985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Rewards: we examine 2 rewards functions:</a:t>
            </a:r>
          </a:p>
          <a:p>
            <a:pPr marL="0" indent="0">
              <a:buNone/>
              <a:defRPr sz="2000"/>
            </a:pPr>
            <a:r>
              <a:rPr lang="en-US" dirty="0"/>
              <a:t>	- Minus TTT (Total Travel Time)</a:t>
            </a:r>
          </a:p>
          <a:p>
            <a:pPr marL="0" indent="0">
              <a:buNone/>
              <a:defRPr sz="2000"/>
            </a:pPr>
            <a:r>
              <a:rPr lang="en-US" dirty="0"/>
              <a:t>	- Minus Weighted TTT:</a:t>
            </a:r>
          </a:p>
          <a:p>
            <a:pPr marL="0" indent="0">
              <a:buNone/>
              <a:defRPr sz="2000"/>
            </a:pPr>
            <a:r>
              <a:rPr lang="en-US" dirty="0"/>
              <a:t>		Car weight = x1</a:t>
            </a:r>
            <a:br>
              <a:rPr lang="en-US" dirty="0"/>
            </a:br>
            <a:r>
              <a:rPr lang="en-US" dirty="0"/>
              <a:t>		Bus weight = x15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Overview of DQN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8364"/>
          </a:xfrm>
        </p:spPr>
        <p:txBody>
          <a:bodyPr/>
          <a:lstStyle/>
          <a:p>
            <a:pPr>
              <a:defRPr sz="2000"/>
            </a:pPr>
            <a:r>
              <a:rPr dirty="0"/>
              <a:t>DQN leverages deep neural networks to </a:t>
            </a:r>
            <a:r>
              <a:rPr lang="en-US" dirty="0"/>
              <a:t>estimate the Q function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r>
              <a:rPr lang="en-US" dirty="0"/>
              <a:t>Network Input: State Vector</a:t>
            </a:r>
          </a:p>
          <a:p>
            <a:pPr>
              <a:defRPr sz="2000"/>
            </a:pPr>
            <a:r>
              <a:rPr lang="en-US" dirty="0"/>
              <a:t>Network Output: Q values of each action</a:t>
            </a:r>
            <a:endParaRPr dirty="0"/>
          </a:p>
          <a:p>
            <a:pPr marL="0" indent="0">
              <a:buNone/>
              <a:defRPr sz="2000"/>
            </a:pPr>
            <a:endParaRPr lang="en-US" dirty="0"/>
          </a:p>
          <a:p>
            <a:pPr marL="0" indent="0">
              <a:buNone/>
              <a:defRPr sz="2000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3A2EB-A1F4-13F9-235B-E052C90C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4" y="3314701"/>
            <a:ext cx="7303509" cy="3336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/>
              <a:lstStyle/>
              <a:p>
                <a:pPr>
                  <a:defRPr sz="2000"/>
                </a:pPr>
                <a:r>
                  <a:rPr lang="en-US" dirty="0"/>
                  <a:t>Training DQN involves: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Replay memory for experience storage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Target network for stability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Soft updates for gradual learning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	- choose optimal action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𝑒𝑥𝑝𝑙𝑜𝑟𝑎𝑡𝑖𝑜𝑛</m:t>
                    </m:r>
                  </m:oMath>
                </a14:m>
                <a:r>
                  <a:rPr lang="en-US" dirty="0"/>
                  <a:t> method</a:t>
                </a:r>
              </a:p>
              <a:p>
                <a:pPr marL="0" indent="0">
                  <a:buNone/>
                  <a:defRPr sz="2000"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  <a:defRPr sz="2000"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2158DE-CEB0-15A3-E405-4C8333C23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6" y="3429000"/>
            <a:ext cx="6640649" cy="3238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594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Deep Q-Network (DQN) for Traffic Light Control</vt:lpstr>
      <vt:lpstr>PowerPoint Presentation</vt:lpstr>
      <vt:lpstr>Introduction</vt:lpstr>
      <vt:lpstr>Problem Statement</vt:lpstr>
      <vt:lpstr>Explored Solutions</vt:lpstr>
      <vt:lpstr>Why Reinforcement Learning?</vt:lpstr>
      <vt:lpstr>Markov Decision Process (MDP)</vt:lpstr>
      <vt:lpstr>Overview of DQN Algorithm</vt:lpstr>
      <vt:lpstr>Training Process</vt:lpstr>
      <vt:lpstr>Simulation Environment</vt:lpstr>
      <vt:lpstr>Simulation Setup</vt:lpstr>
      <vt:lpstr>PowerPoint Presentation</vt:lpstr>
      <vt:lpstr>Results - Low Traffic</vt:lpstr>
      <vt:lpstr>Results - High Traffic</vt:lpstr>
      <vt:lpstr>Conclusion</vt:lpstr>
      <vt:lpstr>Future Directions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Salman, Nawaf</cp:lastModifiedBy>
  <cp:revision>50</cp:revision>
  <dcterms:created xsi:type="dcterms:W3CDTF">2013-01-27T09:14:16Z</dcterms:created>
  <dcterms:modified xsi:type="dcterms:W3CDTF">2024-11-04T21:29:00Z</dcterms:modified>
  <cp:category/>
</cp:coreProperties>
</file>