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5" r:id="rId5"/>
    <p:sldId id="288" r:id="rId6"/>
    <p:sldId id="293" r:id="rId7"/>
    <p:sldId id="289" r:id="rId8"/>
    <p:sldId id="290" r:id="rId9"/>
    <p:sldId id="291" r:id="rId10"/>
    <p:sldId id="29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8" d="100"/>
          <a:sy n="88" d="100"/>
        </p:scale>
        <p:origin x="46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1/26/2023</a:t>
            </a:fld>
            <a:endParaRPr lang="en-US" dirty="0"/>
          </a:p>
        </p:txBody>
      </p:sp>
      <p:sp>
        <p:nvSpPr>
          <p:cNvPr id="5" name="Footer Placeholder 4">
            <a:extLst>
              <a:ext uri="{FF2B5EF4-FFF2-40B4-BE49-F238E27FC236}">
                <a16:creationId xmlns=""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4141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1/26/2023</a:t>
            </a:fld>
            <a:endParaRPr lang="en-US" dirty="0"/>
          </a:p>
        </p:txBody>
      </p:sp>
      <p:sp>
        <p:nvSpPr>
          <p:cNvPr id="8" name="Footer Placeholder 7">
            <a:extLst>
              <a:ext uri="{FF2B5EF4-FFF2-40B4-BE49-F238E27FC236}">
                <a16:creationId xmlns=""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8705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1/26/2023</a:t>
            </a:fld>
            <a:endParaRPr lang="en-US" dirty="0"/>
          </a:p>
        </p:txBody>
      </p:sp>
      <p:sp>
        <p:nvSpPr>
          <p:cNvPr id="8" name="Footer Placeholder 7">
            <a:extLst>
              <a:ext uri="{FF2B5EF4-FFF2-40B4-BE49-F238E27FC236}">
                <a16:creationId xmlns=""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0427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1/26/2023</a:t>
            </a:fld>
            <a:endParaRPr lang="en-US" dirty="0"/>
          </a:p>
        </p:txBody>
      </p:sp>
      <p:sp>
        <p:nvSpPr>
          <p:cNvPr id="9" name="Footer Placeholder 8">
            <a:extLst>
              <a:ext uri="{FF2B5EF4-FFF2-40B4-BE49-F238E27FC236}">
                <a16:creationId xmlns=""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4905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1/26/2023</a:t>
            </a:fld>
            <a:endParaRPr lang="en-US" dirty="0"/>
          </a:p>
        </p:txBody>
      </p:sp>
      <p:sp>
        <p:nvSpPr>
          <p:cNvPr id="11" name="Footer Placeholder 10">
            <a:extLst>
              <a:ext uri="{FF2B5EF4-FFF2-40B4-BE49-F238E27FC236}">
                <a16:creationId xmlns=""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23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1/26/2023</a:t>
            </a:fld>
            <a:endParaRPr lang="en-US" dirty="0"/>
          </a:p>
        </p:txBody>
      </p:sp>
      <p:sp>
        <p:nvSpPr>
          <p:cNvPr id="7" name="Footer Placeholder 6">
            <a:extLst>
              <a:ext uri="{FF2B5EF4-FFF2-40B4-BE49-F238E27FC236}">
                <a16:creationId xmlns=""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4820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1/26/2023</a:t>
            </a:fld>
            <a:endParaRPr lang="en-US" dirty="0"/>
          </a:p>
        </p:txBody>
      </p:sp>
      <p:sp>
        <p:nvSpPr>
          <p:cNvPr id="3" name="Footer Placeholder 2">
            <a:extLst>
              <a:ext uri="{FF2B5EF4-FFF2-40B4-BE49-F238E27FC236}">
                <a16:creationId xmlns=""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62097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1/26/2023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51615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1/26/2023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0894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1/26/2023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1274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 xmlns:a16="http://schemas.microsoft.com/office/drawing/2014/main" id="{2FDF0794-1B86-42B2-B8C7-F60123E638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5" name="Picture 4">
            <a:extLst>
              <a:ext uri="{FF2B5EF4-FFF2-40B4-BE49-F238E27FC236}">
                <a16:creationId xmlns="" xmlns:a16="http://schemas.microsoft.com/office/drawing/2014/main" id="{1FD526C9-A8C7-41E6-85BB-39F06C858A2B}"/>
              </a:ext>
              <a:ext uri="{C183D7F6-B498-43B3-948B-1728B52AA6E4}">
                <adec:decorative xmlns=""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0" name="Rectangle 29">
            <a:extLst>
              <a:ext uri="{FF2B5EF4-FFF2-40B4-BE49-F238E27FC236}">
                <a16:creationId xmlns="" xmlns:a16="http://schemas.microsoft.com/office/drawing/2014/main" id="{C5373426-E26E-431D-959C-5DB96C0B62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dirty="0">
                <a:solidFill>
                  <a:schemeClr val="tx1"/>
                </a:solidFill>
              </a:rPr>
              <a:t>S-RED</a:t>
            </a:r>
          </a:p>
        </p:txBody>
      </p:sp>
      <p:sp>
        <p:nvSpPr>
          <p:cNvPr id="3" name="Subtitle 2">
            <a:extLst>
              <a:ext uri="{FF2B5EF4-FFF2-40B4-BE49-F238E27FC236}">
                <a16:creationId xmlns=""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b="1" dirty="0" smtClean="0"/>
              <a:t>NOSHIN NAWAL</a:t>
            </a:r>
          </a:p>
          <a:p>
            <a:pPr>
              <a:lnSpc>
                <a:spcPct val="100000"/>
              </a:lnSpc>
            </a:pPr>
            <a:r>
              <a:rPr lang="en-US" sz="1600" b="1" dirty="0" smtClean="0"/>
              <a:t>1805061</a:t>
            </a:r>
          </a:p>
        </p:txBody>
      </p:sp>
      <p:cxnSp>
        <p:nvCxnSpPr>
          <p:cNvPr id="32" name="Straight Connector 31">
            <a:extLst>
              <a:ext uri="{FF2B5EF4-FFF2-40B4-BE49-F238E27FC236}">
                <a16:creationId xmlns="" xmlns:a16="http://schemas.microsoft.com/office/drawing/2014/main" id="{96D07482-83A3-4451-943C-B46961082957}"/>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 xmlns:a16="http://schemas.microsoft.com/office/drawing/2014/main" id="{EDC90921-9082-491B-940E-827D679F347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503387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EE1530B0-6F96-46C0-8B3E-3215CB756BE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 xmlns:a16="http://schemas.microsoft.com/office/drawing/2014/main" id="{754910CF-1B56-45D3-960A-E89F7B3B91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Reference</a:t>
            </a:r>
          </a:p>
        </p:txBody>
      </p:sp>
      <p:sp>
        <p:nvSpPr>
          <p:cNvPr id="5" name="TextBox 4">
            <a:extLst>
              <a:ext uri="{FF2B5EF4-FFF2-40B4-BE49-F238E27FC236}">
                <a16:creationId xmlns="" xmlns:a16="http://schemas.microsoft.com/office/drawing/2014/main" id="{68A0F6AF-F936-4FA9-9119-AFBBFDD43C0D}"/>
              </a:ext>
            </a:extLst>
          </p:cNvPr>
          <p:cNvSpPr txBox="1"/>
          <p:nvPr/>
        </p:nvSpPr>
        <p:spPr>
          <a:xfrm>
            <a:off x="4621283" y="2644170"/>
            <a:ext cx="6756400" cy="1569660"/>
          </a:xfrm>
          <a:prstGeom prst="rect">
            <a:avLst/>
          </a:prstGeom>
          <a:noFill/>
        </p:spPr>
        <p:txBody>
          <a:bodyPr wrap="square" rtlCol="0">
            <a:spAutoFit/>
          </a:bodyPr>
          <a:lstStyle/>
          <a:p>
            <a:r>
              <a:rPr lang="en-US" sz="3200" dirty="0"/>
              <a:t>T. J. Ott, T. V. Lakshman and L. H. Wong, </a:t>
            </a:r>
            <a:r>
              <a:rPr lang="en-US" sz="3200" b="1" dirty="0"/>
              <a:t>"SRED: stabilized RED,"</a:t>
            </a:r>
            <a:r>
              <a:rPr lang="en-US" sz="3200" dirty="0"/>
              <a:t> IEEE INFOCOM '99. </a:t>
            </a:r>
          </a:p>
        </p:txBody>
      </p:sp>
    </p:spTree>
    <p:extLst>
      <p:ext uri="{BB962C8B-B14F-4D97-AF65-F5344CB8AC3E}">
        <p14:creationId xmlns:p14="http://schemas.microsoft.com/office/powerpoint/2010/main" val="14405602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EE1530B0-6F96-46C0-8B3E-3215CB756BE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 xmlns:a16="http://schemas.microsoft.com/office/drawing/2014/main" id="{754910CF-1B56-45D3-960A-E89F7B3B91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Overview</a:t>
            </a:r>
          </a:p>
        </p:txBody>
      </p:sp>
      <p:sp>
        <p:nvSpPr>
          <p:cNvPr id="5" name="TextBox 4">
            <a:extLst>
              <a:ext uri="{FF2B5EF4-FFF2-40B4-BE49-F238E27FC236}">
                <a16:creationId xmlns="" xmlns:a16="http://schemas.microsoft.com/office/drawing/2014/main" id="{68A0F6AF-F936-4FA9-9119-AFBBFDD43C0D}"/>
              </a:ext>
            </a:extLst>
          </p:cNvPr>
          <p:cNvSpPr txBox="1"/>
          <p:nvPr/>
        </p:nvSpPr>
        <p:spPr>
          <a:xfrm>
            <a:off x="4846320" y="516835"/>
            <a:ext cx="6756400" cy="5293757"/>
          </a:xfrm>
          <a:prstGeom prst="rect">
            <a:avLst/>
          </a:prstGeom>
          <a:noFill/>
        </p:spPr>
        <p:txBody>
          <a:bodyPr wrap="square" rtlCol="0">
            <a:spAutoFit/>
          </a:bodyPr>
          <a:lstStyle/>
          <a:p>
            <a:pPr marL="457200" indent="-457200">
              <a:buFont typeface="Wingdings" panose="05000000000000000000" pitchFamily="2" charset="2"/>
              <a:buChar char="q"/>
            </a:pPr>
            <a:r>
              <a:rPr lang="en-US" sz="2600" dirty="0"/>
              <a:t>SRED : Stabilized Random Early Drop</a:t>
            </a:r>
          </a:p>
          <a:p>
            <a:endParaRPr lang="en-US" sz="2600" dirty="0"/>
          </a:p>
          <a:p>
            <a:pPr marL="457200" indent="-457200">
              <a:buFont typeface="Wingdings" panose="05000000000000000000" pitchFamily="2" charset="2"/>
              <a:buChar char="q"/>
            </a:pPr>
            <a:r>
              <a:rPr lang="en-US" sz="2600" dirty="0"/>
              <a:t>Additional Feature from RED : Wide range of load levels help it stabilize its buffer occupation at a level independent of the number of active connections</a:t>
            </a:r>
          </a:p>
          <a:p>
            <a:pPr marL="457200" indent="-457200">
              <a:buFont typeface="Wingdings" panose="05000000000000000000" pitchFamily="2" charset="2"/>
              <a:buChar char="q"/>
            </a:pPr>
            <a:endParaRPr lang="en-US" sz="2600" dirty="0"/>
          </a:p>
          <a:p>
            <a:pPr marL="457200" indent="-457200">
              <a:buFont typeface="Wingdings" panose="05000000000000000000" pitchFamily="2" charset="2"/>
              <a:buChar char="q"/>
            </a:pPr>
            <a:r>
              <a:rPr lang="en-US" sz="2600" dirty="0" smtClean="0"/>
              <a:t>Estimates the </a:t>
            </a:r>
            <a:r>
              <a:rPr lang="en-US" sz="2600" dirty="0"/>
              <a:t>number of active flows in a bottleneck </a:t>
            </a:r>
            <a:r>
              <a:rPr lang="en-US" sz="2600" dirty="0" smtClean="0"/>
              <a:t>link statistically</a:t>
            </a:r>
          </a:p>
          <a:p>
            <a:endParaRPr lang="en-US" sz="2600" dirty="0" smtClean="0"/>
          </a:p>
          <a:p>
            <a:pPr marL="457200" indent="-457200">
              <a:buFont typeface="Wingdings" panose="05000000000000000000" pitchFamily="2" charset="2"/>
              <a:buChar char="q"/>
            </a:pPr>
            <a:r>
              <a:rPr lang="en-US" sz="2600" dirty="0" smtClean="0"/>
              <a:t>Finds the candidate for “misbehaving flows”</a:t>
            </a:r>
            <a:endParaRPr lang="en-US" sz="2600" dirty="0"/>
          </a:p>
          <a:p>
            <a:pPr marL="457200" indent="-457200">
              <a:buFont typeface="Wingdings" panose="05000000000000000000" pitchFamily="2" charset="2"/>
              <a:buChar char="q"/>
            </a:pPr>
            <a:endParaRPr lang="en-US" sz="2600" dirty="0"/>
          </a:p>
          <a:p>
            <a:pPr marL="457200" indent="-457200">
              <a:buFont typeface="Wingdings" panose="05000000000000000000" pitchFamily="2" charset="2"/>
              <a:buChar char="q"/>
            </a:pPr>
            <a:endParaRPr lang="en-US" sz="2600" dirty="0"/>
          </a:p>
        </p:txBody>
      </p:sp>
    </p:spTree>
    <p:extLst>
      <p:ext uri="{BB962C8B-B14F-4D97-AF65-F5344CB8AC3E}">
        <p14:creationId xmlns:p14="http://schemas.microsoft.com/office/powerpoint/2010/main" val="42948672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EE1530B0-6F96-46C0-8B3E-3215CB756BE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 xmlns:a16="http://schemas.microsoft.com/office/drawing/2014/main" id="{754910CF-1B56-45D3-960A-E89F7B3B91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Methodology</a:t>
            </a:r>
          </a:p>
        </p:txBody>
      </p:sp>
      <p:sp>
        <p:nvSpPr>
          <p:cNvPr id="5" name="TextBox 4">
            <a:extLst>
              <a:ext uri="{FF2B5EF4-FFF2-40B4-BE49-F238E27FC236}">
                <a16:creationId xmlns="" xmlns:a16="http://schemas.microsoft.com/office/drawing/2014/main" id="{68A0F6AF-F936-4FA9-9119-AFBBFDD43C0D}"/>
              </a:ext>
            </a:extLst>
          </p:cNvPr>
          <p:cNvSpPr txBox="1"/>
          <p:nvPr/>
        </p:nvSpPr>
        <p:spPr>
          <a:xfrm>
            <a:off x="4846320" y="516835"/>
            <a:ext cx="6756400" cy="4893647"/>
          </a:xfrm>
          <a:prstGeom prst="rect">
            <a:avLst/>
          </a:prstGeom>
          <a:noFill/>
        </p:spPr>
        <p:txBody>
          <a:bodyPr wrap="square" rtlCol="0">
            <a:spAutoFit/>
          </a:bodyPr>
          <a:lstStyle/>
          <a:p>
            <a:pPr marL="457200" indent="-457200">
              <a:buFont typeface="Wingdings" panose="05000000000000000000" pitchFamily="2" charset="2"/>
              <a:buChar char="q"/>
            </a:pPr>
            <a:r>
              <a:rPr lang="en-US" sz="2600" dirty="0"/>
              <a:t>Zombie List : M recently seen flows, with extra information “count” and “time stamp”</a:t>
            </a:r>
          </a:p>
          <a:p>
            <a:pPr marL="457200" indent="-457200">
              <a:buFont typeface="Wingdings" panose="05000000000000000000" pitchFamily="2" charset="2"/>
              <a:buChar char="q"/>
            </a:pPr>
            <a:endParaRPr lang="en-US" sz="2600" dirty="0"/>
          </a:p>
          <a:p>
            <a:pPr marL="457200" indent="-457200">
              <a:buFont typeface="Wingdings" panose="05000000000000000000" pitchFamily="2" charset="2"/>
              <a:buChar char="q"/>
            </a:pPr>
            <a:r>
              <a:rPr lang="en-US" sz="2600" dirty="0"/>
              <a:t>Zombies : flows in the zombie list</a:t>
            </a:r>
          </a:p>
          <a:p>
            <a:pPr marL="457200" indent="-457200">
              <a:buFont typeface="Wingdings" panose="05000000000000000000" pitchFamily="2" charset="2"/>
              <a:buChar char="q"/>
            </a:pPr>
            <a:endParaRPr lang="en-US" sz="2600" dirty="0"/>
          </a:p>
          <a:p>
            <a:pPr marL="457200" indent="-457200">
              <a:buFont typeface="Wingdings" panose="05000000000000000000" pitchFamily="2" charset="2"/>
              <a:buChar char="q"/>
            </a:pPr>
            <a:r>
              <a:rPr lang="en-US" sz="2600" dirty="0"/>
              <a:t>Zombie list starts out empty, As packets arrive, as long as the list is not full, for every arriving packet the packet flow identifier (source address, destination address, etc.) is added to the list, the count of that zombie is set to zero, and its timestamp is set to the arrival time of the packet</a:t>
            </a:r>
          </a:p>
        </p:txBody>
      </p:sp>
    </p:spTree>
    <p:extLst>
      <p:ext uri="{BB962C8B-B14F-4D97-AF65-F5344CB8AC3E}">
        <p14:creationId xmlns:p14="http://schemas.microsoft.com/office/powerpoint/2010/main" val="15004988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EE1530B0-6F96-46C0-8B3E-3215CB756BE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 xmlns:a16="http://schemas.microsoft.com/office/drawing/2014/main" id="{754910CF-1B56-45D3-960A-E89F7B3B91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Methodology</a:t>
            </a:r>
          </a:p>
        </p:txBody>
      </p:sp>
      <p:sp>
        <p:nvSpPr>
          <p:cNvPr id="5" name="TextBox 4">
            <a:extLst>
              <a:ext uri="{FF2B5EF4-FFF2-40B4-BE49-F238E27FC236}">
                <a16:creationId xmlns="" xmlns:a16="http://schemas.microsoft.com/office/drawing/2014/main" id="{68A0F6AF-F936-4FA9-9119-AFBBFDD43C0D}"/>
              </a:ext>
            </a:extLst>
          </p:cNvPr>
          <p:cNvSpPr txBox="1"/>
          <p:nvPr/>
        </p:nvSpPr>
        <p:spPr>
          <a:xfrm>
            <a:off x="4846320" y="516835"/>
            <a:ext cx="6756400" cy="6093976"/>
          </a:xfrm>
          <a:prstGeom prst="rect">
            <a:avLst/>
          </a:prstGeom>
          <a:noFill/>
        </p:spPr>
        <p:txBody>
          <a:bodyPr wrap="square" rtlCol="0">
            <a:spAutoFit/>
          </a:bodyPr>
          <a:lstStyle/>
          <a:p>
            <a:pPr marL="457200" indent="-457200">
              <a:buFont typeface="Wingdings" panose="05000000000000000000" pitchFamily="2" charset="2"/>
              <a:buChar char="q"/>
            </a:pPr>
            <a:r>
              <a:rPr lang="en-US" sz="2600" dirty="0"/>
              <a:t>Once the zombie list is full it works as follows: Whenever a packet arrives, it is compared with a randomly chosen zombie in the zombie list.</a:t>
            </a:r>
          </a:p>
          <a:p>
            <a:pPr marL="914400" lvl="1" indent="-457200">
              <a:buFont typeface="Wingdings" panose="05000000000000000000" pitchFamily="2" charset="2"/>
              <a:buChar char="q"/>
            </a:pPr>
            <a:r>
              <a:rPr lang="en-US" sz="2600" b="1" dirty="0"/>
              <a:t>Hit</a:t>
            </a:r>
            <a:r>
              <a:rPr lang="en-US" sz="2600" dirty="0"/>
              <a:t> : If the arriving packet’s flow matches the zombie we declare a “hit”. </a:t>
            </a:r>
          </a:p>
          <a:p>
            <a:pPr marL="1371600" lvl="2" indent="-457200">
              <a:buFont typeface="Wingdings" panose="05000000000000000000" pitchFamily="2" charset="2"/>
              <a:buChar char="q"/>
            </a:pPr>
            <a:r>
              <a:rPr lang="en-US" sz="2600" dirty="0"/>
              <a:t>Count ++</a:t>
            </a:r>
          </a:p>
          <a:p>
            <a:pPr marL="1371600" lvl="2" indent="-457200">
              <a:buFont typeface="Wingdings" panose="05000000000000000000" pitchFamily="2" charset="2"/>
              <a:buChar char="q"/>
            </a:pPr>
            <a:r>
              <a:rPr lang="en-US" sz="2600" dirty="0"/>
              <a:t>Update timestamp</a:t>
            </a:r>
          </a:p>
          <a:p>
            <a:pPr marL="914400" lvl="1" indent="-457200">
              <a:buFont typeface="Wingdings" panose="05000000000000000000" pitchFamily="2" charset="2"/>
              <a:buChar char="q"/>
            </a:pPr>
            <a:r>
              <a:rPr lang="en-US" sz="2600" b="1" dirty="0"/>
              <a:t>No Hit</a:t>
            </a:r>
            <a:r>
              <a:rPr lang="en-US" sz="2600" dirty="0"/>
              <a:t> : If the two are not of the same flow, we declare a “no hit”. In that case, with probability p the flow identifier of the packet is overwritten. With probability 1 - p there is no change to the zombie list.</a:t>
            </a:r>
          </a:p>
          <a:p>
            <a:endParaRPr lang="en-US" sz="2600" dirty="0"/>
          </a:p>
        </p:txBody>
      </p:sp>
    </p:spTree>
    <p:extLst>
      <p:ext uri="{BB962C8B-B14F-4D97-AF65-F5344CB8AC3E}">
        <p14:creationId xmlns:p14="http://schemas.microsoft.com/office/powerpoint/2010/main" val="13167202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EE1530B0-6F96-46C0-8B3E-3215CB756BE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 xmlns:a16="http://schemas.microsoft.com/office/drawing/2014/main" id="{754910CF-1B56-45D3-960A-E89F7B3B91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smtClean="0">
                <a:solidFill>
                  <a:schemeClr val="bg1"/>
                </a:solidFill>
              </a:rPr>
              <a:t>Formulas</a:t>
            </a:r>
            <a:endParaRPr lang="en-US" sz="3600" dirty="0">
              <a:solidFill>
                <a:schemeClr val="bg1"/>
              </a:solidFill>
            </a:endParaRPr>
          </a:p>
        </p:txBody>
      </p:sp>
      <p:sp>
        <p:nvSpPr>
          <p:cNvPr id="5" name="TextBox 4">
            <a:extLst>
              <a:ext uri="{FF2B5EF4-FFF2-40B4-BE49-F238E27FC236}">
                <a16:creationId xmlns="" xmlns:a16="http://schemas.microsoft.com/office/drawing/2014/main" id="{68A0F6AF-F936-4FA9-9119-AFBBFDD43C0D}"/>
              </a:ext>
            </a:extLst>
          </p:cNvPr>
          <p:cNvSpPr txBox="1"/>
          <p:nvPr/>
        </p:nvSpPr>
        <p:spPr>
          <a:xfrm>
            <a:off x="4846320" y="516835"/>
            <a:ext cx="6756400" cy="492443"/>
          </a:xfrm>
          <a:prstGeom prst="rect">
            <a:avLst/>
          </a:prstGeom>
          <a:noFill/>
        </p:spPr>
        <p:txBody>
          <a:bodyPr wrap="square" rtlCol="0">
            <a:spAutoFit/>
          </a:bodyPr>
          <a:lstStyle/>
          <a:p>
            <a:endParaRPr lang="en-US" sz="2600" dirty="0"/>
          </a:p>
        </p:txBody>
      </p:sp>
      <p:pic>
        <p:nvPicPr>
          <p:cNvPr id="3" name="Picture 2"/>
          <p:cNvPicPr>
            <a:picLocks noChangeAspect="1"/>
          </p:cNvPicPr>
          <p:nvPr/>
        </p:nvPicPr>
        <p:blipFill>
          <a:blip r:embed="rId2"/>
          <a:stretch>
            <a:fillRect/>
          </a:stretch>
        </p:blipFill>
        <p:spPr>
          <a:xfrm>
            <a:off x="5751786" y="312647"/>
            <a:ext cx="3696103" cy="1854679"/>
          </a:xfrm>
          <a:prstGeom prst="rect">
            <a:avLst/>
          </a:prstGeom>
        </p:spPr>
      </p:pic>
      <p:pic>
        <p:nvPicPr>
          <p:cNvPr id="4" name="Picture 3"/>
          <p:cNvPicPr>
            <a:picLocks noChangeAspect="1"/>
          </p:cNvPicPr>
          <p:nvPr/>
        </p:nvPicPr>
        <p:blipFill>
          <a:blip r:embed="rId3"/>
          <a:stretch>
            <a:fillRect/>
          </a:stretch>
        </p:blipFill>
        <p:spPr>
          <a:xfrm>
            <a:off x="5530827" y="2524632"/>
            <a:ext cx="4138019" cy="1526099"/>
          </a:xfrm>
          <a:prstGeom prst="rect">
            <a:avLst/>
          </a:prstGeom>
        </p:spPr>
      </p:pic>
      <p:pic>
        <p:nvPicPr>
          <p:cNvPr id="6" name="Picture 5"/>
          <p:cNvPicPr>
            <a:picLocks noChangeAspect="1"/>
          </p:cNvPicPr>
          <p:nvPr/>
        </p:nvPicPr>
        <p:blipFill>
          <a:blip r:embed="rId4"/>
          <a:stretch>
            <a:fillRect/>
          </a:stretch>
        </p:blipFill>
        <p:spPr>
          <a:xfrm>
            <a:off x="5530827" y="4405827"/>
            <a:ext cx="4259949" cy="1371719"/>
          </a:xfrm>
          <a:prstGeom prst="rect">
            <a:avLst/>
          </a:prstGeom>
        </p:spPr>
      </p:pic>
    </p:spTree>
    <p:extLst>
      <p:ext uri="{BB962C8B-B14F-4D97-AF65-F5344CB8AC3E}">
        <p14:creationId xmlns:p14="http://schemas.microsoft.com/office/powerpoint/2010/main" val="1253549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 xmlns:a16="http://schemas.microsoft.com/office/drawing/2014/main" id="{457CE11A-E9DB-4E48-AB63-C1EED29814AD}"/>
              </a:ext>
            </a:extLst>
          </p:cNvPr>
          <p:cNvSpPr>
            <a:spLocks noGrp="1"/>
          </p:cNvSpPr>
          <p:nvPr/>
        </p:nvSpPr>
        <p:spPr>
          <a:xfrm>
            <a:off x="1066800" y="1828800"/>
            <a:ext cx="10058400" cy="118525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ctr"/>
            <a:r>
              <a:rPr lang="en-US" sz="6600" dirty="0"/>
              <a:t>THANK YOU</a:t>
            </a:r>
          </a:p>
        </p:txBody>
      </p:sp>
    </p:spTree>
    <p:extLst>
      <p:ext uri="{BB962C8B-B14F-4D97-AF65-F5344CB8AC3E}">
        <p14:creationId xmlns:p14="http://schemas.microsoft.com/office/powerpoint/2010/main" val="2871609362"/>
      </p:ext>
    </p:extLst>
  </p:cSld>
  <p:clrMapOvr>
    <a:masterClrMapping/>
  </p:clrMapOvr>
  <p:timing>
    <p:tnLst>
      <p:par>
        <p:cTn id="1" dur="indefinite" restart="never" nodeType="tmRoot"/>
      </p:par>
    </p:tnLst>
  </p:timing>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A26AAF5-6CFC-4C52-B7DF-08410EDE67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4F503EC-3FFF-4193-A86F-39150E2BAC75}">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2E5ECA37-C458-4BA2-A090-D7A19E07B43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{9E27E4A9-FFF5-422D-A9C0-DFA878F9C8E8}tf11429527_win32</Template>
  <TotalTime>61</TotalTime>
  <Words>279</Words>
  <Application>Microsoft Office PowerPoint</Application>
  <PresentationFormat>Widescreen</PresentationFormat>
  <Paragraphs>27</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Bookman Old Style</vt:lpstr>
      <vt:lpstr>Calibri</vt:lpstr>
      <vt:lpstr>Franklin Gothic Book</vt:lpstr>
      <vt:lpstr>Wingdings</vt:lpstr>
      <vt:lpstr>1_RetrospectVTI</vt:lpstr>
      <vt:lpstr>S-RED</vt:lpstr>
      <vt:lpstr>Reference</vt:lpstr>
      <vt:lpstr>Overview</vt:lpstr>
      <vt:lpstr>Methodology</vt:lpstr>
      <vt:lpstr>Methodology</vt:lpstr>
      <vt:lpstr>Formulas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S-RED</dc:title>
  <dc:creator>1705010 - Md.Zarif-Ul-Alam</dc:creator>
  <cp:lastModifiedBy>Asus</cp:lastModifiedBy>
  <cp:revision>4</cp:revision>
  <dcterms:created xsi:type="dcterms:W3CDTF">2022-01-17T01:17:41Z</dcterms:created>
  <dcterms:modified xsi:type="dcterms:W3CDTF">2023-01-26T09:21:33Z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