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3BA65-6D66-4BA0-AAB8-8A3EC735B8E0}"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6B935F1E-55B3-4D4F-93C9-7F06F0115B94}">
      <dgm:prSet/>
      <dgm:spPr/>
      <dgm:t>
        <a:bodyPr/>
        <a:lstStyle/>
        <a:p>
          <a:r>
            <a:rPr lang="en-IN"/>
            <a:t>Directors, Chief Executives and their spouse and minor children. </a:t>
          </a:r>
          <a:endParaRPr lang="en-US"/>
        </a:p>
      </dgm:t>
    </dgm:pt>
    <dgm:pt modelId="{2326CBF6-F8C8-4902-A3F2-D74C680F8077}" type="parTrans" cxnId="{088EE2DD-5A06-42A6-99A0-1DC6FEDCE871}">
      <dgm:prSet/>
      <dgm:spPr/>
      <dgm:t>
        <a:bodyPr/>
        <a:lstStyle/>
        <a:p>
          <a:endParaRPr lang="en-US"/>
        </a:p>
      </dgm:t>
    </dgm:pt>
    <dgm:pt modelId="{85D20600-2A0F-40F7-B612-204DF87CD226}" type="sibTrans" cxnId="{088EE2DD-5A06-42A6-99A0-1DC6FEDCE871}">
      <dgm:prSet/>
      <dgm:spPr/>
      <dgm:t>
        <a:bodyPr/>
        <a:lstStyle/>
        <a:p>
          <a:endParaRPr lang="en-US"/>
        </a:p>
      </dgm:t>
    </dgm:pt>
    <dgm:pt modelId="{5B4C203F-F3DE-4CFC-ABF0-0FD2FFCC1FC9}">
      <dgm:prSet/>
      <dgm:spPr/>
      <dgm:t>
        <a:bodyPr/>
        <a:lstStyle/>
        <a:p>
          <a:r>
            <a:rPr lang="en-IN"/>
            <a:t>Atlas Foundation </a:t>
          </a:r>
          <a:endParaRPr lang="en-US"/>
        </a:p>
      </dgm:t>
    </dgm:pt>
    <dgm:pt modelId="{F83CAF33-AB49-41DB-BEB4-C5DB959A60E2}" type="parTrans" cxnId="{33287CBB-514A-418C-B34F-BDAE5E5D78AE}">
      <dgm:prSet/>
      <dgm:spPr/>
      <dgm:t>
        <a:bodyPr/>
        <a:lstStyle/>
        <a:p>
          <a:endParaRPr lang="en-US"/>
        </a:p>
      </dgm:t>
    </dgm:pt>
    <dgm:pt modelId="{F1B11BED-4E07-42C3-AF7C-08BA7D8D7C3F}" type="sibTrans" cxnId="{33287CBB-514A-418C-B34F-BDAE5E5D78AE}">
      <dgm:prSet/>
      <dgm:spPr/>
      <dgm:t>
        <a:bodyPr/>
        <a:lstStyle/>
        <a:p>
          <a:endParaRPr lang="en-US"/>
        </a:p>
      </dgm:t>
    </dgm:pt>
    <dgm:pt modelId="{DA6FD599-BB59-4AEC-9C23-B4FF38D04FC5}">
      <dgm:prSet/>
      <dgm:spPr/>
      <dgm:t>
        <a:bodyPr/>
        <a:lstStyle/>
        <a:p>
          <a:r>
            <a:rPr lang="en-IN"/>
            <a:t>Atlas Insurance limited </a:t>
          </a:r>
          <a:endParaRPr lang="en-US"/>
        </a:p>
      </dgm:t>
    </dgm:pt>
    <dgm:pt modelId="{C2C05896-91D4-4D50-BAF9-41952258DA7A}" type="parTrans" cxnId="{8757F778-8CD4-4EDB-BB78-DD5F67343C72}">
      <dgm:prSet/>
      <dgm:spPr/>
      <dgm:t>
        <a:bodyPr/>
        <a:lstStyle/>
        <a:p>
          <a:endParaRPr lang="en-US"/>
        </a:p>
      </dgm:t>
    </dgm:pt>
    <dgm:pt modelId="{88F567C2-3A11-4AEB-8F47-FAB1295C5747}" type="sibTrans" cxnId="{8757F778-8CD4-4EDB-BB78-DD5F67343C72}">
      <dgm:prSet/>
      <dgm:spPr/>
      <dgm:t>
        <a:bodyPr/>
        <a:lstStyle/>
        <a:p>
          <a:endParaRPr lang="en-US"/>
        </a:p>
      </dgm:t>
    </dgm:pt>
    <dgm:pt modelId="{6F9A66EB-F3B3-45DA-80C2-D2B01134E4F7}">
      <dgm:prSet/>
      <dgm:spPr/>
      <dgm:t>
        <a:bodyPr/>
        <a:lstStyle/>
        <a:p>
          <a:r>
            <a:rPr lang="en-IN"/>
            <a:t>GS Yuasa International Limited – Japan</a:t>
          </a:r>
          <a:endParaRPr lang="en-US"/>
        </a:p>
      </dgm:t>
    </dgm:pt>
    <dgm:pt modelId="{E28167F9-2F7F-49F6-8A94-4A0C3D6F9790}" type="parTrans" cxnId="{28EB799F-4853-47CA-8E67-E20FAE08DB03}">
      <dgm:prSet/>
      <dgm:spPr/>
      <dgm:t>
        <a:bodyPr/>
        <a:lstStyle/>
        <a:p>
          <a:endParaRPr lang="en-US"/>
        </a:p>
      </dgm:t>
    </dgm:pt>
    <dgm:pt modelId="{B461521A-0860-4434-B9F4-352912CFE8E9}" type="sibTrans" cxnId="{28EB799F-4853-47CA-8E67-E20FAE08DB03}">
      <dgm:prSet/>
      <dgm:spPr/>
      <dgm:t>
        <a:bodyPr/>
        <a:lstStyle/>
        <a:p>
          <a:endParaRPr lang="en-US"/>
        </a:p>
      </dgm:t>
    </dgm:pt>
    <dgm:pt modelId="{D9D48104-5C18-4C91-8688-4A82F59C0719}">
      <dgm:prSet/>
      <dgm:spPr/>
      <dgm:t>
        <a:bodyPr/>
        <a:lstStyle/>
        <a:p>
          <a:r>
            <a:rPr lang="en-IN"/>
            <a:t>Shirazi Investments (Private) Limited</a:t>
          </a:r>
          <a:endParaRPr lang="en-US"/>
        </a:p>
      </dgm:t>
    </dgm:pt>
    <dgm:pt modelId="{0B99AA1E-4453-48D2-B4BB-A294F7917DAB}" type="parTrans" cxnId="{55718700-4A08-4635-8FE5-B79857AC14D6}">
      <dgm:prSet/>
      <dgm:spPr/>
      <dgm:t>
        <a:bodyPr/>
        <a:lstStyle/>
        <a:p>
          <a:endParaRPr lang="en-US"/>
        </a:p>
      </dgm:t>
    </dgm:pt>
    <dgm:pt modelId="{685E5515-C08B-4B92-8238-EF89161E6032}" type="sibTrans" cxnId="{55718700-4A08-4635-8FE5-B79857AC14D6}">
      <dgm:prSet/>
      <dgm:spPr/>
      <dgm:t>
        <a:bodyPr/>
        <a:lstStyle/>
        <a:p>
          <a:endParaRPr lang="en-US"/>
        </a:p>
      </dgm:t>
    </dgm:pt>
    <dgm:pt modelId="{E19E94A3-6DD3-469E-B5EA-A2E9C4AF8461}">
      <dgm:prSet/>
      <dgm:spPr/>
      <dgm:t>
        <a:bodyPr/>
        <a:lstStyle/>
        <a:p>
          <a:r>
            <a:rPr lang="en-IN"/>
            <a:t>NIT and ICP</a:t>
          </a:r>
          <a:endParaRPr lang="en-US"/>
        </a:p>
      </dgm:t>
    </dgm:pt>
    <dgm:pt modelId="{BBE1EBC1-27D4-4AA4-8EB8-FF4506CD7766}" type="parTrans" cxnId="{4A6CDDF4-5574-4EC8-AC8A-439DF73687DB}">
      <dgm:prSet/>
      <dgm:spPr/>
      <dgm:t>
        <a:bodyPr/>
        <a:lstStyle/>
        <a:p>
          <a:endParaRPr lang="en-US"/>
        </a:p>
      </dgm:t>
    </dgm:pt>
    <dgm:pt modelId="{2BAE38CE-DC7C-4C2B-A7DA-050335B7B1CD}" type="sibTrans" cxnId="{4A6CDDF4-5574-4EC8-AC8A-439DF73687DB}">
      <dgm:prSet/>
      <dgm:spPr/>
      <dgm:t>
        <a:bodyPr/>
        <a:lstStyle/>
        <a:p>
          <a:endParaRPr lang="en-US"/>
        </a:p>
      </dgm:t>
    </dgm:pt>
    <dgm:pt modelId="{F5FBE4B5-12C8-4515-B55F-0F4DE690032B}">
      <dgm:prSet/>
      <dgm:spPr/>
      <dgm:t>
        <a:bodyPr/>
        <a:lstStyle/>
        <a:p>
          <a:r>
            <a:rPr lang="en-IN"/>
            <a:t>Banks, DFIs and NBFCs</a:t>
          </a:r>
          <a:endParaRPr lang="en-US"/>
        </a:p>
      </dgm:t>
    </dgm:pt>
    <dgm:pt modelId="{1AD95270-8A50-4361-A00C-F2A7CA04DD9E}" type="parTrans" cxnId="{5ABF90DF-89DD-4B8E-9751-5C5A7209AE9B}">
      <dgm:prSet/>
      <dgm:spPr/>
      <dgm:t>
        <a:bodyPr/>
        <a:lstStyle/>
        <a:p>
          <a:endParaRPr lang="en-US"/>
        </a:p>
      </dgm:t>
    </dgm:pt>
    <dgm:pt modelId="{8CC6E10B-838F-41DD-BBB7-AE4B90E4588B}" type="sibTrans" cxnId="{5ABF90DF-89DD-4B8E-9751-5C5A7209AE9B}">
      <dgm:prSet/>
      <dgm:spPr/>
      <dgm:t>
        <a:bodyPr/>
        <a:lstStyle/>
        <a:p>
          <a:endParaRPr lang="en-US"/>
        </a:p>
      </dgm:t>
    </dgm:pt>
    <dgm:pt modelId="{E781102C-7CA7-4B4A-B125-2B4FCF008332}">
      <dgm:prSet/>
      <dgm:spPr/>
      <dgm:t>
        <a:bodyPr/>
        <a:lstStyle/>
        <a:p>
          <a:r>
            <a:rPr lang="en-IN"/>
            <a:t>Insurance Companies</a:t>
          </a:r>
          <a:endParaRPr lang="en-US"/>
        </a:p>
      </dgm:t>
    </dgm:pt>
    <dgm:pt modelId="{96EE4418-0733-4A3A-A68B-9174F49A9F88}" type="parTrans" cxnId="{1CFF87DE-63C5-43C3-9F6D-6DCE4F7837B8}">
      <dgm:prSet/>
      <dgm:spPr/>
      <dgm:t>
        <a:bodyPr/>
        <a:lstStyle/>
        <a:p>
          <a:endParaRPr lang="en-US"/>
        </a:p>
      </dgm:t>
    </dgm:pt>
    <dgm:pt modelId="{BDF8F5D5-50C3-4961-B13F-4A9326CA0C80}" type="sibTrans" cxnId="{1CFF87DE-63C5-43C3-9F6D-6DCE4F7837B8}">
      <dgm:prSet/>
      <dgm:spPr/>
      <dgm:t>
        <a:bodyPr/>
        <a:lstStyle/>
        <a:p>
          <a:endParaRPr lang="en-US"/>
        </a:p>
      </dgm:t>
    </dgm:pt>
    <dgm:pt modelId="{BC764D48-D715-4974-9094-A16F5C93CFF7}">
      <dgm:prSet/>
      <dgm:spPr/>
      <dgm:t>
        <a:bodyPr/>
        <a:lstStyle/>
        <a:p>
          <a:r>
            <a:rPr lang="en-IN"/>
            <a:t>Modarabas and Mutual Funds</a:t>
          </a:r>
          <a:endParaRPr lang="en-US"/>
        </a:p>
      </dgm:t>
    </dgm:pt>
    <dgm:pt modelId="{3554B290-DC40-46CC-A504-572C9556C5D7}" type="parTrans" cxnId="{0DEF8E69-50A1-433C-AD46-FAFDF6852DA8}">
      <dgm:prSet/>
      <dgm:spPr/>
      <dgm:t>
        <a:bodyPr/>
        <a:lstStyle/>
        <a:p>
          <a:endParaRPr lang="en-US"/>
        </a:p>
      </dgm:t>
    </dgm:pt>
    <dgm:pt modelId="{9ECCB35D-A096-4141-8519-A4783F8326C8}" type="sibTrans" cxnId="{0DEF8E69-50A1-433C-AD46-FAFDF6852DA8}">
      <dgm:prSet/>
      <dgm:spPr/>
      <dgm:t>
        <a:bodyPr/>
        <a:lstStyle/>
        <a:p>
          <a:endParaRPr lang="en-US"/>
        </a:p>
      </dgm:t>
    </dgm:pt>
    <dgm:pt modelId="{519FE212-F521-44A0-8B84-C3A0332ADE02}">
      <dgm:prSet/>
      <dgm:spPr/>
      <dgm:t>
        <a:bodyPr/>
        <a:lstStyle/>
        <a:p>
          <a:r>
            <a:rPr lang="en-IN"/>
            <a:t>Public sector companies and corporations</a:t>
          </a:r>
          <a:endParaRPr lang="en-US"/>
        </a:p>
      </dgm:t>
    </dgm:pt>
    <dgm:pt modelId="{4EB8EF27-F6AC-49D0-8C13-D72CD7EEBEF3}" type="parTrans" cxnId="{C5C85989-687C-4F55-B41E-212D60CF176D}">
      <dgm:prSet/>
      <dgm:spPr/>
      <dgm:t>
        <a:bodyPr/>
        <a:lstStyle/>
        <a:p>
          <a:endParaRPr lang="en-US"/>
        </a:p>
      </dgm:t>
    </dgm:pt>
    <dgm:pt modelId="{5DF5FF71-769C-4570-A57E-E405988C2B2F}" type="sibTrans" cxnId="{C5C85989-687C-4F55-B41E-212D60CF176D}">
      <dgm:prSet/>
      <dgm:spPr/>
      <dgm:t>
        <a:bodyPr/>
        <a:lstStyle/>
        <a:p>
          <a:endParaRPr lang="en-US"/>
        </a:p>
      </dgm:t>
    </dgm:pt>
    <dgm:pt modelId="{53AC8820-3551-4719-B6CB-385C1FF48A10}">
      <dgm:prSet/>
      <dgm:spPr/>
      <dgm:t>
        <a:bodyPr/>
        <a:lstStyle/>
        <a:p>
          <a:r>
            <a:rPr lang="en-IN"/>
            <a:t>Foreign and Local General Public</a:t>
          </a:r>
          <a:endParaRPr lang="en-US"/>
        </a:p>
      </dgm:t>
    </dgm:pt>
    <dgm:pt modelId="{309C9E8D-AA5E-4067-AE84-6723E9AE4286}" type="parTrans" cxnId="{4520B20B-9DDD-4434-B88A-27CC9FDDF893}">
      <dgm:prSet/>
      <dgm:spPr/>
      <dgm:t>
        <a:bodyPr/>
        <a:lstStyle/>
        <a:p>
          <a:endParaRPr lang="en-US"/>
        </a:p>
      </dgm:t>
    </dgm:pt>
    <dgm:pt modelId="{56CBE90A-779A-4E17-800E-CE24C400F9BC}" type="sibTrans" cxnId="{4520B20B-9DDD-4434-B88A-27CC9FDDF893}">
      <dgm:prSet/>
      <dgm:spPr/>
      <dgm:t>
        <a:bodyPr/>
        <a:lstStyle/>
        <a:p>
          <a:endParaRPr lang="en-US"/>
        </a:p>
      </dgm:t>
    </dgm:pt>
    <dgm:pt modelId="{F527B63C-72F2-4F57-8FC4-44D2D0175581}">
      <dgm:prSet/>
      <dgm:spPr/>
      <dgm:t>
        <a:bodyPr/>
        <a:lstStyle/>
        <a:p>
          <a:r>
            <a:rPr lang="en-IN"/>
            <a:t>Joint Stock Companies </a:t>
          </a:r>
          <a:endParaRPr lang="en-US"/>
        </a:p>
      </dgm:t>
    </dgm:pt>
    <dgm:pt modelId="{58BC9E97-E05D-4865-8219-150BCBCEC0D7}" type="parTrans" cxnId="{813421F1-995C-4A14-B3B6-846831B71D7D}">
      <dgm:prSet/>
      <dgm:spPr/>
      <dgm:t>
        <a:bodyPr/>
        <a:lstStyle/>
        <a:p>
          <a:endParaRPr lang="en-US"/>
        </a:p>
      </dgm:t>
    </dgm:pt>
    <dgm:pt modelId="{FF20E7E7-01B9-41D9-A409-45EC4358E7B0}" type="sibTrans" cxnId="{813421F1-995C-4A14-B3B6-846831B71D7D}">
      <dgm:prSet/>
      <dgm:spPr/>
      <dgm:t>
        <a:bodyPr/>
        <a:lstStyle/>
        <a:p>
          <a:endParaRPr lang="en-US"/>
        </a:p>
      </dgm:t>
    </dgm:pt>
    <dgm:pt modelId="{1DFC57AE-40AC-4C19-AA8B-22F7863C3CF5}">
      <dgm:prSet/>
      <dgm:spPr/>
      <dgm:t>
        <a:bodyPr/>
        <a:lstStyle/>
        <a:p>
          <a:r>
            <a:rPr lang="en-IN"/>
            <a:t>Trustees of Pakistan Human Development Fund</a:t>
          </a:r>
          <a:endParaRPr lang="en-US"/>
        </a:p>
      </dgm:t>
    </dgm:pt>
    <dgm:pt modelId="{021B499C-61B9-46FF-BB23-BC73248A82F2}" type="parTrans" cxnId="{BC9C2404-A2F4-4F4F-9F3D-9E487055A19F}">
      <dgm:prSet/>
      <dgm:spPr/>
      <dgm:t>
        <a:bodyPr/>
        <a:lstStyle/>
        <a:p>
          <a:endParaRPr lang="en-US"/>
        </a:p>
      </dgm:t>
    </dgm:pt>
    <dgm:pt modelId="{3808C958-3441-41CF-86BF-E14BE7E21D97}" type="sibTrans" cxnId="{BC9C2404-A2F4-4F4F-9F3D-9E487055A19F}">
      <dgm:prSet/>
      <dgm:spPr/>
      <dgm:t>
        <a:bodyPr/>
        <a:lstStyle/>
        <a:p>
          <a:endParaRPr lang="en-US"/>
        </a:p>
      </dgm:t>
    </dgm:pt>
    <dgm:pt modelId="{F7D920C7-8813-42CF-979F-C904A04E2EB6}">
      <dgm:prSet/>
      <dgm:spPr/>
      <dgm:t>
        <a:bodyPr/>
        <a:lstStyle/>
        <a:p>
          <a:r>
            <a:rPr lang="en-IN"/>
            <a:t>Trustee of Iftikhar Shirazi Family Trust </a:t>
          </a:r>
          <a:endParaRPr lang="en-US"/>
        </a:p>
      </dgm:t>
    </dgm:pt>
    <dgm:pt modelId="{E32FD36E-6C0E-4CA5-9EB2-CF27C9A1F7CE}" type="parTrans" cxnId="{175BA5F4-8C86-4F7E-A3C6-29849884733F}">
      <dgm:prSet/>
      <dgm:spPr/>
      <dgm:t>
        <a:bodyPr/>
        <a:lstStyle/>
        <a:p>
          <a:endParaRPr lang="en-US"/>
        </a:p>
      </dgm:t>
    </dgm:pt>
    <dgm:pt modelId="{AB018ED3-4390-438E-94AD-68C092A56245}" type="sibTrans" cxnId="{175BA5F4-8C86-4F7E-A3C6-29849884733F}">
      <dgm:prSet/>
      <dgm:spPr/>
      <dgm:t>
        <a:bodyPr/>
        <a:lstStyle/>
        <a:p>
          <a:endParaRPr lang="en-US"/>
        </a:p>
      </dgm:t>
    </dgm:pt>
    <dgm:pt modelId="{96B4AD79-74FC-4FC6-B635-8938EA611ED2}">
      <dgm:prSet/>
      <dgm:spPr/>
      <dgm:t>
        <a:bodyPr/>
        <a:lstStyle/>
        <a:p>
          <a:r>
            <a:rPr lang="en-IN"/>
            <a:t>Trustees Al Badar Welfare Trust </a:t>
          </a:r>
          <a:endParaRPr lang="en-US"/>
        </a:p>
      </dgm:t>
    </dgm:pt>
    <dgm:pt modelId="{8BC2703F-72CB-4ABF-BB07-DF61434E7385}" type="parTrans" cxnId="{5E655041-F2EE-40CE-9781-BAA0DB2ECC54}">
      <dgm:prSet/>
      <dgm:spPr/>
      <dgm:t>
        <a:bodyPr/>
        <a:lstStyle/>
        <a:p>
          <a:endParaRPr lang="en-US"/>
        </a:p>
      </dgm:t>
    </dgm:pt>
    <dgm:pt modelId="{5D5844FD-3B3E-48EC-8BC6-3194F545E266}" type="sibTrans" cxnId="{5E655041-F2EE-40CE-9781-BAA0DB2ECC54}">
      <dgm:prSet/>
      <dgm:spPr/>
      <dgm:t>
        <a:bodyPr/>
        <a:lstStyle/>
        <a:p>
          <a:endParaRPr lang="en-US"/>
        </a:p>
      </dgm:t>
    </dgm:pt>
    <dgm:pt modelId="{02523946-C00B-4B85-A79F-FCBEB6D8BE43}" type="pres">
      <dgm:prSet presAssocID="{7743BA65-6D66-4BA0-AAB8-8A3EC735B8E0}" presName="diagram" presStyleCnt="0">
        <dgm:presLayoutVars>
          <dgm:dir/>
          <dgm:resizeHandles val="exact"/>
        </dgm:presLayoutVars>
      </dgm:prSet>
      <dgm:spPr/>
    </dgm:pt>
    <dgm:pt modelId="{42DB272F-DE3E-444A-89BF-B008F59F11B9}" type="pres">
      <dgm:prSet presAssocID="{6B935F1E-55B3-4D4F-93C9-7F06F0115B94}" presName="node" presStyleLbl="node1" presStyleIdx="0" presStyleCnt="15">
        <dgm:presLayoutVars>
          <dgm:bulletEnabled val="1"/>
        </dgm:presLayoutVars>
      </dgm:prSet>
      <dgm:spPr/>
    </dgm:pt>
    <dgm:pt modelId="{A26CA0F3-7E23-4A06-96BA-11157CE26A4C}" type="pres">
      <dgm:prSet presAssocID="{85D20600-2A0F-40F7-B612-204DF87CD226}" presName="sibTrans" presStyleLbl="sibTrans2D1" presStyleIdx="0" presStyleCnt="14"/>
      <dgm:spPr/>
    </dgm:pt>
    <dgm:pt modelId="{A03A5641-FC14-4D04-A442-D15A396319DB}" type="pres">
      <dgm:prSet presAssocID="{85D20600-2A0F-40F7-B612-204DF87CD226}" presName="connectorText" presStyleLbl="sibTrans2D1" presStyleIdx="0" presStyleCnt="14"/>
      <dgm:spPr/>
    </dgm:pt>
    <dgm:pt modelId="{92819857-2CAE-421B-8E91-40B14C29AA8B}" type="pres">
      <dgm:prSet presAssocID="{5B4C203F-F3DE-4CFC-ABF0-0FD2FFCC1FC9}" presName="node" presStyleLbl="node1" presStyleIdx="1" presStyleCnt="15">
        <dgm:presLayoutVars>
          <dgm:bulletEnabled val="1"/>
        </dgm:presLayoutVars>
      </dgm:prSet>
      <dgm:spPr/>
    </dgm:pt>
    <dgm:pt modelId="{7FF45D7E-FCA4-4344-A42E-97BD015BA8A2}" type="pres">
      <dgm:prSet presAssocID="{F1B11BED-4E07-42C3-AF7C-08BA7D8D7C3F}" presName="sibTrans" presStyleLbl="sibTrans2D1" presStyleIdx="1" presStyleCnt="14"/>
      <dgm:spPr/>
    </dgm:pt>
    <dgm:pt modelId="{8519845A-2539-40AF-9B06-3D601A211737}" type="pres">
      <dgm:prSet presAssocID="{F1B11BED-4E07-42C3-AF7C-08BA7D8D7C3F}" presName="connectorText" presStyleLbl="sibTrans2D1" presStyleIdx="1" presStyleCnt="14"/>
      <dgm:spPr/>
    </dgm:pt>
    <dgm:pt modelId="{5C5C553F-4B40-4BCA-883C-B2C4BC6C7F35}" type="pres">
      <dgm:prSet presAssocID="{DA6FD599-BB59-4AEC-9C23-B4FF38D04FC5}" presName="node" presStyleLbl="node1" presStyleIdx="2" presStyleCnt="15">
        <dgm:presLayoutVars>
          <dgm:bulletEnabled val="1"/>
        </dgm:presLayoutVars>
      </dgm:prSet>
      <dgm:spPr/>
    </dgm:pt>
    <dgm:pt modelId="{C8F3DFA9-1F03-4ECF-98FB-C18A6B3EE911}" type="pres">
      <dgm:prSet presAssocID="{88F567C2-3A11-4AEB-8F47-FAB1295C5747}" presName="sibTrans" presStyleLbl="sibTrans2D1" presStyleIdx="2" presStyleCnt="14"/>
      <dgm:spPr/>
    </dgm:pt>
    <dgm:pt modelId="{4EDFCD82-FB33-478B-AEFF-A9B1BBAB1F11}" type="pres">
      <dgm:prSet presAssocID="{88F567C2-3A11-4AEB-8F47-FAB1295C5747}" presName="connectorText" presStyleLbl="sibTrans2D1" presStyleIdx="2" presStyleCnt="14"/>
      <dgm:spPr/>
    </dgm:pt>
    <dgm:pt modelId="{97064E6A-ED30-49C1-A353-86C8E8870EB0}" type="pres">
      <dgm:prSet presAssocID="{6F9A66EB-F3B3-45DA-80C2-D2B01134E4F7}" presName="node" presStyleLbl="node1" presStyleIdx="3" presStyleCnt="15">
        <dgm:presLayoutVars>
          <dgm:bulletEnabled val="1"/>
        </dgm:presLayoutVars>
      </dgm:prSet>
      <dgm:spPr/>
    </dgm:pt>
    <dgm:pt modelId="{53A908A9-896D-4921-9CCA-5EE6B3799AA0}" type="pres">
      <dgm:prSet presAssocID="{B461521A-0860-4434-B9F4-352912CFE8E9}" presName="sibTrans" presStyleLbl="sibTrans2D1" presStyleIdx="3" presStyleCnt="14"/>
      <dgm:spPr/>
    </dgm:pt>
    <dgm:pt modelId="{22715C2D-DA4A-43C1-81C9-8575BF7DCB93}" type="pres">
      <dgm:prSet presAssocID="{B461521A-0860-4434-B9F4-352912CFE8E9}" presName="connectorText" presStyleLbl="sibTrans2D1" presStyleIdx="3" presStyleCnt="14"/>
      <dgm:spPr/>
    </dgm:pt>
    <dgm:pt modelId="{CE5AFCED-AC99-4E7D-A28D-5C162AAD2416}" type="pres">
      <dgm:prSet presAssocID="{D9D48104-5C18-4C91-8688-4A82F59C0719}" presName="node" presStyleLbl="node1" presStyleIdx="4" presStyleCnt="15">
        <dgm:presLayoutVars>
          <dgm:bulletEnabled val="1"/>
        </dgm:presLayoutVars>
      </dgm:prSet>
      <dgm:spPr/>
    </dgm:pt>
    <dgm:pt modelId="{A4A4BEB5-09DB-4D6C-8E7D-0011F3563D10}" type="pres">
      <dgm:prSet presAssocID="{685E5515-C08B-4B92-8238-EF89161E6032}" presName="sibTrans" presStyleLbl="sibTrans2D1" presStyleIdx="4" presStyleCnt="14"/>
      <dgm:spPr/>
    </dgm:pt>
    <dgm:pt modelId="{E284606B-AAA9-42D8-8386-F71A74C3F9E3}" type="pres">
      <dgm:prSet presAssocID="{685E5515-C08B-4B92-8238-EF89161E6032}" presName="connectorText" presStyleLbl="sibTrans2D1" presStyleIdx="4" presStyleCnt="14"/>
      <dgm:spPr/>
    </dgm:pt>
    <dgm:pt modelId="{41F0FF97-B747-46EE-BA8A-CF5C97B63F4E}" type="pres">
      <dgm:prSet presAssocID="{E19E94A3-6DD3-469E-B5EA-A2E9C4AF8461}" presName="node" presStyleLbl="node1" presStyleIdx="5" presStyleCnt="15">
        <dgm:presLayoutVars>
          <dgm:bulletEnabled val="1"/>
        </dgm:presLayoutVars>
      </dgm:prSet>
      <dgm:spPr/>
    </dgm:pt>
    <dgm:pt modelId="{808B74D9-EAE0-4FFE-8148-A9E32C30C6D0}" type="pres">
      <dgm:prSet presAssocID="{2BAE38CE-DC7C-4C2B-A7DA-050335B7B1CD}" presName="sibTrans" presStyleLbl="sibTrans2D1" presStyleIdx="5" presStyleCnt="14"/>
      <dgm:spPr/>
    </dgm:pt>
    <dgm:pt modelId="{2D4613F9-2CFC-425A-947E-CE3EB2401D66}" type="pres">
      <dgm:prSet presAssocID="{2BAE38CE-DC7C-4C2B-A7DA-050335B7B1CD}" presName="connectorText" presStyleLbl="sibTrans2D1" presStyleIdx="5" presStyleCnt="14"/>
      <dgm:spPr/>
    </dgm:pt>
    <dgm:pt modelId="{DB36E462-165C-47A4-B5E7-EE59A5DC912E}" type="pres">
      <dgm:prSet presAssocID="{F5FBE4B5-12C8-4515-B55F-0F4DE690032B}" presName="node" presStyleLbl="node1" presStyleIdx="6" presStyleCnt="15">
        <dgm:presLayoutVars>
          <dgm:bulletEnabled val="1"/>
        </dgm:presLayoutVars>
      </dgm:prSet>
      <dgm:spPr/>
    </dgm:pt>
    <dgm:pt modelId="{61A1170F-F84B-4BE6-80CC-4BA3EFD29E52}" type="pres">
      <dgm:prSet presAssocID="{8CC6E10B-838F-41DD-BBB7-AE4B90E4588B}" presName="sibTrans" presStyleLbl="sibTrans2D1" presStyleIdx="6" presStyleCnt="14"/>
      <dgm:spPr/>
    </dgm:pt>
    <dgm:pt modelId="{AC298246-4C87-4E6D-8AF6-3D23F3E6DB6C}" type="pres">
      <dgm:prSet presAssocID="{8CC6E10B-838F-41DD-BBB7-AE4B90E4588B}" presName="connectorText" presStyleLbl="sibTrans2D1" presStyleIdx="6" presStyleCnt="14"/>
      <dgm:spPr/>
    </dgm:pt>
    <dgm:pt modelId="{39DE1A4B-6B5C-465C-868B-DDA066346C6F}" type="pres">
      <dgm:prSet presAssocID="{E781102C-7CA7-4B4A-B125-2B4FCF008332}" presName="node" presStyleLbl="node1" presStyleIdx="7" presStyleCnt="15">
        <dgm:presLayoutVars>
          <dgm:bulletEnabled val="1"/>
        </dgm:presLayoutVars>
      </dgm:prSet>
      <dgm:spPr/>
    </dgm:pt>
    <dgm:pt modelId="{2BA03064-1B13-4EFC-8DCD-34632CAFA004}" type="pres">
      <dgm:prSet presAssocID="{BDF8F5D5-50C3-4961-B13F-4A9326CA0C80}" presName="sibTrans" presStyleLbl="sibTrans2D1" presStyleIdx="7" presStyleCnt="14"/>
      <dgm:spPr/>
    </dgm:pt>
    <dgm:pt modelId="{BC7E77AB-F420-45F7-9F58-F8483AC70419}" type="pres">
      <dgm:prSet presAssocID="{BDF8F5D5-50C3-4961-B13F-4A9326CA0C80}" presName="connectorText" presStyleLbl="sibTrans2D1" presStyleIdx="7" presStyleCnt="14"/>
      <dgm:spPr/>
    </dgm:pt>
    <dgm:pt modelId="{989CAC31-0F32-477D-8C22-7B93C000A2F7}" type="pres">
      <dgm:prSet presAssocID="{BC764D48-D715-4974-9094-A16F5C93CFF7}" presName="node" presStyleLbl="node1" presStyleIdx="8" presStyleCnt="15">
        <dgm:presLayoutVars>
          <dgm:bulletEnabled val="1"/>
        </dgm:presLayoutVars>
      </dgm:prSet>
      <dgm:spPr/>
    </dgm:pt>
    <dgm:pt modelId="{120587B1-9E0F-4760-A34A-01579F48FF19}" type="pres">
      <dgm:prSet presAssocID="{9ECCB35D-A096-4141-8519-A4783F8326C8}" presName="sibTrans" presStyleLbl="sibTrans2D1" presStyleIdx="8" presStyleCnt="14"/>
      <dgm:spPr/>
    </dgm:pt>
    <dgm:pt modelId="{AACCF47E-8326-4529-B962-D469DCE9FDD0}" type="pres">
      <dgm:prSet presAssocID="{9ECCB35D-A096-4141-8519-A4783F8326C8}" presName="connectorText" presStyleLbl="sibTrans2D1" presStyleIdx="8" presStyleCnt="14"/>
      <dgm:spPr/>
    </dgm:pt>
    <dgm:pt modelId="{040FD14A-38D1-4B0D-8253-8BE3B26429EC}" type="pres">
      <dgm:prSet presAssocID="{519FE212-F521-44A0-8B84-C3A0332ADE02}" presName="node" presStyleLbl="node1" presStyleIdx="9" presStyleCnt="15">
        <dgm:presLayoutVars>
          <dgm:bulletEnabled val="1"/>
        </dgm:presLayoutVars>
      </dgm:prSet>
      <dgm:spPr/>
    </dgm:pt>
    <dgm:pt modelId="{0364C8E7-0084-431C-BA8B-C81CA3136D58}" type="pres">
      <dgm:prSet presAssocID="{5DF5FF71-769C-4570-A57E-E405988C2B2F}" presName="sibTrans" presStyleLbl="sibTrans2D1" presStyleIdx="9" presStyleCnt="14"/>
      <dgm:spPr/>
    </dgm:pt>
    <dgm:pt modelId="{DBA83AF4-FFDC-413E-8BA6-9733FB87E8DB}" type="pres">
      <dgm:prSet presAssocID="{5DF5FF71-769C-4570-A57E-E405988C2B2F}" presName="connectorText" presStyleLbl="sibTrans2D1" presStyleIdx="9" presStyleCnt="14"/>
      <dgm:spPr/>
    </dgm:pt>
    <dgm:pt modelId="{FA0AC213-23AB-43A8-BCBE-6269FA335304}" type="pres">
      <dgm:prSet presAssocID="{53AC8820-3551-4719-B6CB-385C1FF48A10}" presName="node" presStyleLbl="node1" presStyleIdx="10" presStyleCnt="15">
        <dgm:presLayoutVars>
          <dgm:bulletEnabled val="1"/>
        </dgm:presLayoutVars>
      </dgm:prSet>
      <dgm:spPr/>
    </dgm:pt>
    <dgm:pt modelId="{6BAA56FF-75C6-45D3-9252-609466B15025}" type="pres">
      <dgm:prSet presAssocID="{56CBE90A-779A-4E17-800E-CE24C400F9BC}" presName="sibTrans" presStyleLbl="sibTrans2D1" presStyleIdx="10" presStyleCnt="14"/>
      <dgm:spPr/>
    </dgm:pt>
    <dgm:pt modelId="{41DC750C-741D-47FF-B101-8FF19763C8D3}" type="pres">
      <dgm:prSet presAssocID="{56CBE90A-779A-4E17-800E-CE24C400F9BC}" presName="connectorText" presStyleLbl="sibTrans2D1" presStyleIdx="10" presStyleCnt="14"/>
      <dgm:spPr/>
    </dgm:pt>
    <dgm:pt modelId="{2438958D-5207-4E09-A5E2-667F71721E03}" type="pres">
      <dgm:prSet presAssocID="{F527B63C-72F2-4F57-8FC4-44D2D0175581}" presName="node" presStyleLbl="node1" presStyleIdx="11" presStyleCnt="15">
        <dgm:presLayoutVars>
          <dgm:bulletEnabled val="1"/>
        </dgm:presLayoutVars>
      </dgm:prSet>
      <dgm:spPr/>
    </dgm:pt>
    <dgm:pt modelId="{7959D2F3-884B-4569-9546-23772104714F}" type="pres">
      <dgm:prSet presAssocID="{FF20E7E7-01B9-41D9-A409-45EC4358E7B0}" presName="sibTrans" presStyleLbl="sibTrans2D1" presStyleIdx="11" presStyleCnt="14"/>
      <dgm:spPr/>
    </dgm:pt>
    <dgm:pt modelId="{3862F5A0-4437-4C28-8A98-03FACE99C642}" type="pres">
      <dgm:prSet presAssocID="{FF20E7E7-01B9-41D9-A409-45EC4358E7B0}" presName="connectorText" presStyleLbl="sibTrans2D1" presStyleIdx="11" presStyleCnt="14"/>
      <dgm:spPr/>
    </dgm:pt>
    <dgm:pt modelId="{52941715-FD0C-4919-9AC8-6E4C748409D9}" type="pres">
      <dgm:prSet presAssocID="{1DFC57AE-40AC-4C19-AA8B-22F7863C3CF5}" presName="node" presStyleLbl="node1" presStyleIdx="12" presStyleCnt="15">
        <dgm:presLayoutVars>
          <dgm:bulletEnabled val="1"/>
        </dgm:presLayoutVars>
      </dgm:prSet>
      <dgm:spPr/>
    </dgm:pt>
    <dgm:pt modelId="{C23976A5-4E47-4D0F-ADD7-69DCF090861E}" type="pres">
      <dgm:prSet presAssocID="{3808C958-3441-41CF-86BF-E14BE7E21D97}" presName="sibTrans" presStyleLbl="sibTrans2D1" presStyleIdx="12" presStyleCnt="14"/>
      <dgm:spPr/>
    </dgm:pt>
    <dgm:pt modelId="{99AB38C9-5554-47FF-9F5B-C3E7CB38DF79}" type="pres">
      <dgm:prSet presAssocID="{3808C958-3441-41CF-86BF-E14BE7E21D97}" presName="connectorText" presStyleLbl="sibTrans2D1" presStyleIdx="12" presStyleCnt="14"/>
      <dgm:spPr/>
    </dgm:pt>
    <dgm:pt modelId="{7B8E58BD-983D-45B5-8411-2BA7330BA3B8}" type="pres">
      <dgm:prSet presAssocID="{F7D920C7-8813-42CF-979F-C904A04E2EB6}" presName="node" presStyleLbl="node1" presStyleIdx="13" presStyleCnt="15">
        <dgm:presLayoutVars>
          <dgm:bulletEnabled val="1"/>
        </dgm:presLayoutVars>
      </dgm:prSet>
      <dgm:spPr/>
    </dgm:pt>
    <dgm:pt modelId="{92F4753E-3153-4808-8E70-34472C334403}" type="pres">
      <dgm:prSet presAssocID="{AB018ED3-4390-438E-94AD-68C092A56245}" presName="sibTrans" presStyleLbl="sibTrans2D1" presStyleIdx="13" presStyleCnt="14"/>
      <dgm:spPr/>
    </dgm:pt>
    <dgm:pt modelId="{ADA7643D-B701-4C33-B261-8219CF3C9BFD}" type="pres">
      <dgm:prSet presAssocID="{AB018ED3-4390-438E-94AD-68C092A56245}" presName="connectorText" presStyleLbl="sibTrans2D1" presStyleIdx="13" presStyleCnt="14"/>
      <dgm:spPr/>
    </dgm:pt>
    <dgm:pt modelId="{EFDBA8B3-8421-4BE9-9259-D3E178E2A72E}" type="pres">
      <dgm:prSet presAssocID="{96B4AD79-74FC-4FC6-B635-8938EA611ED2}" presName="node" presStyleLbl="node1" presStyleIdx="14" presStyleCnt="15">
        <dgm:presLayoutVars>
          <dgm:bulletEnabled val="1"/>
        </dgm:presLayoutVars>
      </dgm:prSet>
      <dgm:spPr/>
    </dgm:pt>
  </dgm:ptLst>
  <dgm:cxnLst>
    <dgm:cxn modelId="{55718700-4A08-4635-8FE5-B79857AC14D6}" srcId="{7743BA65-6D66-4BA0-AAB8-8A3EC735B8E0}" destId="{D9D48104-5C18-4C91-8688-4A82F59C0719}" srcOrd="4" destOrd="0" parTransId="{0B99AA1E-4453-48D2-B4BB-A294F7917DAB}" sibTransId="{685E5515-C08B-4B92-8238-EF89161E6032}"/>
    <dgm:cxn modelId="{DD61ED03-46E2-48DE-88E3-47E880480681}" type="presOf" srcId="{6F9A66EB-F3B3-45DA-80C2-D2B01134E4F7}" destId="{97064E6A-ED30-49C1-A353-86C8E8870EB0}" srcOrd="0" destOrd="0" presId="urn:microsoft.com/office/officeart/2005/8/layout/process5"/>
    <dgm:cxn modelId="{BC9C2404-A2F4-4F4F-9F3D-9E487055A19F}" srcId="{7743BA65-6D66-4BA0-AAB8-8A3EC735B8E0}" destId="{1DFC57AE-40AC-4C19-AA8B-22F7863C3CF5}" srcOrd="12" destOrd="0" parTransId="{021B499C-61B9-46FF-BB23-BC73248A82F2}" sibTransId="{3808C958-3441-41CF-86BF-E14BE7E21D97}"/>
    <dgm:cxn modelId="{4C025E07-2352-4913-B112-F1F9E3365F7F}" type="presOf" srcId="{F1B11BED-4E07-42C3-AF7C-08BA7D8D7C3F}" destId="{8519845A-2539-40AF-9B06-3D601A211737}" srcOrd="1" destOrd="0" presId="urn:microsoft.com/office/officeart/2005/8/layout/process5"/>
    <dgm:cxn modelId="{25DB400B-C5DA-4653-8D61-4A52AE5BF030}" type="presOf" srcId="{2BAE38CE-DC7C-4C2B-A7DA-050335B7B1CD}" destId="{808B74D9-EAE0-4FFE-8148-A9E32C30C6D0}" srcOrd="0" destOrd="0" presId="urn:microsoft.com/office/officeart/2005/8/layout/process5"/>
    <dgm:cxn modelId="{4520B20B-9DDD-4434-B88A-27CC9FDDF893}" srcId="{7743BA65-6D66-4BA0-AAB8-8A3EC735B8E0}" destId="{53AC8820-3551-4719-B6CB-385C1FF48A10}" srcOrd="10" destOrd="0" parTransId="{309C9E8D-AA5E-4067-AE84-6723E9AE4286}" sibTransId="{56CBE90A-779A-4E17-800E-CE24C400F9BC}"/>
    <dgm:cxn modelId="{8DDE5019-E994-451B-A75C-1CEE887143E7}" type="presOf" srcId="{56CBE90A-779A-4E17-800E-CE24C400F9BC}" destId="{41DC750C-741D-47FF-B101-8FF19763C8D3}" srcOrd="1" destOrd="0" presId="urn:microsoft.com/office/officeart/2005/8/layout/process5"/>
    <dgm:cxn modelId="{212C051A-C7F6-4445-99C0-EB6E6C8FD3A8}" type="presOf" srcId="{85D20600-2A0F-40F7-B612-204DF87CD226}" destId="{A03A5641-FC14-4D04-A442-D15A396319DB}" srcOrd="1" destOrd="0" presId="urn:microsoft.com/office/officeart/2005/8/layout/process5"/>
    <dgm:cxn modelId="{727E8624-CD78-4726-B397-72698CC907CF}" type="presOf" srcId="{2BAE38CE-DC7C-4C2B-A7DA-050335B7B1CD}" destId="{2D4613F9-2CFC-425A-947E-CE3EB2401D66}" srcOrd="1" destOrd="0" presId="urn:microsoft.com/office/officeart/2005/8/layout/process5"/>
    <dgm:cxn modelId="{8B2D2A27-7C91-4579-BF82-0CE260296594}" type="presOf" srcId="{7743BA65-6D66-4BA0-AAB8-8A3EC735B8E0}" destId="{02523946-C00B-4B85-A79F-FCBEB6D8BE43}" srcOrd="0" destOrd="0" presId="urn:microsoft.com/office/officeart/2005/8/layout/process5"/>
    <dgm:cxn modelId="{551F0F29-9E78-4EB2-ADC0-990633993D92}" type="presOf" srcId="{AB018ED3-4390-438E-94AD-68C092A56245}" destId="{92F4753E-3153-4808-8E70-34472C334403}" srcOrd="0" destOrd="0" presId="urn:microsoft.com/office/officeart/2005/8/layout/process5"/>
    <dgm:cxn modelId="{08B08D2C-9D80-4E78-89DC-226827EC4685}" type="presOf" srcId="{8CC6E10B-838F-41DD-BBB7-AE4B90E4588B}" destId="{AC298246-4C87-4E6D-8AF6-3D23F3E6DB6C}" srcOrd="1" destOrd="0" presId="urn:microsoft.com/office/officeart/2005/8/layout/process5"/>
    <dgm:cxn modelId="{4B957D2F-2B81-4E42-8AF7-C7429BF605F2}" type="presOf" srcId="{5DF5FF71-769C-4570-A57E-E405988C2B2F}" destId="{DBA83AF4-FFDC-413E-8BA6-9733FB87E8DB}" srcOrd="1" destOrd="0" presId="urn:microsoft.com/office/officeart/2005/8/layout/process5"/>
    <dgm:cxn modelId="{B7A73232-0044-4BF9-A74B-7115E278C280}" type="presOf" srcId="{AB018ED3-4390-438E-94AD-68C092A56245}" destId="{ADA7643D-B701-4C33-B261-8219CF3C9BFD}" srcOrd="1" destOrd="0" presId="urn:microsoft.com/office/officeart/2005/8/layout/process5"/>
    <dgm:cxn modelId="{D700ED34-5428-48BB-B95B-9FD7A1A9D46F}" type="presOf" srcId="{E19E94A3-6DD3-469E-B5EA-A2E9C4AF8461}" destId="{41F0FF97-B747-46EE-BA8A-CF5C97B63F4E}" srcOrd="0" destOrd="0" presId="urn:microsoft.com/office/officeart/2005/8/layout/process5"/>
    <dgm:cxn modelId="{4A5FE05C-3DC6-4F83-BB99-C8C494EB18FC}" type="presOf" srcId="{BC764D48-D715-4974-9094-A16F5C93CFF7}" destId="{989CAC31-0F32-477D-8C22-7B93C000A2F7}" srcOrd="0" destOrd="0" presId="urn:microsoft.com/office/officeart/2005/8/layout/process5"/>
    <dgm:cxn modelId="{5E655041-F2EE-40CE-9781-BAA0DB2ECC54}" srcId="{7743BA65-6D66-4BA0-AAB8-8A3EC735B8E0}" destId="{96B4AD79-74FC-4FC6-B635-8938EA611ED2}" srcOrd="14" destOrd="0" parTransId="{8BC2703F-72CB-4ABF-BB07-DF61434E7385}" sibTransId="{5D5844FD-3B3E-48EC-8BC6-3194F545E266}"/>
    <dgm:cxn modelId="{0B2F0F42-188D-421D-BFCE-12B39EC8EC78}" type="presOf" srcId="{88F567C2-3A11-4AEB-8F47-FAB1295C5747}" destId="{C8F3DFA9-1F03-4ECF-98FB-C18A6B3EE911}" srcOrd="0" destOrd="0" presId="urn:microsoft.com/office/officeart/2005/8/layout/process5"/>
    <dgm:cxn modelId="{38555D47-7B34-42E1-89FF-BBBA897DAC9F}" type="presOf" srcId="{D9D48104-5C18-4C91-8688-4A82F59C0719}" destId="{CE5AFCED-AC99-4E7D-A28D-5C162AAD2416}" srcOrd="0" destOrd="0" presId="urn:microsoft.com/office/officeart/2005/8/layout/process5"/>
    <dgm:cxn modelId="{0DEF8E69-50A1-433C-AD46-FAFDF6852DA8}" srcId="{7743BA65-6D66-4BA0-AAB8-8A3EC735B8E0}" destId="{BC764D48-D715-4974-9094-A16F5C93CFF7}" srcOrd="8" destOrd="0" parTransId="{3554B290-DC40-46CC-A504-572C9556C5D7}" sibTransId="{9ECCB35D-A096-4141-8519-A4783F8326C8}"/>
    <dgm:cxn modelId="{C7009549-6C82-4D69-B10C-A138F9C581AC}" type="presOf" srcId="{685E5515-C08B-4B92-8238-EF89161E6032}" destId="{A4A4BEB5-09DB-4D6C-8E7D-0011F3563D10}" srcOrd="0" destOrd="0" presId="urn:microsoft.com/office/officeart/2005/8/layout/process5"/>
    <dgm:cxn modelId="{7F52C54C-C6A2-4317-A24B-D95E9D59AF29}" type="presOf" srcId="{1DFC57AE-40AC-4C19-AA8B-22F7863C3CF5}" destId="{52941715-FD0C-4919-9AC8-6E4C748409D9}" srcOrd="0" destOrd="0" presId="urn:microsoft.com/office/officeart/2005/8/layout/process5"/>
    <dgm:cxn modelId="{7963AD6E-C73B-449C-AC55-EAAD9908EE71}" type="presOf" srcId="{685E5515-C08B-4B92-8238-EF89161E6032}" destId="{E284606B-AAA9-42D8-8386-F71A74C3F9E3}" srcOrd="1" destOrd="0" presId="urn:microsoft.com/office/officeart/2005/8/layout/process5"/>
    <dgm:cxn modelId="{62383473-92C5-4AF9-8394-525503D04DCD}" type="presOf" srcId="{B461521A-0860-4434-B9F4-352912CFE8E9}" destId="{53A908A9-896D-4921-9CCA-5EE6B3799AA0}" srcOrd="0" destOrd="0" presId="urn:microsoft.com/office/officeart/2005/8/layout/process5"/>
    <dgm:cxn modelId="{8757F778-8CD4-4EDB-BB78-DD5F67343C72}" srcId="{7743BA65-6D66-4BA0-AAB8-8A3EC735B8E0}" destId="{DA6FD599-BB59-4AEC-9C23-B4FF38D04FC5}" srcOrd="2" destOrd="0" parTransId="{C2C05896-91D4-4D50-BAF9-41952258DA7A}" sibTransId="{88F567C2-3A11-4AEB-8F47-FAB1295C5747}"/>
    <dgm:cxn modelId="{7A1A5F7B-B585-4DAD-AEFD-BEE6CDEDE16F}" type="presOf" srcId="{F5FBE4B5-12C8-4515-B55F-0F4DE690032B}" destId="{DB36E462-165C-47A4-B5E7-EE59A5DC912E}" srcOrd="0" destOrd="0" presId="urn:microsoft.com/office/officeart/2005/8/layout/process5"/>
    <dgm:cxn modelId="{BB8BAF88-94F7-4B06-A656-B0FE998845D2}" type="presOf" srcId="{96B4AD79-74FC-4FC6-B635-8938EA611ED2}" destId="{EFDBA8B3-8421-4BE9-9259-D3E178E2A72E}" srcOrd="0" destOrd="0" presId="urn:microsoft.com/office/officeart/2005/8/layout/process5"/>
    <dgm:cxn modelId="{C5C85989-687C-4F55-B41E-212D60CF176D}" srcId="{7743BA65-6D66-4BA0-AAB8-8A3EC735B8E0}" destId="{519FE212-F521-44A0-8B84-C3A0332ADE02}" srcOrd="9" destOrd="0" parTransId="{4EB8EF27-F6AC-49D0-8C13-D72CD7EEBEF3}" sibTransId="{5DF5FF71-769C-4570-A57E-E405988C2B2F}"/>
    <dgm:cxn modelId="{FC0F7D91-3A24-4EC1-9FDB-F986768E0569}" type="presOf" srcId="{F527B63C-72F2-4F57-8FC4-44D2D0175581}" destId="{2438958D-5207-4E09-A5E2-667F71721E03}" srcOrd="0" destOrd="0" presId="urn:microsoft.com/office/officeart/2005/8/layout/process5"/>
    <dgm:cxn modelId="{C695CD9D-888B-400E-92AA-15D3B729C3DE}" type="presOf" srcId="{FF20E7E7-01B9-41D9-A409-45EC4358E7B0}" destId="{3862F5A0-4437-4C28-8A98-03FACE99C642}" srcOrd="1" destOrd="0" presId="urn:microsoft.com/office/officeart/2005/8/layout/process5"/>
    <dgm:cxn modelId="{28EB799F-4853-47CA-8E67-E20FAE08DB03}" srcId="{7743BA65-6D66-4BA0-AAB8-8A3EC735B8E0}" destId="{6F9A66EB-F3B3-45DA-80C2-D2B01134E4F7}" srcOrd="3" destOrd="0" parTransId="{E28167F9-2F7F-49F6-8A94-4A0C3D6F9790}" sibTransId="{B461521A-0860-4434-B9F4-352912CFE8E9}"/>
    <dgm:cxn modelId="{65EED4B6-A1E2-4345-99CB-1971507810F0}" type="presOf" srcId="{8CC6E10B-838F-41DD-BBB7-AE4B90E4588B}" destId="{61A1170F-F84B-4BE6-80CC-4BA3EFD29E52}" srcOrd="0" destOrd="0" presId="urn:microsoft.com/office/officeart/2005/8/layout/process5"/>
    <dgm:cxn modelId="{6410CEB7-F511-4871-B8DD-AC3AA0A11FF6}" type="presOf" srcId="{9ECCB35D-A096-4141-8519-A4783F8326C8}" destId="{120587B1-9E0F-4760-A34A-01579F48FF19}" srcOrd="0" destOrd="0" presId="urn:microsoft.com/office/officeart/2005/8/layout/process5"/>
    <dgm:cxn modelId="{33287CBB-514A-418C-B34F-BDAE5E5D78AE}" srcId="{7743BA65-6D66-4BA0-AAB8-8A3EC735B8E0}" destId="{5B4C203F-F3DE-4CFC-ABF0-0FD2FFCC1FC9}" srcOrd="1" destOrd="0" parTransId="{F83CAF33-AB49-41DB-BEB4-C5DB959A60E2}" sibTransId="{F1B11BED-4E07-42C3-AF7C-08BA7D8D7C3F}"/>
    <dgm:cxn modelId="{DCDEC7BD-7880-4BD7-8030-E2A745A36F0E}" type="presOf" srcId="{FF20E7E7-01B9-41D9-A409-45EC4358E7B0}" destId="{7959D2F3-884B-4569-9546-23772104714F}" srcOrd="0" destOrd="0" presId="urn:microsoft.com/office/officeart/2005/8/layout/process5"/>
    <dgm:cxn modelId="{4D934BC0-DA35-4463-B691-51810C3D89C0}" type="presOf" srcId="{85D20600-2A0F-40F7-B612-204DF87CD226}" destId="{A26CA0F3-7E23-4A06-96BA-11157CE26A4C}" srcOrd="0" destOrd="0" presId="urn:microsoft.com/office/officeart/2005/8/layout/process5"/>
    <dgm:cxn modelId="{BECD35C1-F71F-40CB-AD58-E6780CF63105}" type="presOf" srcId="{5B4C203F-F3DE-4CFC-ABF0-0FD2FFCC1FC9}" destId="{92819857-2CAE-421B-8E91-40B14C29AA8B}" srcOrd="0" destOrd="0" presId="urn:microsoft.com/office/officeart/2005/8/layout/process5"/>
    <dgm:cxn modelId="{737ADBC6-DF2E-4FFB-B248-F94DAFCE4A65}" type="presOf" srcId="{6B935F1E-55B3-4D4F-93C9-7F06F0115B94}" destId="{42DB272F-DE3E-444A-89BF-B008F59F11B9}" srcOrd="0" destOrd="0" presId="urn:microsoft.com/office/officeart/2005/8/layout/process5"/>
    <dgm:cxn modelId="{9DE92AC8-B5F9-4FC5-AE6E-395728FC42EE}" type="presOf" srcId="{E781102C-7CA7-4B4A-B125-2B4FCF008332}" destId="{39DE1A4B-6B5C-465C-868B-DDA066346C6F}" srcOrd="0" destOrd="0" presId="urn:microsoft.com/office/officeart/2005/8/layout/process5"/>
    <dgm:cxn modelId="{19F69FCB-DBF9-42C4-B6A0-326BC80A4D77}" type="presOf" srcId="{3808C958-3441-41CF-86BF-E14BE7E21D97}" destId="{99AB38C9-5554-47FF-9F5B-C3E7CB38DF79}" srcOrd="1" destOrd="0" presId="urn:microsoft.com/office/officeart/2005/8/layout/process5"/>
    <dgm:cxn modelId="{05FDC8CC-23D5-4353-8100-180A605A7DF3}" type="presOf" srcId="{BDF8F5D5-50C3-4961-B13F-4A9326CA0C80}" destId="{2BA03064-1B13-4EFC-8DCD-34632CAFA004}" srcOrd="0" destOrd="0" presId="urn:microsoft.com/office/officeart/2005/8/layout/process5"/>
    <dgm:cxn modelId="{4BF5D4D0-35C1-45E6-9F05-1F176E7487AD}" type="presOf" srcId="{519FE212-F521-44A0-8B84-C3A0332ADE02}" destId="{040FD14A-38D1-4B0D-8253-8BE3B26429EC}" srcOrd="0" destOrd="0" presId="urn:microsoft.com/office/officeart/2005/8/layout/process5"/>
    <dgm:cxn modelId="{107660D2-FB29-4ED2-97B1-9F9E30FFB61A}" type="presOf" srcId="{DA6FD599-BB59-4AEC-9C23-B4FF38D04FC5}" destId="{5C5C553F-4B40-4BCA-883C-B2C4BC6C7F35}" srcOrd="0" destOrd="0" presId="urn:microsoft.com/office/officeart/2005/8/layout/process5"/>
    <dgm:cxn modelId="{2624E3D8-B3E5-4D18-945D-D1919982D3E8}" type="presOf" srcId="{BDF8F5D5-50C3-4961-B13F-4A9326CA0C80}" destId="{BC7E77AB-F420-45F7-9F58-F8483AC70419}" srcOrd="1" destOrd="0" presId="urn:microsoft.com/office/officeart/2005/8/layout/process5"/>
    <dgm:cxn modelId="{F99AC7DC-9EC6-44B9-BA71-E4E56296C333}" type="presOf" srcId="{3808C958-3441-41CF-86BF-E14BE7E21D97}" destId="{C23976A5-4E47-4D0F-ADD7-69DCF090861E}" srcOrd="0" destOrd="0" presId="urn:microsoft.com/office/officeart/2005/8/layout/process5"/>
    <dgm:cxn modelId="{2B82CFDC-DC3E-4264-B8FC-FBC0E0A80064}" type="presOf" srcId="{9ECCB35D-A096-4141-8519-A4783F8326C8}" destId="{AACCF47E-8326-4529-B962-D469DCE9FDD0}" srcOrd="1" destOrd="0" presId="urn:microsoft.com/office/officeart/2005/8/layout/process5"/>
    <dgm:cxn modelId="{088EE2DD-5A06-42A6-99A0-1DC6FEDCE871}" srcId="{7743BA65-6D66-4BA0-AAB8-8A3EC735B8E0}" destId="{6B935F1E-55B3-4D4F-93C9-7F06F0115B94}" srcOrd="0" destOrd="0" parTransId="{2326CBF6-F8C8-4902-A3F2-D74C680F8077}" sibTransId="{85D20600-2A0F-40F7-B612-204DF87CD226}"/>
    <dgm:cxn modelId="{1CFF87DE-63C5-43C3-9F6D-6DCE4F7837B8}" srcId="{7743BA65-6D66-4BA0-AAB8-8A3EC735B8E0}" destId="{E781102C-7CA7-4B4A-B125-2B4FCF008332}" srcOrd="7" destOrd="0" parTransId="{96EE4418-0733-4A3A-A68B-9174F49A9F88}" sibTransId="{BDF8F5D5-50C3-4961-B13F-4A9326CA0C80}"/>
    <dgm:cxn modelId="{5ABF90DF-89DD-4B8E-9751-5C5A7209AE9B}" srcId="{7743BA65-6D66-4BA0-AAB8-8A3EC735B8E0}" destId="{F5FBE4B5-12C8-4515-B55F-0F4DE690032B}" srcOrd="6" destOrd="0" parTransId="{1AD95270-8A50-4361-A00C-F2A7CA04DD9E}" sibTransId="{8CC6E10B-838F-41DD-BBB7-AE4B90E4588B}"/>
    <dgm:cxn modelId="{8ED0EDDF-8B37-4263-80B6-4EF8F4086E51}" type="presOf" srcId="{56CBE90A-779A-4E17-800E-CE24C400F9BC}" destId="{6BAA56FF-75C6-45D3-9252-609466B15025}" srcOrd="0" destOrd="0" presId="urn:microsoft.com/office/officeart/2005/8/layout/process5"/>
    <dgm:cxn modelId="{F39518E3-AE52-4260-99C2-3C05B4C055D3}" type="presOf" srcId="{5DF5FF71-769C-4570-A57E-E405988C2B2F}" destId="{0364C8E7-0084-431C-BA8B-C81CA3136D58}" srcOrd="0" destOrd="0" presId="urn:microsoft.com/office/officeart/2005/8/layout/process5"/>
    <dgm:cxn modelId="{87B490E4-A713-4CCE-B54B-69838B9C2D30}" type="presOf" srcId="{53AC8820-3551-4719-B6CB-385C1FF48A10}" destId="{FA0AC213-23AB-43A8-BCBE-6269FA335304}" srcOrd="0" destOrd="0" presId="urn:microsoft.com/office/officeart/2005/8/layout/process5"/>
    <dgm:cxn modelId="{3C0934E8-ACB6-4E7B-BA0C-B87A0563B61A}" type="presOf" srcId="{88F567C2-3A11-4AEB-8F47-FAB1295C5747}" destId="{4EDFCD82-FB33-478B-AEFF-A9B1BBAB1F11}" srcOrd="1" destOrd="0" presId="urn:microsoft.com/office/officeart/2005/8/layout/process5"/>
    <dgm:cxn modelId="{813421F1-995C-4A14-B3B6-846831B71D7D}" srcId="{7743BA65-6D66-4BA0-AAB8-8A3EC735B8E0}" destId="{F527B63C-72F2-4F57-8FC4-44D2D0175581}" srcOrd="11" destOrd="0" parTransId="{58BC9E97-E05D-4865-8219-150BCBCEC0D7}" sibTransId="{FF20E7E7-01B9-41D9-A409-45EC4358E7B0}"/>
    <dgm:cxn modelId="{175BA5F4-8C86-4F7E-A3C6-29849884733F}" srcId="{7743BA65-6D66-4BA0-AAB8-8A3EC735B8E0}" destId="{F7D920C7-8813-42CF-979F-C904A04E2EB6}" srcOrd="13" destOrd="0" parTransId="{E32FD36E-6C0E-4CA5-9EB2-CF27C9A1F7CE}" sibTransId="{AB018ED3-4390-438E-94AD-68C092A56245}"/>
    <dgm:cxn modelId="{4A6CDDF4-5574-4EC8-AC8A-439DF73687DB}" srcId="{7743BA65-6D66-4BA0-AAB8-8A3EC735B8E0}" destId="{E19E94A3-6DD3-469E-B5EA-A2E9C4AF8461}" srcOrd="5" destOrd="0" parTransId="{BBE1EBC1-27D4-4AA4-8EB8-FF4506CD7766}" sibTransId="{2BAE38CE-DC7C-4C2B-A7DA-050335B7B1CD}"/>
    <dgm:cxn modelId="{BD24C9F6-07B0-4D58-A440-F2908D5180B3}" type="presOf" srcId="{F7D920C7-8813-42CF-979F-C904A04E2EB6}" destId="{7B8E58BD-983D-45B5-8411-2BA7330BA3B8}" srcOrd="0" destOrd="0" presId="urn:microsoft.com/office/officeart/2005/8/layout/process5"/>
    <dgm:cxn modelId="{9901DEF8-01C3-4FCA-A6B5-9DAF0EBFA29F}" type="presOf" srcId="{F1B11BED-4E07-42C3-AF7C-08BA7D8D7C3F}" destId="{7FF45D7E-FCA4-4344-A42E-97BD015BA8A2}" srcOrd="0" destOrd="0" presId="urn:microsoft.com/office/officeart/2005/8/layout/process5"/>
    <dgm:cxn modelId="{01DAE0FC-9E1D-4852-9EE3-0131E4E9DCCA}" type="presOf" srcId="{B461521A-0860-4434-B9F4-352912CFE8E9}" destId="{22715C2D-DA4A-43C1-81C9-8575BF7DCB93}" srcOrd="1" destOrd="0" presId="urn:microsoft.com/office/officeart/2005/8/layout/process5"/>
    <dgm:cxn modelId="{FCE586E3-6E2A-414A-943E-2A1F63B269DD}" type="presParOf" srcId="{02523946-C00B-4B85-A79F-FCBEB6D8BE43}" destId="{42DB272F-DE3E-444A-89BF-B008F59F11B9}" srcOrd="0" destOrd="0" presId="urn:microsoft.com/office/officeart/2005/8/layout/process5"/>
    <dgm:cxn modelId="{5557643B-7B9B-4C58-ACE8-3E05BB680573}" type="presParOf" srcId="{02523946-C00B-4B85-A79F-FCBEB6D8BE43}" destId="{A26CA0F3-7E23-4A06-96BA-11157CE26A4C}" srcOrd="1" destOrd="0" presId="urn:microsoft.com/office/officeart/2005/8/layout/process5"/>
    <dgm:cxn modelId="{3F39BA72-9C90-42F4-83D2-AF6263BC208A}" type="presParOf" srcId="{A26CA0F3-7E23-4A06-96BA-11157CE26A4C}" destId="{A03A5641-FC14-4D04-A442-D15A396319DB}" srcOrd="0" destOrd="0" presId="urn:microsoft.com/office/officeart/2005/8/layout/process5"/>
    <dgm:cxn modelId="{F9B6FA7E-CBCE-40B8-A63D-A707D5DFB390}" type="presParOf" srcId="{02523946-C00B-4B85-A79F-FCBEB6D8BE43}" destId="{92819857-2CAE-421B-8E91-40B14C29AA8B}" srcOrd="2" destOrd="0" presId="urn:microsoft.com/office/officeart/2005/8/layout/process5"/>
    <dgm:cxn modelId="{DA163B2C-2AEA-4A1F-A8D9-8FE40B2F3F6C}" type="presParOf" srcId="{02523946-C00B-4B85-A79F-FCBEB6D8BE43}" destId="{7FF45D7E-FCA4-4344-A42E-97BD015BA8A2}" srcOrd="3" destOrd="0" presId="urn:microsoft.com/office/officeart/2005/8/layout/process5"/>
    <dgm:cxn modelId="{23E5E103-C31D-4C64-8D93-CD40DC46D979}" type="presParOf" srcId="{7FF45D7E-FCA4-4344-A42E-97BD015BA8A2}" destId="{8519845A-2539-40AF-9B06-3D601A211737}" srcOrd="0" destOrd="0" presId="urn:microsoft.com/office/officeart/2005/8/layout/process5"/>
    <dgm:cxn modelId="{CA4CE9D7-849F-4FC8-B9DD-9A4918EF83A9}" type="presParOf" srcId="{02523946-C00B-4B85-A79F-FCBEB6D8BE43}" destId="{5C5C553F-4B40-4BCA-883C-B2C4BC6C7F35}" srcOrd="4" destOrd="0" presId="urn:microsoft.com/office/officeart/2005/8/layout/process5"/>
    <dgm:cxn modelId="{8C9C1114-65BE-41B6-AE76-6580D2896D63}" type="presParOf" srcId="{02523946-C00B-4B85-A79F-FCBEB6D8BE43}" destId="{C8F3DFA9-1F03-4ECF-98FB-C18A6B3EE911}" srcOrd="5" destOrd="0" presId="urn:microsoft.com/office/officeart/2005/8/layout/process5"/>
    <dgm:cxn modelId="{D6B2E2AD-F73D-449E-8F17-C1FFEFD4B595}" type="presParOf" srcId="{C8F3DFA9-1F03-4ECF-98FB-C18A6B3EE911}" destId="{4EDFCD82-FB33-478B-AEFF-A9B1BBAB1F11}" srcOrd="0" destOrd="0" presId="urn:microsoft.com/office/officeart/2005/8/layout/process5"/>
    <dgm:cxn modelId="{AC5494A9-32B5-48FA-9F30-42F962F7D448}" type="presParOf" srcId="{02523946-C00B-4B85-A79F-FCBEB6D8BE43}" destId="{97064E6A-ED30-49C1-A353-86C8E8870EB0}" srcOrd="6" destOrd="0" presId="urn:microsoft.com/office/officeart/2005/8/layout/process5"/>
    <dgm:cxn modelId="{96120159-33E2-4F62-AC5A-B944AE49F8F8}" type="presParOf" srcId="{02523946-C00B-4B85-A79F-FCBEB6D8BE43}" destId="{53A908A9-896D-4921-9CCA-5EE6B3799AA0}" srcOrd="7" destOrd="0" presId="urn:microsoft.com/office/officeart/2005/8/layout/process5"/>
    <dgm:cxn modelId="{51083152-03B7-434E-9394-8B29F7427A15}" type="presParOf" srcId="{53A908A9-896D-4921-9CCA-5EE6B3799AA0}" destId="{22715C2D-DA4A-43C1-81C9-8575BF7DCB93}" srcOrd="0" destOrd="0" presId="urn:microsoft.com/office/officeart/2005/8/layout/process5"/>
    <dgm:cxn modelId="{5F040697-FE56-49B9-A11C-38F3720AEF2D}" type="presParOf" srcId="{02523946-C00B-4B85-A79F-FCBEB6D8BE43}" destId="{CE5AFCED-AC99-4E7D-A28D-5C162AAD2416}" srcOrd="8" destOrd="0" presId="urn:microsoft.com/office/officeart/2005/8/layout/process5"/>
    <dgm:cxn modelId="{39228C79-1A32-4C0A-800D-AC9260F7E1EB}" type="presParOf" srcId="{02523946-C00B-4B85-A79F-FCBEB6D8BE43}" destId="{A4A4BEB5-09DB-4D6C-8E7D-0011F3563D10}" srcOrd="9" destOrd="0" presId="urn:microsoft.com/office/officeart/2005/8/layout/process5"/>
    <dgm:cxn modelId="{26BE1356-2F8E-4769-833B-844C20D506AE}" type="presParOf" srcId="{A4A4BEB5-09DB-4D6C-8E7D-0011F3563D10}" destId="{E284606B-AAA9-42D8-8386-F71A74C3F9E3}" srcOrd="0" destOrd="0" presId="urn:microsoft.com/office/officeart/2005/8/layout/process5"/>
    <dgm:cxn modelId="{A40B802E-8A13-4A52-8193-7CD2169832AC}" type="presParOf" srcId="{02523946-C00B-4B85-A79F-FCBEB6D8BE43}" destId="{41F0FF97-B747-46EE-BA8A-CF5C97B63F4E}" srcOrd="10" destOrd="0" presId="urn:microsoft.com/office/officeart/2005/8/layout/process5"/>
    <dgm:cxn modelId="{D28F54F7-99D6-462F-BA89-0F1B511E4DFC}" type="presParOf" srcId="{02523946-C00B-4B85-A79F-FCBEB6D8BE43}" destId="{808B74D9-EAE0-4FFE-8148-A9E32C30C6D0}" srcOrd="11" destOrd="0" presId="urn:microsoft.com/office/officeart/2005/8/layout/process5"/>
    <dgm:cxn modelId="{D5C6C44F-AA10-4DA3-B732-861362D3FB90}" type="presParOf" srcId="{808B74D9-EAE0-4FFE-8148-A9E32C30C6D0}" destId="{2D4613F9-2CFC-425A-947E-CE3EB2401D66}" srcOrd="0" destOrd="0" presId="urn:microsoft.com/office/officeart/2005/8/layout/process5"/>
    <dgm:cxn modelId="{9A4D15FF-224C-4502-AB42-C8B3BCBBD438}" type="presParOf" srcId="{02523946-C00B-4B85-A79F-FCBEB6D8BE43}" destId="{DB36E462-165C-47A4-B5E7-EE59A5DC912E}" srcOrd="12" destOrd="0" presId="urn:microsoft.com/office/officeart/2005/8/layout/process5"/>
    <dgm:cxn modelId="{9D0235D0-FDCE-489A-ACDA-D3561D020B5E}" type="presParOf" srcId="{02523946-C00B-4B85-A79F-FCBEB6D8BE43}" destId="{61A1170F-F84B-4BE6-80CC-4BA3EFD29E52}" srcOrd="13" destOrd="0" presId="urn:microsoft.com/office/officeart/2005/8/layout/process5"/>
    <dgm:cxn modelId="{BC251E15-1AB7-417F-A884-98E79D4BB8F3}" type="presParOf" srcId="{61A1170F-F84B-4BE6-80CC-4BA3EFD29E52}" destId="{AC298246-4C87-4E6D-8AF6-3D23F3E6DB6C}" srcOrd="0" destOrd="0" presId="urn:microsoft.com/office/officeart/2005/8/layout/process5"/>
    <dgm:cxn modelId="{5512263F-4278-46B7-8E1F-4ABA3AF9C33F}" type="presParOf" srcId="{02523946-C00B-4B85-A79F-FCBEB6D8BE43}" destId="{39DE1A4B-6B5C-465C-868B-DDA066346C6F}" srcOrd="14" destOrd="0" presId="urn:microsoft.com/office/officeart/2005/8/layout/process5"/>
    <dgm:cxn modelId="{CBB9361E-B82F-40B6-8CE5-C55849F0259C}" type="presParOf" srcId="{02523946-C00B-4B85-A79F-FCBEB6D8BE43}" destId="{2BA03064-1B13-4EFC-8DCD-34632CAFA004}" srcOrd="15" destOrd="0" presId="urn:microsoft.com/office/officeart/2005/8/layout/process5"/>
    <dgm:cxn modelId="{43B0CB6A-7A5E-41D5-A5E4-CD4F64FD4D2C}" type="presParOf" srcId="{2BA03064-1B13-4EFC-8DCD-34632CAFA004}" destId="{BC7E77AB-F420-45F7-9F58-F8483AC70419}" srcOrd="0" destOrd="0" presId="urn:microsoft.com/office/officeart/2005/8/layout/process5"/>
    <dgm:cxn modelId="{133DD2F8-32F1-45A3-B8A4-78F7D28FFAE8}" type="presParOf" srcId="{02523946-C00B-4B85-A79F-FCBEB6D8BE43}" destId="{989CAC31-0F32-477D-8C22-7B93C000A2F7}" srcOrd="16" destOrd="0" presId="urn:microsoft.com/office/officeart/2005/8/layout/process5"/>
    <dgm:cxn modelId="{A13849ED-9B15-45DF-B4C7-22C058E4C0B3}" type="presParOf" srcId="{02523946-C00B-4B85-A79F-FCBEB6D8BE43}" destId="{120587B1-9E0F-4760-A34A-01579F48FF19}" srcOrd="17" destOrd="0" presId="urn:microsoft.com/office/officeart/2005/8/layout/process5"/>
    <dgm:cxn modelId="{93D0B7D4-63B3-47BF-8B2F-AB08C813E330}" type="presParOf" srcId="{120587B1-9E0F-4760-A34A-01579F48FF19}" destId="{AACCF47E-8326-4529-B962-D469DCE9FDD0}" srcOrd="0" destOrd="0" presId="urn:microsoft.com/office/officeart/2005/8/layout/process5"/>
    <dgm:cxn modelId="{52FB0C1F-C286-48A9-8521-F79DA51B7EB5}" type="presParOf" srcId="{02523946-C00B-4B85-A79F-FCBEB6D8BE43}" destId="{040FD14A-38D1-4B0D-8253-8BE3B26429EC}" srcOrd="18" destOrd="0" presId="urn:microsoft.com/office/officeart/2005/8/layout/process5"/>
    <dgm:cxn modelId="{C99CD91D-0630-4C0D-B48C-605CABD53694}" type="presParOf" srcId="{02523946-C00B-4B85-A79F-FCBEB6D8BE43}" destId="{0364C8E7-0084-431C-BA8B-C81CA3136D58}" srcOrd="19" destOrd="0" presId="urn:microsoft.com/office/officeart/2005/8/layout/process5"/>
    <dgm:cxn modelId="{B611787F-1A5D-4002-AD77-AB8BA08966BE}" type="presParOf" srcId="{0364C8E7-0084-431C-BA8B-C81CA3136D58}" destId="{DBA83AF4-FFDC-413E-8BA6-9733FB87E8DB}" srcOrd="0" destOrd="0" presId="urn:microsoft.com/office/officeart/2005/8/layout/process5"/>
    <dgm:cxn modelId="{3E16C815-2808-4915-AADD-8767931CA46A}" type="presParOf" srcId="{02523946-C00B-4B85-A79F-FCBEB6D8BE43}" destId="{FA0AC213-23AB-43A8-BCBE-6269FA335304}" srcOrd="20" destOrd="0" presId="urn:microsoft.com/office/officeart/2005/8/layout/process5"/>
    <dgm:cxn modelId="{CC81A84F-D4C9-449C-99D5-1D6B0E432BEB}" type="presParOf" srcId="{02523946-C00B-4B85-A79F-FCBEB6D8BE43}" destId="{6BAA56FF-75C6-45D3-9252-609466B15025}" srcOrd="21" destOrd="0" presId="urn:microsoft.com/office/officeart/2005/8/layout/process5"/>
    <dgm:cxn modelId="{F0E5353D-7E64-421B-BD4A-BD3C03B8E2C5}" type="presParOf" srcId="{6BAA56FF-75C6-45D3-9252-609466B15025}" destId="{41DC750C-741D-47FF-B101-8FF19763C8D3}" srcOrd="0" destOrd="0" presId="urn:microsoft.com/office/officeart/2005/8/layout/process5"/>
    <dgm:cxn modelId="{9191A580-F8B9-4F0A-BBC5-7B4EC0F4DC26}" type="presParOf" srcId="{02523946-C00B-4B85-A79F-FCBEB6D8BE43}" destId="{2438958D-5207-4E09-A5E2-667F71721E03}" srcOrd="22" destOrd="0" presId="urn:microsoft.com/office/officeart/2005/8/layout/process5"/>
    <dgm:cxn modelId="{A0F12C93-DED6-481F-9C5C-967EEE0B1172}" type="presParOf" srcId="{02523946-C00B-4B85-A79F-FCBEB6D8BE43}" destId="{7959D2F3-884B-4569-9546-23772104714F}" srcOrd="23" destOrd="0" presId="urn:microsoft.com/office/officeart/2005/8/layout/process5"/>
    <dgm:cxn modelId="{7AAFE7B5-9252-4461-9C1F-8740C392330B}" type="presParOf" srcId="{7959D2F3-884B-4569-9546-23772104714F}" destId="{3862F5A0-4437-4C28-8A98-03FACE99C642}" srcOrd="0" destOrd="0" presId="urn:microsoft.com/office/officeart/2005/8/layout/process5"/>
    <dgm:cxn modelId="{1FB2D87C-E8E6-44E3-B9F4-CFE8C320181E}" type="presParOf" srcId="{02523946-C00B-4B85-A79F-FCBEB6D8BE43}" destId="{52941715-FD0C-4919-9AC8-6E4C748409D9}" srcOrd="24" destOrd="0" presId="urn:microsoft.com/office/officeart/2005/8/layout/process5"/>
    <dgm:cxn modelId="{764C49FE-1681-4DBC-A347-85363FEC7D93}" type="presParOf" srcId="{02523946-C00B-4B85-A79F-FCBEB6D8BE43}" destId="{C23976A5-4E47-4D0F-ADD7-69DCF090861E}" srcOrd="25" destOrd="0" presId="urn:microsoft.com/office/officeart/2005/8/layout/process5"/>
    <dgm:cxn modelId="{F370DFB6-170E-4F93-AA10-6F66167313C5}" type="presParOf" srcId="{C23976A5-4E47-4D0F-ADD7-69DCF090861E}" destId="{99AB38C9-5554-47FF-9F5B-C3E7CB38DF79}" srcOrd="0" destOrd="0" presId="urn:microsoft.com/office/officeart/2005/8/layout/process5"/>
    <dgm:cxn modelId="{E8C83627-8499-4C3B-BE6A-78992C94002A}" type="presParOf" srcId="{02523946-C00B-4B85-A79F-FCBEB6D8BE43}" destId="{7B8E58BD-983D-45B5-8411-2BA7330BA3B8}" srcOrd="26" destOrd="0" presId="urn:microsoft.com/office/officeart/2005/8/layout/process5"/>
    <dgm:cxn modelId="{98F3B3A5-1C5B-4E9C-A889-E29913696AB2}" type="presParOf" srcId="{02523946-C00B-4B85-A79F-FCBEB6D8BE43}" destId="{92F4753E-3153-4808-8E70-34472C334403}" srcOrd="27" destOrd="0" presId="urn:microsoft.com/office/officeart/2005/8/layout/process5"/>
    <dgm:cxn modelId="{81491AEC-6D7F-47FA-9BD3-E62AD425160D}" type="presParOf" srcId="{92F4753E-3153-4808-8E70-34472C334403}" destId="{ADA7643D-B701-4C33-B261-8219CF3C9BFD}" srcOrd="0" destOrd="0" presId="urn:microsoft.com/office/officeart/2005/8/layout/process5"/>
    <dgm:cxn modelId="{8D930822-0282-4295-B640-0DE3C424FF13}" type="presParOf" srcId="{02523946-C00B-4B85-A79F-FCBEB6D8BE43}" destId="{EFDBA8B3-8421-4BE9-9259-D3E178E2A72E}" srcOrd="2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B272F-DE3E-444A-89BF-B008F59F11B9}">
      <dsp:nvSpPr>
        <dsp:cNvPr id="0" name=""/>
        <dsp:cNvSpPr/>
      </dsp:nvSpPr>
      <dsp:spPr>
        <a:xfrm>
          <a:off x="2225" y="277763"/>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Directors, Chief Executives and their spouse and minor children. </a:t>
          </a:r>
          <a:endParaRPr lang="en-US" sz="900" kern="1200"/>
        </a:p>
      </dsp:txBody>
      <dsp:txXfrm>
        <a:off x="19326" y="294864"/>
        <a:ext cx="938916" cy="549668"/>
      </dsp:txXfrm>
    </dsp:sp>
    <dsp:sp modelId="{A26CA0F3-7E23-4A06-96BA-11157CE26A4C}">
      <dsp:nvSpPr>
        <dsp:cNvPr id="0" name=""/>
        <dsp:cNvSpPr/>
      </dsp:nvSpPr>
      <dsp:spPr>
        <a:xfrm>
          <a:off x="1060978" y="449031"/>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060978" y="497298"/>
        <a:ext cx="144411" cy="144799"/>
      </dsp:txXfrm>
    </dsp:sp>
    <dsp:sp modelId="{92819857-2CAE-421B-8E91-40B14C29AA8B}">
      <dsp:nvSpPr>
        <dsp:cNvPr id="0" name=""/>
        <dsp:cNvSpPr/>
      </dsp:nvSpPr>
      <dsp:spPr>
        <a:xfrm>
          <a:off x="1364590" y="277763"/>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Atlas Foundation </a:t>
          </a:r>
          <a:endParaRPr lang="en-US" sz="900" kern="1200"/>
        </a:p>
      </dsp:txBody>
      <dsp:txXfrm>
        <a:off x="1381691" y="294864"/>
        <a:ext cx="938916" cy="549668"/>
      </dsp:txXfrm>
    </dsp:sp>
    <dsp:sp modelId="{7FF45D7E-FCA4-4344-A42E-97BD015BA8A2}">
      <dsp:nvSpPr>
        <dsp:cNvPr id="0" name=""/>
        <dsp:cNvSpPr/>
      </dsp:nvSpPr>
      <dsp:spPr>
        <a:xfrm>
          <a:off x="2423343" y="449031"/>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3343" y="497298"/>
        <a:ext cx="144411" cy="144799"/>
      </dsp:txXfrm>
    </dsp:sp>
    <dsp:sp modelId="{5C5C553F-4B40-4BCA-883C-B2C4BC6C7F35}">
      <dsp:nvSpPr>
        <dsp:cNvPr id="0" name=""/>
        <dsp:cNvSpPr/>
      </dsp:nvSpPr>
      <dsp:spPr>
        <a:xfrm>
          <a:off x="2726956" y="277763"/>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Atlas Insurance limited </a:t>
          </a:r>
          <a:endParaRPr lang="en-US" sz="900" kern="1200"/>
        </a:p>
      </dsp:txBody>
      <dsp:txXfrm>
        <a:off x="2744057" y="294864"/>
        <a:ext cx="938916" cy="549668"/>
      </dsp:txXfrm>
    </dsp:sp>
    <dsp:sp modelId="{C8F3DFA9-1F03-4ECF-98FB-C18A6B3EE911}">
      <dsp:nvSpPr>
        <dsp:cNvPr id="0" name=""/>
        <dsp:cNvSpPr/>
      </dsp:nvSpPr>
      <dsp:spPr>
        <a:xfrm>
          <a:off x="3785708" y="449031"/>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785708" y="497298"/>
        <a:ext cx="144411" cy="144799"/>
      </dsp:txXfrm>
    </dsp:sp>
    <dsp:sp modelId="{97064E6A-ED30-49C1-A353-86C8E8870EB0}">
      <dsp:nvSpPr>
        <dsp:cNvPr id="0" name=""/>
        <dsp:cNvSpPr/>
      </dsp:nvSpPr>
      <dsp:spPr>
        <a:xfrm>
          <a:off x="4089321" y="277763"/>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GS Yuasa International Limited – Japan</a:t>
          </a:r>
          <a:endParaRPr lang="en-US" sz="900" kern="1200"/>
        </a:p>
      </dsp:txBody>
      <dsp:txXfrm>
        <a:off x="4106422" y="294864"/>
        <a:ext cx="938916" cy="549668"/>
      </dsp:txXfrm>
    </dsp:sp>
    <dsp:sp modelId="{53A908A9-896D-4921-9CCA-5EE6B3799AA0}">
      <dsp:nvSpPr>
        <dsp:cNvPr id="0" name=""/>
        <dsp:cNvSpPr/>
      </dsp:nvSpPr>
      <dsp:spPr>
        <a:xfrm rot="5400000">
          <a:off x="4472729" y="929752"/>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4503480" y="947268"/>
        <a:ext cx="144799" cy="144411"/>
      </dsp:txXfrm>
    </dsp:sp>
    <dsp:sp modelId="{CE5AFCED-AC99-4E7D-A28D-5C162AAD2416}">
      <dsp:nvSpPr>
        <dsp:cNvPr id="0" name=""/>
        <dsp:cNvSpPr/>
      </dsp:nvSpPr>
      <dsp:spPr>
        <a:xfrm>
          <a:off x="4089321" y="1250881"/>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Shirazi Investments (Private) Limited</a:t>
          </a:r>
          <a:endParaRPr lang="en-US" sz="900" kern="1200"/>
        </a:p>
      </dsp:txBody>
      <dsp:txXfrm>
        <a:off x="4106422" y="1267982"/>
        <a:ext cx="938916" cy="549668"/>
      </dsp:txXfrm>
    </dsp:sp>
    <dsp:sp modelId="{A4A4BEB5-09DB-4D6C-8E7D-0011F3563D10}">
      <dsp:nvSpPr>
        <dsp:cNvPr id="0" name=""/>
        <dsp:cNvSpPr/>
      </dsp:nvSpPr>
      <dsp:spPr>
        <a:xfrm rot="10800000">
          <a:off x="3797385" y="1422149"/>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859275" y="1470416"/>
        <a:ext cx="144411" cy="144799"/>
      </dsp:txXfrm>
    </dsp:sp>
    <dsp:sp modelId="{41F0FF97-B747-46EE-BA8A-CF5C97B63F4E}">
      <dsp:nvSpPr>
        <dsp:cNvPr id="0" name=""/>
        <dsp:cNvSpPr/>
      </dsp:nvSpPr>
      <dsp:spPr>
        <a:xfrm>
          <a:off x="2726956" y="1250881"/>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NIT and ICP</a:t>
          </a:r>
          <a:endParaRPr lang="en-US" sz="900" kern="1200"/>
        </a:p>
      </dsp:txBody>
      <dsp:txXfrm>
        <a:off x="2744057" y="1267982"/>
        <a:ext cx="938916" cy="549668"/>
      </dsp:txXfrm>
    </dsp:sp>
    <dsp:sp modelId="{808B74D9-EAE0-4FFE-8148-A9E32C30C6D0}">
      <dsp:nvSpPr>
        <dsp:cNvPr id="0" name=""/>
        <dsp:cNvSpPr/>
      </dsp:nvSpPr>
      <dsp:spPr>
        <a:xfrm rot="10800000">
          <a:off x="2435020" y="1422149"/>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496910" y="1470416"/>
        <a:ext cx="144411" cy="144799"/>
      </dsp:txXfrm>
    </dsp:sp>
    <dsp:sp modelId="{DB36E462-165C-47A4-B5E7-EE59A5DC912E}">
      <dsp:nvSpPr>
        <dsp:cNvPr id="0" name=""/>
        <dsp:cNvSpPr/>
      </dsp:nvSpPr>
      <dsp:spPr>
        <a:xfrm>
          <a:off x="1364590" y="1250881"/>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Banks, DFIs and NBFCs</a:t>
          </a:r>
          <a:endParaRPr lang="en-US" sz="900" kern="1200"/>
        </a:p>
      </dsp:txBody>
      <dsp:txXfrm>
        <a:off x="1381691" y="1267982"/>
        <a:ext cx="938916" cy="549668"/>
      </dsp:txXfrm>
    </dsp:sp>
    <dsp:sp modelId="{61A1170F-F84B-4BE6-80CC-4BA3EFD29E52}">
      <dsp:nvSpPr>
        <dsp:cNvPr id="0" name=""/>
        <dsp:cNvSpPr/>
      </dsp:nvSpPr>
      <dsp:spPr>
        <a:xfrm rot="10800000">
          <a:off x="1072655" y="1422149"/>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134545" y="1470416"/>
        <a:ext cx="144411" cy="144799"/>
      </dsp:txXfrm>
    </dsp:sp>
    <dsp:sp modelId="{39DE1A4B-6B5C-465C-868B-DDA066346C6F}">
      <dsp:nvSpPr>
        <dsp:cNvPr id="0" name=""/>
        <dsp:cNvSpPr/>
      </dsp:nvSpPr>
      <dsp:spPr>
        <a:xfrm>
          <a:off x="2225" y="1250881"/>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Insurance Companies</a:t>
          </a:r>
          <a:endParaRPr lang="en-US" sz="900" kern="1200"/>
        </a:p>
      </dsp:txBody>
      <dsp:txXfrm>
        <a:off x="19326" y="1267982"/>
        <a:ext cx="938916" cy="549668"/>
      </dsp:txXfrm>
    </dsp:sp>
    <dsp:sp modelId="{2BA03064-1B13-4EFC-8DCD-34632CAFA004}">
      <dsp:nvSpPr>
        <dsp:cNvPr id="0" name=""/>
        <dsp:cNvSpPr/>
      </dsp:nvSpPr>
      <dsp:spPr>
        <a:xfrm rot="5400000">
          <a:off x="385634" y="1902870"/>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416385" y="1920386"/>
        <a:ext cx="144799" cy="144411"/>
      </dsp:txXfrm>
    </dsp:sp>
    <dsp:sp modelId="{989CAC31-0F32-477D-8C22-7B93C000A2F7}">
      <dsp:nvSpPr>
        <dsp:cNvPr id="0" name=""/>
        <dsp:cNvSpPr/>
      </dsp:nvSpPr>
      <dsp:spPr>
        <a:xfrm>
          <a:off x="2225" y="2223999"/>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Modarabas and Mutual Funds</a:t>
          </a:r>
          <a:endParaRPr lang="en-US" sz="900" kern="1200"/>
        </a:p>
      </dsp:txBody>
      <dsp:txXfrm>
        <a:off x="19326" y="2241100"/>
        <a:ext cx="938916" cy="549668"/>
      </dsp:txXfrm>
    </dsp:sp>
    <dsp:sp modelId="{120587B1-9E0F-4760-A34A-01579F48FF19}">
      <dsp:nvSpPr>
        <dsp:cNvPr id="0" name=""/>
        <dsp:cNvSpPr/>
      </dsp:nvSpPr>
      <dsp:spPr>
        <a:xfrm>
          <a:off x="1060978" y="2395267"/>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060978" y="2443534"/>
        <a:ext cx="144411" cy="144799"/>
      </dsp:txXfrm>
    </dsp:sp>
    <dsp:sp modelId="{040FD14A-38D1-4B0D-8253-8BE3B26429EC}">
      <dsp:nvSpPr>
        <dsp:cNvPr id="0" name=""/>
        <dsp:cNvSpPr/>
      </dsp:nvSpPr>
      <dsp:spPr>
        <a:xfrm>
          <a:off x="1364590" y="2223999"/>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Public sector companies and corporations</a:t>
          </a:r>
          <a:endParaRPr lang="en-US" sz="900" kern="1200"/>
        </a:p>
      </dsp:txBody>
      <dsp:txXfrm>
        <a:off x="1381691" y="2241100"/>
        <a:ext cx="938916" cy="549668"/>
      </dsp:txXfrm>
    </dsp:sp>
    <dsp:sp modelId="{0364C8E7-0084-431C-BA8B-C81CA3136D58}">
      <dsp:nvSpPr>
        <dsp:cNvPr id="0" name=""/>
        <dsp:cNvSpPr/>
      </dsp:nvSpPr>
      <dsp:spPr>
        <a:xfrm>
          <a:off x="2423343" y="2395267"/>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3343" y="2443534"/>
        <a:ext cx="144411" cy="144799"/>
      </dsp:txXfrm>
    </dsp:sp>
    <dsp:sp modelId="{FA0AC213-23AB-43A8-BCBE-6269FA335304}">
      <dsp:nvSpPr>
        <dsp:cNvPr id="0" name=""/>
        <dsp:cNvSpPr/>
      </dsp:nvSpPr>
      <dsp:spPr>
        <a:xfrm>
          <a:off x="2726956" y="2223999"/>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Foreign and Local General Public</a:t>
          </a:r>
          <a:endParaRPr lang="en-US" sz="900" kern="1200"/>
        </a:p>
      </dsp:txBody>
      <dsp:txXfrm>
        <a:off x="2744057" y="2241100"/>
        <a:ext cx="938916" cy="549668"/>
      </dsp:txXfrm>
    </dsp:sp>
    <dsp:sp modelId="{6BAA56FF-75C6-45D3-9252-609466B15025}">
      <dsp:nvSpPr>
        <dsp:cNvPr id="0" name=""/>
        <dsp:cNvSpPr/>
      </dsp:nvSpPr>
      <dsp:spPr>
        <a:xfrm>
          <a:off x="3785708" y="2395267"/>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785708" y="2443534"/>
        <a:ext cx="144411" cy="144799"/>
      </dsp:txXfrm>
    </dsp:sp>
    <dsp:sp modelId="{2438958D-5207-4E09-A5E2-667F71721E03}">
      <dsp:nvSpPr>
        <dsp:cNvPr id="0" name=""/>
        <dsp:cNvSpPr/>
      </dsp:nvSpPr>
      <dsp:spPr>
        <a:xfrm>
          <a:off x="4089321" y="2223999"/>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Joint Stock Companies </a:t>
          </a:r>
          <a:endParaRPr lang="en-US" sz="900" kern="1200"/>
        </a:p>
      </dsp:txBody>
      <dsp:txXfrm>
        <a:off x="4106422" y="2241100"/>
        <a:ext cx="938916" cy="549668"/>
      </dsp:txXfrm>
    </dsp:sp>
    <dsp:sp modelId="{7959D2F3-884B-4569-9546-23772104714F}">
      <dsp:nvSpPr>
        <dsp:cNvPr id="0" name=""/>
        <dsp:cNvSpPr/>
      </dsp:nvSpPr>
      <dsp:spPr>
        <a:xfrm rot="5400000">
          <a:off x="4472729" y="2875988"/>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4503480" y="2893504"/>
        <a:ext cx="144799" cy="144411"/>
      </dsp:txXfrm>
    </dsp:sp>
    <dsp:sp modelId="{52941715-FD0C-4919-9AC8-6E4C748409D9}">
      <dsp:nvSpPr>
        <dsp:cNvPr id="0" name=""/>
        <dsp:cNvSpPr/>
      </dsp:nvSpPr>
      <dsp:spPr>
        <a:xfrm>
          <a:off x="4089321" y="3197117"/>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Trustees of Pakistan Human Development Fund</a:t>
          </a:r>
          <a:endParaRPr lang="en-US" sz="900" kern="1200"/>
        </a:p>
      </dsp:txBody>
      <dsp:txXfrm>
        <a:off x="4106422" y="3214218"/>
        <a:ext cx="938916" cy="549668"/>
      </dsp:txXfrm>
    </dsp:sp>
    <dsp:sp modelId="{C23976A5-4E47-4D0F-ADD7-69DCF090861E}">
      <dsp:nvSpPr>
        <dsp:cNvPr id="0" name=""/>
        <dsp:cNvSpPr/>
      </dsp:nvSpPr>
      <dsp:spPr>
        <a:xfrm rot="10800000">
          <a:off x="3797385" y="3368385"/>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859275" y="3416652"/>
        <a:ext cx="144411" cy="144799"/>
      </dsp:txXfrm>
    </dsp:sp>
    <dsp:sp modelId="{7B8E58BD-983D-45B5-8411-2BA7330BA3B8}">
      <dsp:nvSpPr>
        <dsp:cNvPr id="0" name=""/>
        <dsp:cNvSpPr/>
      </dsp:nvSpPr>
      <dsp:spPr>
        <a:xfrm>
          <a:off x="2726956" y="3197117"/>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Trustee of Iftikhar Shirazi Family Trust </a:t>
          </a:r>
          <a:endParaRPr lang="en-US" sz="900" kern="1200"/>
        </a:p>
      </dsp:txBody>
      <dsp:txXfrm>
        <a:off x="2744057" y="3214218"/>
        <a:ext cx="938916" cy="549668"/>
      </dsp:txXfrm>
    </dsp:sp>
    <dsp:sp modelId="{92F4753E-3153-4808-8E70-34472C334403}">
      <dsp:nvSpPr>
        <dsp:cNvPr id="0" name=""/>
        <dsp:cNvSpPr/>
      </dsp:nvSpPr>
      <dsp:spPr>
        <a:xfrm rot="10800000">
          <a:off x="2435020" y="3368385"/>
          <a:ext cx="206301" cy="241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496910" y="3416652"/>
        <a:ext cx="144411" cy="144799"/>
      </dsp:txXfrm>
    </dsp:sp>
    <dsp:sp modelId="{EFDBA8B3-8421-4BE9-9259-D3E178E2A72E}">
      <dsp:nvSpPr>
        <dsp:cNvPr id="0" name=""/>
        <dsp:cNvSpPr/>
      </dsp:nvSpPr>
      <dsp:spPr>
        <a:xfrm>
          <a:off x="1364590" y="3197117"/>
          <a:ext cx="973118" cy="583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Trustees Al Badar Welfare Trust </a:t>
          </a:r>
          <a:endParaRPr lang="en-US" sz="900" kern="1200"/>
        </a:p>
      </dsp:txBody>
      <dsp:txXfrm>
        <a:off x="1381691" y="3214218"/>
        <a:ext cx="938916" cy="5496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31A35D-B2F9-456F-94FD-9087CC959B16}" type="datetimeFigureOut">
              <a:rPr lang="en-PK" smtClean="0"/>
              <a:t>19/03/2023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291154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31A35D-B2F9-456F-94FD-9087CC959B16}" type="datetimeFigureOut">
              <a:rPr lang="en-PK" smtClean="0"/>
              <a:t>19/03/2023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163859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31A35D-B2F9-456F-94FD-9087CC959B16}" type="datetimeFigureOut">
              <a:rPr lang="en-PK" smtClean="0"/>
              <a:t>19/03/2023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159137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31A35D-B2F9-456F-94FD-9087CC959B16}" type="datetimeFigureOut">
              <a:rPr lang="en-PK" smtClean="0"/>
              <a:t>19/03/2023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ECCFB9-9F87-4196-B551-6D961BF055F7}" type="slidenum">
              <a:rPr lang="en-PK" smtClean="0"/>
              <a:t>‹#›</a:t>
            </a:fld>
            <a:endParaRPr lang="en-PK"/>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433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31A35D-B2F9-456F-94FD-9087CC959B16}" type="datetimeFigureOut">
              <a:rPr lang="en-PK" smtClean="0"/>
              <a:t>19/03/2023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161933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31A35D-B2F9-456F-94FD-9087CC959B16}" type="datetimeFigureOut">
              <a:rPr lang="en-PK" smtClean="0"/>
              <a:t>19/03/2023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354219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31A35D-B2F9-456F-94FD-9087CC959B16}" type="datetimeFigureOut">
              <a:rPr lang="en-PK" smtClean="0"/>
              <a:t>19/03/2023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3331332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1A35D-B2F9-456F-94FD-9087CC959B16}" type="datetimeFigureOut">
              <a:rPr lang="en-PK" smtClean="0"/>
              <a:t>19/03/2023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3645495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1A35D-B2F9-456F-94FD-9087CC959B16}" type="datetimeFigureOut">
              <a:rPr lang="en-PK" smtClean="0"/>
              <a:t>19/03/2023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393412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1A35D-B2F9-456F-94FD-9087CC959B16}" type="datetimeFigureOut">
              <a:rPr lang="en-PK" smtClean="0"/>
              <a:t>19/03/2023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96812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1A35D-B2F9-456F-94FD-9087CC959B16}" type="datetimeFigureOut">
              <a:rPr lang="en-PK" smtClean="0"/>
              <a:t>19/03/2023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269593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31A35D-B2F9-456F-94FD-9087CC959B16}" type="datetimeFigureOut">
              <a:rPr lang="en-PK" smtClean="0"/>
              <a:t>19/03/2023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103918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31A35D-B2F9-456F-94FD-9087CC959B16}" type="datetimeFigureOut">
              <a:rPr lang="en-PK" smtClean="0"/>
              <a:t>19/03/2023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11490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31A35D-B2F9-456F-94FD-9087CC959B16}" type="datetimeFigureOut">
              <a:rPr lang="en-PK" smtClean="0"/>
              <a:t>19/03/2023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57079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1A35D-B2F9-456F-94FD-9087CC959B16}" type="datetimeFigureOut">
              <a:rPr lang="en-PK" smtClean="0"/>
              <a:t>19/03/2023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371992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31A35D-B2F9-456F-94FD-9087CC959B16}" type="datetimeFigureOut">
              <a:rPr lang="en-PK" smtClean="0"/>
              <a:t>19/03/2023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374141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31A35D-B2F9-456F-94FD-9087CC959B16}" type="datetimeFigureOut">
              <a:rPr lang="en-PK" smtClean="0"/>
              <a:t>19/03/2023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ECCFB9-9F87-4196-B551-6D961BF055F7}" type="slidenum">
              <a:rPr lang="en-PK" smtClean="0"/>
              <a:t>‹#›</a:t>
            </a:fld>
            <a:endParaRPr lang="en-PK"/>
          </a:p>
        </p:txBody>
      </p:sp>
    </p:spTree>
    <p:extLst>
      <p:ext uri="{BB962C8B-B14F-4D97-AF65-F5344CB8AC3E}">
        <p14:creationId xmlns:p14="http://schemas.microsoft.com/office/powerpoint/2010/main" val="165608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A31A35D-B2F9-456F-94FD-9087CC959B16}" type="datetimeFigureOut">
              <a:rPr lang="en-PK" smtClean="0"/>
              <a:t>19/03/2023</a:t>
            </a:fld>
            <a:endParaRPr lang="en-PK"/>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P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6ECCFB9-9F87-4196-B551-6D961BF055F7}" type="slidenum">
              <a:rPr lang="en-PK" smtClean="0"/>
              <a:t>‹#›</a:t>
            </a:fld>
            <a:endParaRPr lang="en-PK"/>
          </a:p>
        </p:txBody>
      </p:sp>
      <p:sp>
        <p:nvSpPr>
          <p:cNvPr id="8" name="TextBox 7">
            <a:extLst>
              <a:ext uri="{FF2B5EF4-FFF2-40B4-BE49-F238E27FC236}">
                <a16:creationId xmlns:a16="http://schemas.microsoft.com/office/drawing/2014/main" id="{FEF2F423-574E-60AA-4876-924D278C01FB}"/>
              </a:ext>
            </a:extLst>
          </p:cNvPr>
          <p:cNvSpPr txBox="1"/>
          <p:nvPr userDrawn="1">
            <p:extLst>
              <p:ext uri="{1162E1C5-73C7-4A58-AE30-91384D911F3F}">
                <p184:classification xmlns:p184="http://schemas.microsoft.com/office/powerpoint/2018/4/main" val="ftr"/>
              </p:ext>
            </p:extLst>
          </p:nvPr>
        </p:nvSpPr>
        <p:spPr>
          <a:xfrm>
            <a:off x="5893562" y="6690360"/>
            <a:ext cx="436563" cy="167640"/>
          </a:xfrm>
          <a:prstGeom prst="rect">
            <a:avLst/>
          </a:prstGeom>
        </p:spPr>
        <p:txBody>
          <a:bodyPr horzOverflow="overflow" lIns="0" tIns="0" rIns="0" bIns="0">
            <a:spAutoFit/>
          </a:bodyPr>
          <a:lstStyle/>
          <a:p>
            <a:pPr algn="l"/>
            <a:r>
              <a:rPr lang="en-PK" sz="1100">
                <a:solidFill>
                  <a:srgbClr val="A80000"/>
                </a:solidFill>
                <a:latin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137032615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15FA9-8D48-F263-39DE-D8F729A251B9}"/>
              </a:ext>
            </a:extLst>
          </p:cNvPr>
          <p:cNvSpPr>
            <a:spLocks noGrp="1"/>
          </p:cNvSpPr>
          <p:nvPr>
            <p:ph type="title"/>
          </p:nvPr>
        </p:nvSpPr>
        <p:spPr>
          <a:xfrm>
            <a:off x="838200" y="1271588"/>
            <a:ext cx="10515600" cy="2852737"/>
          </a:xfrm>
        </p:spPr>
        <p:txBody>
          <a:bodyPr/>
          <a:lstStyle/>
          <a:p>
            <a:pPr algn="ctr"/>
            <a:r>
              <a:rPr lang="en-IN" b="1" dirty="0"/>
              <a:t>ATLAS BATTERY LTD. </a:t>
            </a:r>
            <a:endParaRPr lang="en-PK" b="1" dirty="0"/>
          </a:p>
        </p:txBody>
      </p:sp>
      <p:sp>
        <p:nvSpPr>
          <p:cNvPr id="5" name="Text Placeholder 4">
            <a:extLst>
              <a:ext uri="{FF2B5EF4-FFF2-40B4-BE49-F238E27FC236}">
                <a16:creationId xmlns:a16="http://schemas.microsoft.com/office/drawing/2014/main" id="{603C813B-EF6B-190C-03C1-86430B90BB4A}"/>
              </a:ext>
            </a:extLst>
          </p:cNvPr>
          <p:cNvSpPr>
            <a:spLocks noGrp="1"/>
          </p:cNvSpPr>
          <p:nvPr>
            <p:ph type="body" idx="1"/>
          </p:nvPr>
        </p:nvSpPr>
        <p:spPr>
          <a:xfrm>
            <a:off x="1470025" y="6037263"/>
            <a:ext cx="10515600" cy="1500187"/>
          </a:xfrm>
        </p:spPr>
        <p:txBody>
          <a:bodyPr/>
          <a:lstStyle/>
          <a:p>
            <a:pPr algn="r"/>
            <a:r>
              <a:rPr lang="en-IN" b="1" dirty="0"/>
              <a:t>Presented by: Nawall Aamer (21L-5620)</a:t>
            </a:r>
          </a:p>
        </p:txBody>
      </p:sp>
    </p:spTree>
    <p:extLst>
      <p:ext uri="{BB962C8B-B14F-4D97-AF65-F5344CB8AC3E}">
        <p14:creationId xmlns:p14="http://schemas.microsoft.com/office/powerpoint/2010/main" val="229908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5C6CAE-0C3E-5AA1-799F-E9177DE56109}"/>
              </a:ext>
            </a:extLst>
          </p:cNvPr>
          <p:cNvSpPr>
            <a:spLocks noGrp="1"/>
          </p:cNvSpPr>
          <p:nvPr>
            <p:ph type="title"/>
          </p:nvPr>
        </p:nvSpPr>
        <p:spPr>
          <a:xfrm>
            <a:off x="5179157" y="1099456"/>
            <a:ext cx="6243636" cy="4625558"/>
          </a:xfrm>
          <a:effectLst/>
        </p:spPr>
        <p:txBody>
          <a:bodyPr vert="horz" lIns="91440" tIns="45720" rIns="91440" bIns="45720" rtlCol="0" anchor="ctr">
            <a:normAutofit/>
          </a:bodyPr>
          <a:lstStyle/>
          <a:p>
            <a:pPr algn="l"/>
            <a:r>
              <a:rPr lang="en-US" sz="5400" dirty="0"/>
              <a:t>The Name of the Audit Firm is M/s. Hameed. Chaudhry &amp; Co., Chartered Accountants.</a:t>
            </a:r>
          </a:p>
        </p:txBody>
      </p:sp>
      <p:sp>
        <p:nvSpPr>
          <p:cNvPr id="12" name="Rectangle 11">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28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9CC0CB-3632-8D61-674E-40A6517D9694}"/>
              </a:ext>
            </a:extLst>
          </p:cNvPr>
          <p:cNvSpPr>
            <a:spLocks noGrp="1"/>
          </p:cNvSpPr>
          <p:nvPr>
            <p:ph type="title"/>
          </p:nvPr>
        </p:nvSpPr>
        <p:spPr>
          <a:xfrm>
            <a:off x="428020" y="85725"/>
            <a:ext cx="3706889" cy="1821918"/>
          </a:xfrm>
        </p:spPr>
        <p:txBody>
          <a:bodyPr>
            <a:normAutofit/>
          </a:bodyPr>
          <a:lstStyle/>
          <a:p>
            <a:r>
              <a:rPr lang="en-IN" sz="3200" b="1" dirty="0"/>
              <a:t>FINANCIAL RATIOS </a:t>
            </a:r>
            <a:endParaRPr lang="en-PK" sz="3200" b="1" dirty="0"/>
          </a:p>
        </p:txBody>
      </p:sp>
      <p:sp>
        <p:nvSpPr>
          <p:cNvPr id="9" name="Content Placeholder 8">
            <a:extLst>
              <a:ext uri="{FF2B5EF4-FFF2-40B4-BE49-F238E27FC236}">
                <a16:creationId xmlns:a16="http://schemas.microsoft.com/office/drawing/2014/main" id="{C5284A15-A8D0-6EF6-DED7-6974D2B51354}"/>
              </a:ext>
            </a:extLst>
          </p:cNvPr>
          <p:cNvSpPr>
            <a:spLocks noGrp="1"/>
          </p:cNvSpPr>
          <p:nvPr>
            <p:ph idx="1"/>
          </p:nvPr>
        </p:nvSpPr>
        <p:spPr>
          <a:xfrm>
            <a:off x="5352056" y="1590675"/>
            <a:ext cx="6411924" cy="5181600"/>
          </a:xfrm>
        </p:spPr>
        <p:txBody>
          <a:bodyPr/>
          <a:lstStyle/>
          <a:p>
            <a:r>
              <a:rPr lang="en-IN" dirty="0"/>
              <a:t>Return on Equity= </a:t>
            </a:r>
            <a:r>
              <a:rPr lang="en-PK" sz="1800" b="0" i="0" u="none" strike="noStrike" dirty="0">
                <a:solidFill>
                  <a:srgbClr val="000000"/>
                </a:solidFill>
                <a:effectLst/>
                <a:latin typeface="Calibri" panose="020F0502020204030204" pitchFamily="34" charset="0"/>
              </a:rPr>
              <a:t>0.110146898</a:t>
            </a:r>
            <a:r>
              <a:rPr lang="en-PK" dirty="0"/>
              <a:t> </a:t>
            </a:r>
            <a:endParaRPr lang="en-IN" dirty="0"/>
          </a:p>
          <a:p>
            <a:r>
              <a:rPr lang="en-IN" dirty="0"/>
              <a:t>Net Profit Margin= </a:t>
            </a:r>
            <a:r>
              <a:rPr lang="en-PK" sz="1800" b="0" i="0" u="none" strike="noStrike" dirty="0">
                <a:solidFill>
                  <a:srgbClr val="000000"/>
                </a:solidFill>
                <a:effectLst/>
                <a:latin typeface="Calibri" panose="020F0502020204030204" pitchFamily="34" charset="0"/>
              </a:rPr>
              <a:t>0.027257595</a:t>
            </a:r>
            <a:r>
              <a:rPr lang="en-PK" dirty="0"/>
              <a:t> </a:t>
            </a:r>
            <a:endParaRPr lang="en-IN" dirty="0"/>
          </a:p>
          <a:p>
            <a:r>
              <a:rPr lang="en-IN" dirty="0"/>
              <a:t>Gross Profit Margin= </a:t>
            </a:r>
            <a:r>
              <a:rPr lang="en-PK" sz="1800" b="0" i="0" u="none" strike="noStrike" dirty="0">
                <a:solidFill>
                  <a:srgbClr val="000000"/>
                </a:solidFill>
                <a:effectLst/>
                <a:latin typeface="Calibri" panose="020F0502020204030204" pitchFamily="34" charset="0"/>
              </a:rPr>
              <a:t>0.108711953</a:t>
            </a:r>
            <a:r>
              <a:rPr lang="en-PK" dirty="0"/>
              <a:t> </a:t>
            </a:r>
            <a:endParaRPr lang="en-IN" dirty="0"/>
          </a:p>
          <a:p>
            <a:r>
              <a:rPr lang="en-IN" dirty="0"/>
              <a:t>SG&amp;A Margin= </a:t>
            </a:r>
            <a:r>
              <a:rPr lang="en-PK" sz="1800" b="0" i="0" u="none" strike="noStrike" dirty="0">
                <a:solidFill>
                  <a:srgbClr val="000000"/>
                </a:solidFill>
                <a:effectLst/>
                <a:latin typeface="Calibri" panose="020F0502020204030204" pitchFamily="34" charset="0"/>
              </a:rPr>
              <a:t>0.06101267</a:t>
            </a:r>
            <a:r>
              <a:rPr lang="en-PK" dirty="0"/>
              <a:t> </a:t>
            </a:r>
            <a:endParaRPr lang="en-IN" dirty="0"/>
          </a:p>
          <a:p>
            <a:r>
              <a:rPr lang="en-IN" dirty="0"/>
              <a:t>Asset Turnover= </a:t>
            </a:r>
            <a:r>
              <a:rPr lang="en-PK" sz="1800" b="0" i="0" u="none" strike="noStrike" dirty="0">
                <a:solidFill>
                  <a:srgbClr val="000000"/>
                </a:solidFill>
                <a:effectLst/>
                <a:latin typeface="Calibri" panose="020F0502020204030204" pitchFamily="34" charset="0"/>
              </a:rPr>
              <a:t>2.420910372</a:t>
            </a:r>
            <a:r>
              <a:rPr lang="en-PK" dirty="0"/>
              <a:t> </a:t>
            </a:r>
            <a:endParaRPr lang="en-IN" dirty="0"/>
          </a:p>
          <a:p>
            <a:r>
              <a:rPr lang="en-IN" dirty="0"/>
              <a:t>Return on Assets= </a:t>
            </a:r>
            <a:r>
              <a:rPr lang="en-PK" sz="1800" b="0" i="0" u="none" strike="noStrike" dirty="0">
                <a:solidFill>
                  <a:srgbClr val="000000"/>
                </a:solidFill>
                <a:effectLst/>
                <a:latin typeface="Calibri" panose="020F0502020204030204" pitchFamily="34" charset="0"/>
              </a:rPr>
              <a:t>0.065988195</a:t>
            </a:r>
            <a:r>
              <a:rPr lang="en-PK" dirty="0"/>
              <a:t> </a:t>
            </a:r>
            <a:endParaRPr lang="en-IN" dirty="0"/>
          </a:p>
          <a:p>
            <a:r>
              <a:rPr lang="en-IN" dirty="0"/>
              <a:t>Long Term Asset Turnover=</a:t>
            </a:r>
            <a:r>
              <a:rPr lang="en-PK" sz="1800" b="0" i="0" u="none" strike="noStrike" dirty="0">
                <a:solidFill>
                  <a:srgbClr val="000000"/>
                </a:solidFill>
                <a:effectLst/>
                <a:latin typeface="Calibri" panose="020F0502020204030204" pitchFamily="34" charset="0"/>
              </a:rPr>
              <a:t>5.988214847</a:t>
            </a:r>
            <a:r>
              <a:rPr lang="en-PK" dirty="0"/>
              <a:t> </a:t>
            </a:r>
            <a:endParaRPr lang="en-IN" dirty="0"/>
          </a:p>
          <a:p>
            <a:r>
              <a:rPr lang="en-IN" dirty="0"/>
              <a:t>Inventory Turnover=</a:t>
            </a:r>
            <a:r>
              <a:rPr lang="en-PK" sz="1800" b="0" i="0" u="none" strike="noStrike" dirty="0">
                <a:solidFill>
                  <a:srgbClr val="000000"/>
                </a:solidFill>
                <a:effectLst/>
                <a:latin typeface="Calibri" panose="020F0502020204030204" pitchFamily="34" charset="0"/>
              </a:rPr>
              <a:t>5.228126319</a:t>
            </a:r>
            <a:r>
              <a:rPr lang="en-PK" dirty="0"/>
              <a:t> </a:t>
            </a:r>
            <a:endParaRPr lang="en-IN" dirty="0"/>
          </a:p>
          <a:p>
            <a:r>
              <a:rPr lang="en-IN" dirty="0"/>
              <a:t>Days Inventory Held= </a:t>
            </a:r>
            <a:r>
              <a:rPr lang="en-PK" sz="1800" b="0" i="0" u="none" strike="noStrike" dirty="0">
                <a:solidFill>
                  <a:srgbClr val="000000"/>
                </a:solidFill>
                <a:effectLst/>
                <a:latin typeface="Calibri" panose="020F0502020204030204" pitchFamily="34" charset="0"/>
              </a:rPr>
              <a:t>69.81468652</a:t>
            </a:r>
            <a:r>
              <a:rPr lang="en-PK" dirty="0"/>
              <a:t> </a:t>
            </a:r>
            <a:endParaRPr lang="en-IN" dirty="0"/>
          </a:p>
          <a:p>
            <a:r>
              <a:rPr lang="en-IN" dirty="0"/>
              <a:t>Accounts Receivable Turnover=</a:t>
            </a:r>
            <a:r>
              <a:rPr lang="en-PK" sz="1800" b="0" i="0" u="none" strike="noStrike" dirty="0">
                <a:solidFill>
                  <a:srgbClr val="000000"/>
                </a:solidFill>
                <a:effectLst/>
                <a:latin typeface="Calibri" panose="020F0502020204030204" pitchFamily="34" charset="0"/>
              </a:rPr>
              <a:t>408.3473749</a:t>
            </a:r>
            <a:r>
              <a:rPr lang="en-PK" dirty="0"/>
              <a:t> </a:t>
            </a:r>
            <a:endParaRPr lang="en-IN" dirty="0"/>
          </a:p>
          <a:p>
            <a:r>
              <a:rPr lang="en-IN" dirty="0"/>
              <a:t>Days Sales Outstanding= </a:t>
            </a:r>
            <a:r>
              <a:rPr lang="en-PK" sz="1800" b="0" i="0" u="none" strike="noStrike" dirty="0">
                <a:solidFill>
                  <a:srgbClr val="000000"/>
                </a:solidFill>
                <a:effectLst/>
                <a:latin typeface="Calibri" panose="020F0502020204030204" pitchFamily="34" charset="0"/>
              </a:rPr>
              <a:t>0.893846814</a:t>
            </a:r>
            <a:r>
              <a:rPr lang="en-PK" dirty="0"/>
              <a:t> </a:t>
            </a:r>
          </a:p>
        </p:txBody>
      </p:sp>
    </p:spTree>
    <p:extLst>
      <p:ext uri="{BB962C8B-B14F-4D97-AF65-F5344CB8AC3E}">
        <p14:creationId xmlns:p14="http://schemas.microsoft.com/office/powerpoint/2010/main" val="372415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F015-4E40-B654-456A-280F10D73820}"/>
              </a:ext>
            </a:extLst>
          </p:cNvPr>
          <p:cNvSpPr>
            <a:spLocks noGrp="1"/>
          </p:cNvSpPr>
          <p:nvPr>
            <p:ph type="title"/>
          </p:nvPr>
        </p:nvSpPr>
        <p:spPr>
          <a:xfrm>
            <a:off x="437545" y="0"/>
            <a:ext cx="3706889" cy="1821918"/>
          </a:xfrm>
        </p:spPr>
        <p:txBody>
          <a:bodyPr>
            <a:normAutofit/>
          </a:bodyPr>
          <a:lstStyle/>
          <a:p>
            <a:r>
              <a:rPr lang="en-IN" sz="3600" b="1" dirty="0"/>
              <a:t>RATIOS</a:t>
            </a:r>
            <a:endParaRPr lang="en-PK" sz="3600" b="1" dirty="0"/>
          </a:p>
        </p:txBody>
      </p:sp>
      <p:sp>
        <p:nvSpPr>
          <p:cNvPr id="3" name="Content Placeholder 2">
            <a:extLst>
              <a:ext uri="{FF2B5EF4-FFF2-40B4-BE49-F238E27FC236}">
                <a16:creationId xmlns:a16="http://schemas.microsoft.com/office/drawing/2014/main" id="{4FB50BE8-B9E8-D286-64B2-6A293282AFE8}"/>
              </a:ext>
            </a:extLst>
          </p:cNvPr>
          <p:cNvSpPr>
            <a:spLocks noGrp="1"/>
          </p:cNvSpPr>
          <p:nvPr>
            <p:ph idx="1"/>
          </p:nvPr>
        </p:nvSpPr>
        <p:spPr>
          <a:xfrm>
            <a:off x="4988983" y="1676400"/>
            <a:ext cx="6411924" cy="5181600"/>
          </a:xfrm>
        </p:spPr>
        <p:txBody>
          <a:bodyPr/>
          <a:lstStyle/>
          <a:p>
            <a:r>
              <a:rPr lang="en-IN" dirty="0"/>
              <a:t>Purchases= </a:t>
            </a:r>
            <a:r>
              <a:rPr lang="en-PK" sz="1800" b="0" i="0" u="none" strike="noStrike" dirty="0">
                <a:solidFill>
                  <a:srgbClr val="000000"/>
                </a:solidFill>
                <a:effectLst/>
                <a:latin typeface="Calibri" panose="020F0502020204030204" pitchFamily="34" charset="0"/>
              </a:rPr>
              <a:t>26,929,816</a:t>
            </a:r>
            <a:r>
              <a:rPr lang="en-PK" dirty="0"/>
              <a:t> </a:t>
            </a:r>
            <a:endParaRPr lang="en-IN" dirty="0"/>
          </a:p>
          <a:p>
            <a:r>
              <a:rPr lang="en-IN" dirty="0"/>
              <a:t>Accounts Payable Turnover= </a:t>
            </a:r>
            <a:r>
              <a:rPr lang="en-PK" sz="1800" b="0" i="0" u="none" strike="noStrike" dirty="0">
                <a:solidFill>
                  <a:srgbClr val="000000"/>
                </a:solidFill>
                <a:effectLst/>
                <a:latin typeface="Calibri" panose="020F0502020204030204" pitchFamily="34" charset="0"/>
              </a:rPr>
              <a:t>10.15174417</a:t>
            </a:r>
            <a:r>
              <a:rPr lang="en-PK" dirty="0"/>
              <a:t> </a:t>
            </a:r>
            <a:endParaRPr lang="en-IN" dirty="0"/>
          </a:p>
          <a:p>
            <a:r>
              <a:rPr lang="en-IN" dirty="0"/>
              <a:t>Days Payable Outstanding= </a:t>
            </a:r>
            <a:r>
              <a:rPr lang="en-PK" sz="1800" b="0" i="0" u="none" strike="noStrike" dirty="0">
                <a:solidFill>
                  <a:srgbClr val="000000"/>
                </a:solidFill>
                <a:effectLst/>
                <a:latin typeface="Calibri" panose="020F0502020204030204" pitchFamily="34" charset="0"/>
              </a:rPr>
              <a:t>35.95441276</a:t>
            </a:r>
            <a:r>
              <a:rPr lang="en-PK" dirty="0"/>
              <a:t> </a:t>
            </a:r>
            <a:endParaRPr lang="en-IN" dirty="0"/>
          </a:p>
          <a:p>
            <a:r>
              <a:rPr lang="en-IN" dirty="0"/>
              <a:t>Cash Conversion Cycle= </a:t>
            </a:r>
            <a:r>
              <a:rPr lang="en-PK" sz="1800" b="0" i="0" u="none" strike="noStrike" dirty="0">
                <a:solidFill>
                  <a:srgbClr val="000000"/>
                </a:solidFill>
                <a:effectLst/>
                <a:latin typeface="Calibri" panose="020F0502020204030204" pitchFamily="34" charset="0"/>
              </a:rPr>
              <a:t>34.75412057</a:t>
            </a:r>
            <a:r>
              <a:rPr lang="en-PK" dirty="0"/>
              <a:t> </a:t>
            </a:r>
            <a:endParaRPr lang="en-IN" dirty="0"/>
          </a:p>
          <a:p>
            <a:r>
              <a:rPr lang="en-IN" dirty="0"/>
              <a:t>Working Capital= </a:t>
            </a:r>
            <a:r>
              <a:rPr lang="en-PK" sz="1800" b="0" i="0" u="none" strike="noStrike" dirty="0">
                <a:solidFill>
                  <a:srgbClr val="000000"/>
                </a:solidFill>
                <a:effectLst/>
                <a:latin typeface="Calibri" panose="020F0502020204030204" pitchFamily="34" charset="0"/>
              </a:rPr>
              <a:t>2,695,578</a:t>
            </a:r>
            <a:r>
              <a:rPr lang="en-PK" dirty="0"/>
              <a:t> </a:t>
            </a:r>
            <a:endParaRPr lang="en-IN" dirty="0"/>
          </a:p>
          <a:p>
            <a:r>
              <a:rPr lang="en-IN" dirty="0"/>
              <a:t>Working Capital Turnover= </a:t>
            </a:r>
            <a:r>
              <a:rPr lang="en-PK" sz="1800" b="0" i="0" u="none" strike="noStrike" dirty="0">
                <a:solidFill>
                  <a:srgbClr val="000000"/>
                </a:solidFill>
                <a:effectLst/>
                <a:latin typeface="Calibri" panose="020F0502020204030204" pitchFamily="34" charset="0"/>
              </a:rPr>
              <a:t>9.285297624</a:t>
            </a:r>
            <a:r>
              <a:rPr lang="en-PK" dirty="0"/>
              <a:t> </a:t>
            </a:r>
            <a:endParaRPr lang="en-IN" dirty="0"/>
          </a:p>
          <a:p>
            <a:r>
              <a:rPr lang="en-IN" dirty="0"/>
              <a:t>Equity Multiplier= </a:t>
            </a:r>
            <a:r>
              <a:rPr lang="en-PK" sz="1800" b="0" i="0" u="none" strike="noStrike" dirty="0">
                <a:solidFill>
                  <a:srgbClr val="000000"/>
                </a:solidFill>
                <a:effectLst/>
                <a:latin typeface="Calibri" panose="020F0502020204030204" pitchFamily="34" charset="0"/>
              </a:rPr>
              <a:t>1.743310941</a:t>
            </a:r>
            <a:r>
              <a:rPr lang="en-PK" dirty="0"/>
              <a:t> </a:t>
            </a:r>
            <a:endParaRPr lang="en-IN" dirty="0"/>
          </a:p>
          <a:p>
            <a:r>
              <a:rPr lang="en-IN" dirty="0"/>
              <a:t>Leverage Ratio= </a:t>
            </a:r>
            <a:r>
              <a:rPr lang="en-PK" sz="1800" b="0" i="0" u="none" strike="noStrike" dirty="0">
                <a:solidFill>
                  <a:srgbClr val="000000"/>
                </a:solidFill>
                <a:effectLst/>
                <a:latin typeface="Calibri" panose="020F0502020204030204" pitchFamily="34" charset="0"/>
              </a:rPr>
              <a:t>0.743310941</a:t>
            </a:r>
            <a:r>
              <a:rPr lang="en-PK" dirty="0"/>
              <a:t> </a:t>
            </a:r>
            <a:endParaRPr lang="en-IN" dirty="0"/>
          </a:p>
          <a:p>
            <a:r>
              <a:rPr lang="en-IN" dirty="0"/>
              <a:t>Long Term Leverage Ratio= </a:t>
            </a:r>
            <a:r>
              <a:rPr lang="en-PK" sz="1800" b="0" i="0" u="none" strike="noStrike" dirty="0">
                <a:solidFill>
                  <a:srgbClr val="000000"/>
                </a:solidFill>
                <a:effectLst/>
                <a:latin typeface="Calibri" panose="020F0502020204030204" pitchFamily="34" charset="0"/>
              </a:rPr>
              <a:t>0.142493005</a:t>
            </a:r>
            <a:r>
              <a:rPr lang="en-PK" dirty="0"/>
              <a:t> </a:t>
            </a:r>
            <a:endParaRPr lang="en-IN" dirty="0"/>
          </a:p>
          <a:p>
            <a:r>
              <a:rPr lang="en-IN" dirty="0"/>
              <a:t>Current Ratio= </a:t>
            </a:r>
            <a:r>
              <a:rPr lang="en-PK" sz="1800" b="0" i="0" u="none" strike="noStrike" dirty="0">
                <a:solidFill>
                  <a:srgbClr val="000000"/>
                </a:solidFill>
                <a:effectLst/>
                <a:latin typeface="Calibri" panose="020F0502020204030204" pitchFamily="34" charset="0"/>
              </a:rPr>
              <a:t>1.724345917</a:t>
            </a:r>
            <a:r>
              <a:rPr lang="en-PK" dirty="0"/>
              <a:t> </a:t>
            </a:r>
            <a:endParaRPr lang="en-IN" dirty="0"/>
          </a:p>
          <a:p>
            <a:r>
              <a:rPr lang="en-IN" dirty="0"/>
              <a:t>Quick Ratio= </a:t>
            </a:r>
            <a:r>
              <a:rPr lang="en-PK" sz="1800" b="0" i="0" u="none" strike="noStrike" dirty="0">
                <a:solidFill>
                  <a:srgbClr val="000000"/>
                </a:solidFill>
                <a:effectLst/>
                <a:latin typeface="Calibri" panose="020F0502020204030204" pitchFamily="34" charset="0"/>
              </a:rPr>
              <a:t>0.076213066</a:t>
            </a:r>
            <a:r>
              <a:rPr lang="en-PK" dirty="0"/>
              <a:t> </a:t>
            </a:r>
            <a:endParaRPr lang="en-IN" dirty="0"/>
          </a:p>
        </p:txBody>
      </p:sp>
    </p:spTree>
    <p:extLst>
      <p:ext uri="{BB962C8B-B14F-4D97-AF65-F5344CB8AC3E}">
        <p14:creationId xmlns:p14="http://schemas.microsoft.com/office/powerpoint/2010/main" val="181112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6FB414A-430D-2266-9374-AF8FFADEA52D}"/>
              </a:ext>
            </a:extLst>
          </p:cNvPr>
          <p:cNvSpPr>
            <a:spLocks noGrp="1"/>
          </p:cNvSpPr>
          <p:nvPr>
            <p:ph type="title"/>
          </p:nvPr>
        </p:nvSpPr>
        <p:spPr>
          <a:xfrm>
            <a:off x="834013" y="1115568"/>
            <a:ext cx="3487616" cy="4626864"/>
          </a:xfrm>
        </p:spPr>
        <p:txBody>
          <a:bodyPr>
            <a:normAutofit/>
          </a:bodyPr>
          <a:lstStyle/>
          <a:p>
            <a:pPr algn="l"/>
            <a:r>
              <a:rPr lang="en-IN" b="1" dirty="0"/>
              <a:t>FINANCIAL OVERVIEW</a:t>
            </a:r>
            <a:endParaRPr lang="en-PK" b="1" dirty="0"/>
          </a:p>
        </p:txBody>
      </p:sp>
      <p:cxnSp>
        <p:nvCxnSpPr>
          <p:cNvPr id="16" name="Straight Connector 1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F069C74-656B-DD3C-1549-35F21D0ABC3B}"/>
              </a:ext>
            </a:extLst>
          </p:cNvPr>
          <p:cNvSpPr>
            <a:spLocks noGrp="1"/>
          </p:cNvSpPr>
          <p:nvPr>
            <p:ph idx="1"/>
          </p:nvPr>
        </p:nvSpPr>
        <p:spPr>
          <a:xfrm>
            <a:off x="5105398" y="1115568"/>
            <a:ext cx="6245352" cy="4626864"/>
          </a:xfrm>
        </p:spPr>
        <p:txBody>
          <a:bodyPr anchor="ctr">
            <a:normAutofit fontScale="77500" lnSpcReduction="20000"/>
          </a:bodyPr>
          <a:lstStyle/>
          <a:p>
            <a:r>
              <a:rPr lang="en-IN" dirty="0"/>
              <a:t>In the financial overview of Atlas Battery LTD, it can be said that for the year June 30,2022 the return on equity was 0.11 which is less and shows that the company is not generating much profit from its existing assets. It can also be seen that the net profit margin of the company is also very low which shows that the company is not being able to control the cost. However, the gross profit margin of the company is low but the SG&amp;A Margin being 0.06 shows that its good as it implies that for each dollar of revenue brought in, a quarter of it is spent on SG&amp;A expenses. Asset turnover of the company has increased which shows that the company is being more efficient in generating sales and revenues. ROA has decreased and the company is not being able to earn more money with small investments. It shows that the company has an inventory turnover of 69 days which is not so bad. Having higher receivable turnover shows that the company is getting money on time by the customers. The company is not facing problems in receiving payments which is seen by DSO. CCC shows that the company has not so bad liquidity in terms of cash flow. Lower equity multiplier shows that the company is not incurring excessive debts to finance its assets. Current Ratio is good  which shows that the company can pay off debts. Moreover, the company has a low quick ratio which shows that it cannot produce liquid cash in case of emergency. </a:t>
            </a:r>
            <a:endParaRPr lang="en-PK" dirty="0"/>
          </a:p>
        </p:txBody>
      </p:sp>
    </p:spTree>
    <p:extLst>
      <p:ext uri="{BB962C8B-B14F-4D97-AF65-F5344CB8AC3E}">
        <p14:creationId xmlns:p14="http://schemas.microsoft.com/office/powerpoint/2010/main" val="20568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F79ED-642E-1546-2A46-921BCAD454CA}"/>
              </a:ext>
            </a:extLst>
          </p:cNvPr>
          <p:cNvSpPr>
            <a:spLocks noGrp="1"/>
          </p:cNvSpPr>
          <p:nvPr>
            <p:ph type="title"/>
          </p:nvPr>
        </p:nvSpPr>
        <p:spPr>
          <a:xfrm>
            <a:off x="913795" y="609600"/>
            <a:ext cx="10353762" cy="5257800"/>
          </a:xfrm>
        </p:spPr>
        <p:txBody>
          <a:bodyPr>
            <a:normAutofit/>
          </a:bodyPr>
          <a:lstStyle/>
          <a:p>
            <a:r>
              <a:rPr lang="en-IN" sz="2400" dirty="0"/>
              <a:t>Atlas Battery is a renowned company for manufacturing a wide range of polypropylene batteries which are suitable for all type of passenger vehicles, construction and road-building equipment. We also provide the best selling batteries for stationary and industrial applications. It is our utmost mission to ensure the customer satisfaction by providing the highest degree of quality and service while meeting our stakeholders' expectations and serving as a model corporate citizen.  </a:t>
            </a:r>
            <a:endParaRPr lang="en-PK" sz="2400" dirty="0"/>
          </a:p>
        </p:txBody>
      </p:sp>
    </p:spTree>
    <p:extLst>
      <p:ext uri="{BB962C8B-B14F-4D97-AF65-F5344CB8AC3E}">
        <p14:creationId xmlns:p14="http://schemas.microsoft.com/office/powerpoint/2010/main" val="410906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4B45-2C1A-42F2-8581-80A6ECB5DEE8}"/>
              </a:ext>
            </a:extLst>
          </p:cNvPr>
          <p:cNvSpPr>
            <a:spLocks noGrp="1"/>
          </p:cNvSpPr>
          <p:nvPr>
            <p:ph type="title"/>
          </p:nvPr>
        </p:nvSpPr>
        <p:spPr>
          <a:xfrm>
            <a:off x="913795" y="609599"/>
            <a:ext cx="10353762" cy="5457825"/>
          </a:xfrm>
        </p:spPr>
        <p:txBody>
          <a:bodyPr>
            <a:normAutofit/>
          </a:bodyPr>
          <a:lstStyle/>
          <a:p>
            <a:r>
              <a:rPr lang="en-IN" sz="2800" dirty="0"/>
              <a:t>Atlas Battery’s vision is to be a leading innovative organization whose main motive is to manufacture superior quality automotive, motorcycle and industrial batteries for domestic and international market. </a:t>
            </a:r>
            <a:endParaRPr lang="en-PK" sz="2800" dirty="0"/>
          </a:p>
        </p:txBody>
      </p:sp>
    </p:spTree>
    <p:extLst>
      <p:ext uri="{BB962C8B-B14F-4D97-AF65-F5344CB8AC3E}">
        <p14:creationId xmlns:p14="http://schemas.microsoft.com/office/powerpoint/2010/main" val="114616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434F74-F65E-A96C-B3DA-88A1FA8BA899}"/>
              </a:ext>
            </a:extLst>
          </p:cNvPr>
          <p:cNvSpPr>
            <a:spLocks noGrp="1"/>
          </p:cNvSpPr>
          <p:nvPr>
            <p:ph type="title"/>
          </p:nvPr>
        </p:nvSpPr>
        <p:spPr/>
        <p:txBody>
          <a:bodyPr>
            <a:normAutofit/>
          </a:bodyPr>
          <a:lstStyle/>
          <a:p>
            <a:r>
              <a:rPr lang="en-IN" sz="4400" b="1" dirty="0"/>
              <a:t>Range of Batteries we offer</a:t>
            </a:r>
            <a:endParaRPr lang="en-PK" sz="4400" b="1" dirty="0"/>
          </a:p>
        </p:txBody>
      </p:sp>
      <p:sp>
        <p:nvSpPr>
          <p:cNvPr id="4" name="Content Placeholder 3">
            <a:extLst>
              <a:ext uri="{FF2B5EF4-FFF2-40B4-BE49-F238E27FC236}">
                <a16:creationId xmlns:a16="http://schemas.microsoft.com/office/drawing/2014/main" id="{523AEE39-0B86-96DC-C61E-30A308540C01}"/>
              </a:ext>
            </a:extLst>
          </p:cNvPr>
          <p:cNvSpPr>
            <a:spLocks noGrp="1"/>
          </p:cNvSpPr>
          <p:nvPr>
            <p:ph idx="1"/>
          </p:nvPr>
        </p:nvSpPr>
        <p:spPr>
          <a:xfrm>
            <a:off x="913795" y="1732449"/>
            <a:ext cx="10353762" cy="4692102"/>
          </a:xfrm>
        </p:spPr>
        <p:txBody>
          <a:bodyPr>
            <a:noAutofit/>
          </a:bodyPr>
          <a:lstStyle/>
          <a:p>
            <a:r>
              <a:rPr lang="en-IN" dirty="0"/>
              <a:t>6FT 120 </a:t>
            </a:r>
          </a:p>
          <a:p>
            <a:r>
              <a:rPr lang="en-IN" dirty="0"/>
              <a:t>CGR 40, CNG 60</a:t>
            </a:r>
          </a:p>
          <a:p>
            <a:r>
              <a:rPr lang="en-IN" dirty="0"/>
              <a:t>GL 100, GL 190, GL 50, GL 65, GL85</a:t>
            </a:r>
          </a:p>
          <a:p>
            <a:r>
              <a:rPr lang="en-IN" dirty="0"/>
              <a:t>GR 100, GR 65</a:t>
            </a:r>
          </a:p>
          <a:p>
            <a:r>
              <a:rPr lang="en-IN" dirty="0"/>
              <a:t>GX 135, GX 165, GX 175, GX 200F, GX 260F</a:t>
            </a:r>
          </a:p>
          <a:p>
            <a:r>
              <a:rPr lang="en-IN" dirty="0"/>
              <a:t>HB 46L, HB 46R, HB 50, HB 65, HB 65 (Thin Pole)</a:t>
            </a:r>
          </a:p>
          <a:p>
            <a:r>
              <a:rPr lang="en-IN" dirty="0"/>
              <a:t>MF 50L, MF 65L</a:t>
            </a:r>
          </a:p>
          <a:p>
            <a:r>
              <a:rPr lang="en-IN" dirty="0"/>
              <a:t>N 125</a:t>
            </a:r>
          </a:p>
          <a:p>
            <a:r>
              <a:rPr lang="en-IN" dirty="0"/>
              <a:t>WS 110, WS 115, WS 135, WS 150, WS 160, WS 165, WS 180, WS 195, WS 220</a:t>
            </a:r>
          </a:p>
          <a:p>
            <a:r>
              <a:rPr lang="en-IN" dirty="0"/>
              <a:t>WS 230, WS 260, WS 270, WS 45, WS 50, WS 55, WS 65, WS 70, WS 80, WS 90</a:t>
            </a:r>
          </a:p>
        </p:txBody>
      </p:sp>
    </p:spTree>
    <p:extLst>
      <p:ext uri="{BB962C8B-B14F-4D97-AF65-F5344CB8AC3E}">
        <p14:creationId xmlns:p14="http://schemas.microsoft.com/office/powerpoint/2010/main" val="87927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B5BF-D153-505A-61C2-389BC9CD46CF}"/>
              </a:ext>
            </a:extLst>
          </p:cNvPr>
          <p:cNvSpPr>
            <a:spLocks noGrp="1"/>
          </p:cNvSpPr>
          <p:nvPr>
            <p:ph type="title"/>
          </p:nvPr>
        </p:nvSpPr>
        <p:spPr/>
        <p:txBody>
          <a:bodyPr/>
          <a:lstStyle/>
          <a:p>
            <a:r>
              <a:rPr lang="en-IN" b="1" dirty="0"/>
              <a:t>CHAIRMAN’S MESSAGE</a:t>
            </a:r>
            <a:endParaRPr lang="en-PK" b="1" dirty="0"/>
          </a:p>
        </p:txBody>
      </p:sp>
      <p:sp>
        <p:nvSpPr>
          <p:cNvPr id="3" name="Content Placeholder 2">
            <a:extLst>
              <a:ext uri="{FF2B5EF4-FFF2-40B4-BE49-F238E27FC236}">
                <a16:creationId xmlns:a16="http://schemas.microsoft.com/office/drawing/2014/main" id="{7862FD29-7C7F-B5D1-2ED2-5494BF0F43AD}"/>
              </a:ext>
            </a:extLst>
          </p:cNvPr>
          <p:cNvSpPr>
            <a:spLocks noGrp="1"/>
          </p:cNvSpPr>
          <p:nvPr>
            <p:ph idx="1"/>
          </p:nvPr>
        </p:nvSpPr>
        <p:spPr>
          <a:xfrm>
            <a:off x="913795" y="1732449"/>
            <a:ext cx="10353762" cy="4392126"/>
          </a:xfrm>
        </p:spPr>
        <p:txBody>
          <a:bodyPr>
            <a:normAutofit/>
          </a:bodyPr>
          <a:lstStyle/>
          <a:p>
            <a:r>
              <a:rPr lang="en-US" b="0" i="0" dirty="0">
                <a:solidFill>
                  <a:schemeClr val="tx1">
                    <a:lumMod val="75000"/>
                  </a:schemeClr>
                </a:solidFill>
                <a:effectLst/>
                <a:latin typeface="Plus Jakarta Sans"/>
              </a:rPr>
              <a:t>Finance cost increased to Rs. 389 million from Rs. 138 million owing to increase in mark‐ up rates and working capital requirement. Profit before tax stood at Rs. 1, 138 million as compared to Rs. 1, 195 million last year. </a:t>
            </a:r>
            <a:r>
              <a:rPr lang="en-US" dirty="0">
                <a:solidFill>
                  <a:schemeClr val="tx1">
                    <a:lumMod val="75000"/>
                  </a:schemeClr>
                </a:solidFill>
                <a:effectLst/>
                <a:latin typeface="Plus Jakarta Sans"/>
              </a:rPr>
              <a:t>The c</a:t>
            </a:r>
            <a:r>
              <a:rPr lang="en-US" b="0" i="0" dirty="0">
                <a:solidFill>
                  <a:schemeClr val="tx1">
                    <a:lumMod val="75000"/>
                  </a:schemeClr>
                </a:solidFill>
                <a:effectLst/>
                <a:latin typeface="Plus Jakarta Sans"/>
              </a:rPr>
              <a:t>ompany contributed Rs. 5. 4 billion towards the National Exchequer on account of various government levies, taxes and import duties during the year under review. This makes the atlas group one of the highest taxpayers in the country. Moreover, the net cash generated from operations was Rs.1778 million as last year it was Rs. 453 million. This deviation was seen due to increase in trade debts and other payables. The country witnessed growth prospects and improved business sentiments with rising global commodity prices so the improvement in human resource capabilities through regular trainings and skills enhancement programs will continue as regular features. Capitalizing on unmatched quality and after sales service, Atlas Battery will continue to strive for improved market penetration by exploring new territories and export markets.</a:t>
            </a:r>
            <a:endParaRPr lang="en-PK" dirty="0">
              <a:solidFill>
                <a:schemeClr val="tx1">
                  <a:lumMod val="75000"/>
                </a:schemeClr>
              </a:solidFill>
            </a:endParaRPr>
          </a:p>
        </p:txBody>
      </p:sp>
    </p:spTree>
    <p:extLst>
      <p:ext uri="{BB962C8B-B14F-4D97-AF65-F5344CB8AC3E}">
        <p14:creationId xmlns:p14="http://schemas.microsoft.com/office/powerpoint/2010/main" val="150823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877C62-1C5B-9219-9894-7B5C9E8D6023}"/>
              </a:ext>
            </a:extLst>
          </p:cNvPr>
          <p:cNvSpPr>
            <a:spLocks noGrp="1"/>
          </p:cNvSpPr>
          <p:nvPr>
            <p:ph type="title"/>
          </p:nvPr>
        </p:nvSpPr>
        <p:spPr/>
        <p:txBody>
          <a:bodyPr/>
          <a:lstStyle/>
          <a:p>
            <a:r>
              <a:rPr lang="en-IN" b="1" dirty="0"/>
              <a:t>BOARD OF DIRECTORS</a:t>
            </a:r>
            <a:endParaRPr lang="en-PK" b="1" dirty="0"/>
          </a:p>
        </p:txBody>
      </p:sp>
      <p:sp>
        <p:nvSpPr>
          <p:cNvPr id="5" name="Content Placeholder 4">
            <a:extLst>
              <a:ext uri="{FF2B5EF4-FFF2-40B4-BE49-F238E27FC236}">
                <a16:creationId xmlns:a16="http://schemas.microsoft.com/office/drawing/2014/main" id="{9B769142-2B3C-57AA-49D6-AC27E813ADB1}"/>
              </a:ext>
            </a:extLst>
          </p:cNvPr>
          <p:cNvSpPr>
            <a:spLocks noGrp="1"/>
          </p:cNvSpPr>
          <p:nvPr>
            <p:ph idx="1"/>
          </p:nvPr>
        </p:nvSpPr>
        <p:spPr/>
        <p:txBody>
          <a:bodyPr>
            <a:normAutofit/>
          </a:bodyPr>
          <a:lstStyle/>
          <a:p>
            <a:r>
              <a:rPr lang="en-IN" sz="2400" dirty="0"/>
              <a:t>Mr. Aamir H.Shirazi (Chairman)</a:t>
            </a:r>
          </a:p>
          <a:p>
            <a:r>
              <a:rPr lang="en-IN" sz="2400" dirty="0"/>
              <a:t>Mr. Azam Faruque (Director)</a:t>
            </a:r>
          </a:p>
          <a:p>
            <a:r>
              <a:rPr lang="en-IN" sz="2400" dirty="0"/>
              <a:t>Mr. Bashir Makki (Director)</a:t>
            </a:r>
          </a:p>
          <a:p>
            <a:r>
              <a:rPr lang="en-IN" sz="2400" dirty="0"/>
              <a:t>Mr. Fahad K.Chinoy (Director)</a:t>
            </a:r>
          </a:p>
          <a:p>
            <a:r>
              <a:rPr lang="en-IN" sz="2400" dirty="0"/>
              <a:t>Ms. Mehreen Amin (Director)</a:t>
            </a:r>
          </a:p>
          <a:p>
            <a:r>
              <a:rPr lang="en-IN" sz="2400" dirty="0"/>
              <a:t>Mr. Toru Furuya (Director)</a:t>
            </a:r>
          </a:p>
          <a:p>
            <a:r>
              <a:rPr lang="en-IN" sz="2400" dirty="0"/>
              <a:t>Mr. Ali H.Shirazi (President/Chief Executive) </a:t>
            </a:r>
            <a:endParaRPr lang="en-PK" sz="2400" dirty="0"/>
          </a:p>
        </p:txBody>
      </p:sp>
    </p:spTree>
    <p:extLst>
      <p:ext uri="{BB962C8B-B14F-4D97-AF65-F5344CB8AC3E}">
        <p14:creationId xmlns:p14="http://schemas.microsoft.com/office/powerpoint/2010/main" val="358943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73C74-DA3B-BAC1-7FCE-6F0B53A1823E}"/>
              </a:ext>
            </a:extLst>
          </p:cNvPr>
          <p:cNvSpPr>
            <a:spLocks noGrp="1"/>
          </p:cNvSpPr>
          <p:nvPr>
            <p:ph type="title"/>
          </p:nvPr>
        </p:nvSpPr>
        <p:spPr>
          <a:xfrm>
            <a:off x="623501" y="333320"/>
            <a:ext cx="3706889" cy="1821918"/>
          </a:xfrm>
        </p:spPr>
        <p:txBody>
          <a:bodyPr>
            <a:normAutofit/>
          </a:bodyPr>
          <a:lstStyle/>
          <a:p>
            <a:r>
              <a:rPr lang="en-IN" sz="3600" b="1" dirty="0"/>
              <a:t>TYPES OF COMMITTEES</a:t>
            </a:r>
            <a:endParaRPr lang="en-PK" sz="3600" b="1" dirty="0"/>
          </a:p>
        </p:txBody>
      </p:sp>
      <p:sp>
        <p:nvSpPr>
          <p:cNvPr id="5" name="Content Placeholder 4">
            <a:extLst>
              <a:ext uri="{FF2B5EF4-FFF2-40B4-BE49-F238E27FC236}">
                <a16:creationId xmlns:a16="http://schemas.microsoft.com/office/drawing/2014/main" id="{5C491CA8-7049-4ECA-B38F-E4BA5E01ABDB}"/>
              </a:ext>
            </a:extLst>
          </p:cNvPr>
          <p:cNvSpPr>
            <a:spLocks noGrp="1"/>
          </p:cNvSpPr>
          <p:nvPr>
            <p:ph idx="1"/>
          </p:nvPr>
        </p:nvSpPr>
        <p:spPr>
          <a:xfrm>
            <a:off x="4693588" y="2681469"/>
            <a:ext cx="6411924" cy="5181600"/>
          </a:xfrm>
        </p:spPr>
        <p:txBody>
          <a:bodyPr>
            <a:normAutofit/>
          </a:bodyPr>
          <a:lstStyle/>
          <a:p>
            <a:r>
              <a:rPr lang="en-IN" sz="2800" dirty="0"/>
              <a:t>Audit Committee</a:t>
            </a:r>
          </a:p>
          <a:p>
            <a:r>
              <a:rPr lang="en-IN" sz="2800" dirty="0"/>
              <a:t>Human Resource and Remuneration Committee</a:t>
            </a:r>
          </a:p>
          <a:p>
            <a:r>
              <a:rPr lang="en-IN" sz="2800" dirty="0"/>
              <a:t>Management Committee</a:t>
            </a:r>
          </a:p>
        </p:txBody>
      </p:sp>
    </p:spTree>
    <p:extLst>
      <p:ext uri="{BB962C8B-B14F-4D97-AF65-F5344CB8AC3E}">
        <p14:creationId xmlns:p14="http://schemas.microsoft.com/office/powerpoint/2010/main" val="233199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D82DF49-B91A-CE4B-8BF5-3B6E3E7339FA}"/>
              </a:ext>
            </a:extLst>
          </p:cNvPr>
          <p:cNvSpPr>
            <a:spLocks noGrp="1"/>
          </p:cNvSpPr>
          <p:nvPr>
            <p:ph type="title"/>
          </p:nvPr>
        </p:nvSpPr>
        <p:spPr>
          <a:xfrm>
            <a:off x="834013" y="1115568"/>
            <a:ext cx="3487616" cy="4626864"/>
          </a:xfrm>
        </p:spPr>
        <p:txBody>
          <a:bodyPr>
            <a:normAutofit/>
          </a:bodyPr>
          <a:lstStyle/>
          <a:p>
            <a:pPr algn="l"/>
            <a:r>
              <a:rPr lang="en-IN" sz="3600" b="1" dirty="0"/>
              <a:t>DIRECTORS REPORT</a:t>
            </a:r>
            <a:endParaRPr lang="en-PK" sz="3600" b="1" dirty="0"/>
          </a:p>
        </p:txBody>
      </p:sp>
      <p:cxnSp>
        <p:nvCxnSpPr>
          <p:cNvPr id="13" name="Straight Connector 1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A03E502-34A9-BA87-BE2E-67AA6A690DCD}"/>
              </a:ext>
            </a:extLst>
          </p:cNvPr>
          <p:cNvSpPr>
            <a:spLocks noGrp="1"/>
          </p:cNvSpPr>
          <p:nvPr>
            <p:ph idx="1"/>
          </p:nvPr>
        </p:nvSpPr>
        <p:spPr>
          <a:xfrm>
            <a:off x="5105398" y="1115568"/>
            <a:ext cx="6245352" cy="4626864"/>
          </a:xfrm>
        </p:spPr>
        <p:txBody>
          <a:bodyPr anchor="ctr">
            <a:normAutofit/>
          </a:bodyPr>
          <a:lstStyle/>
          <a:p>
            <a:r>
              <a:rPr lang="en-IN" dirty="0"/>
              <a:t>The directors of Atlas Battery take pleasure in presenting that the profit after taxation was decreased to Rs 689437 in 2022 from Rs 895974 in 2021. Moreover, the directors have recommended the cash dividend of Rs 12.50 per share and bonus shares at the rate of 25%. However, the basic and diluted earnings per share after tax is Rs 24.6. </a:t>
            </a:r>
            <a:endParaRPr lang="en-PK" dirty="0"/>
          </a:p>
        </p:txBody>
      </p:sp>
    </p:spTree>
    <p:extLst>
      <p:ext uri="{BB962C8B-B14F-4D97-AF65-F5344CB8AC3E}">
        <p14:creationId xmlns:p14="http://schemas.microsoft.com/office/powerpoint/2010/main" val="357194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345860-9F8B-29A8-D0DA-E379EC9ADD04}"/>
              </a:ext>
            </a:extLst>
          </p:cNvPr>
          <p:cNvSpPr>
            <a:spLocks noGrp="1"/>
          </p:cNvSpPr>
          <p:nvPr>
            <p:ph type="title"/>
          </p:nvPr>
        </p:nvSpPr>
        <p:spPr/>
        <p:txBody>
          <a:bodyPr>
            <a:normAutofit/>
          </a:bodyPr>
          <a:lstStyle/>
          <a:p>
            <a:r>
              <a:rPr lang="en-IN" sz="4400" b="1" dirty="0"/>
              <a:t>Total Number and Types of Shares</a:t>
            </a:r>
            <a:endParaRPr lang="en-PK" sz="4400" b="1" dirty="0"/>
          </a:p>
        </p:txBody>
      </p:sp>
      <p:sp>
        <p:nvSpPr>
          <p:cNvPr id="5" name="Content Placeholder 4">
            <a:extLst>
              <a:ext uri="{FF2B5EF4-FFF2-40B4-BE49-F238E27FC236}">
                <a16:creationId xmlns:a16="http://schemas.microsoft.com/office/drawing/2014/main" id="{05CF7ACE-FF39-FA3B-E293-EA9AF26830B8}"/>
              </a:ext>
            </a:extLst>
          </p:cNvPr>
          <p:cNvSpPr>
            <a:spLocks noGrp="1"/>
          </p:cNvSpPr>
          <p:nvPr>
            <p:ph sz="half" idx="1"/>
          </p:nvPr>
        </p:nvSpPr>
        <p:spPr/>
        <p:txBody>
          <a:bodyPr>
            <a:normAutofit fontScale="55000" lnSpcReduction="20000"/>
          </a:bodyPr>
          <a:lstStyle/>
          <a:p>
            <a:r>
              <a:rPr lang="en-IN" sz="3200" dirty="0"/>
              <a:t>The total number of shares of Atlas Battery Ltd are </a:t>
            </a:r>
            <a:r>
              <a:rPr lang="en-IN" sz="3200" b="1" dirty="0"/>
              <a:t>2629</a:t>
            </a:r>
            <a:r>
              <a:rPr lang="en-IN" sz="3200" dirty="0"/>
              <a:t>. </a:t>
            </a:r>
            <a:endParaRPr lang="en-PK" sz="3200" dirty="0"/>
          </a:p>
        </p:txBody>
      </p:sp>
      <p:graphicFrame>
        <p:nvGraphicFramePr>
          <p:cNvPr id="8" name="Content Placeholder 5">
            <a:extLst>
              <a:ext uri="{FF2B5EF4-FFF2-40B4-BE49-F238E27FC236}">
                <a16:creationId xmlns:a16="http://schemas.microsoft.com/office/drawing/2014/main" id="{E4F1B289-4F79-480B-3216-EB65272D2B2C}"/>
              </a:ext>
            </a:extLst>
          </p:cNvPr>
          <p:cNvGraphicFramePr>
            <a:graphicFrameLocks noGrp="1"/>
          </p:cNvGraphicFramePr>
          <p:nvPr>
            <p:ph sz="half" idx="2"/>
          </p:nvPr>
        </p:nvGraphicFramePr>
        <p:xfrm>
          <a:off x="6202892" y="1732449"/>
          <a:ext cx="5064665"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70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406</TotalTime>
  <Words>1073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Calisto MT</vt:lpstr>
      <vt:lpstr>Plus Jakarta Sans</vt:lpstr>
      <vt:lpstr>Wingdings 2</vt:lpstr>
      <vt:lpstr>Slate</vt:lpstr>
      <vt:lpstr>ATLAS BATTERY LTD. </vt:lpstr>
      <vt:lpstr>Atlas Battery is a renowned company for manufacturing a wide range of polypropylene batteries which are suitable for all type of passenger vehicles, construction and road-building equipment. We also provide the best selling batteries for stationary and industrial applications. It is our utmost mission to ensure the customer satisfaction by providing the highest degree of quality and service while meeting our stakeholders' expectations and serving as a model corporate citizen.  </vt:lpstr>
      <vt:lpstr>Atlas Battery’s vision is to be a leading innovative organization whose main motive is to manufacture superior quality automotive, motorcycle and industrial batteries for domestic and international market. </vt:lpstr>
      <vt:lpstr>Range of Batteries we offer</vt:lpstr>
      <vt:lpstr>CHAIRMAN’S MESSAGE</vt:lpstr>
      <vt:lpstr>BOARD OF DIRECTORS</vt:lpstr>
      <vt:lpstr>TYPES OF COMMITTEES</vt:lpstr>
      <vt:lpstr>DIRECTORS REPORT</vt:lpstr>
      <vt:lpstr>Total Number and Types of Shares</vt:lpstr>
      <vt:lpstr>The Name of the Audit Firm is M/s. Hameed. Chaudhry &amp; Co., Chartered Accountants.</vt:lpstr>
      <vt:lpstr>FINANCIAL RATIOS </vt:lpstr>
      <vt:lpstr>RATIOS</vt:lpstr>
      <vt:lpstr>FINANCIAL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ATLAS BATTERY LTD. </dc:title>
  <dc:creator>Muhammad Aamer Bashir</dc:creator>
  <cp:lastModifiedBy>Muhammad Aamer Bashir</cp:lastModifiedBy>
  <cp:revision>12</cp:revision>
  <dcterms:created xsi:type="dcterms:W3CDTF">2023-03-18T20:00:58Z</dcterms:created>
  <dcterms:modified xsi:type="dcterms:W3CDTF">2023-03-19T03:10:50Z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2a69aeb-dc6f-4700-b3da-e685bd12f361_Enabled">
    <vt:lpwstr>true</vt:lpwstr>
  </property>
  <property fmtid="{D5CDD505-2E9C-101B-9397-08002B2CF9AE}" pid="3" name="MSIP_Label_32a69aeb-dc6f-4700-b3da-e685bd12f361_SetDate">
    <vt:lpwstr>2023-03-18T20:24:39Z</vt:lpwstr>
  </property>
  <property fmtid="{D5CDD505-2E9C-101B-9397-08002B2CF9AE}" pid="4" name="MSIP_Label_32a69aeb-dc6f-4700-b3da-e685bd12f361_Method">
    <vt:lpwstr>Privileged</vt:lpwstr>
  </property>
  <property fmtid="{D5CDD505-2E9C-101B-9397-08002B2CF9AE}" pid="5" name="MSIP_Label_32a69aeb-dc6f-4700-b3da-e685bd12f361_Name">
    <vt:lpwstr>32a69aeb-dc6f-4700-b3da-e685bd12f361</vt:lpwstr>
  </property>
  <property fmtid="{D5CDD505-2E9C-101B-9397-08002B2CF9AE}" pid="6" name="MSIP_Label_32a69aeb-dc6f-4700-b3da-e685bd12f361_SiteId">
    <vt:lpwstr>e4dddef5-d743-42fa-99da-83120e7bf32e</vt:lpwstr>
  </property>
  <property fmtid="{D5CDD505-2E9C-101B-9397-08002B2CF9AE}" pid="7" name="MSIP_Label_32a69aeb-dc6f-4700-b3da-e685bd12f361_ActionId">
    <vt:lpwstr>16b43656-40e4-46d0-a500-c28e935e02e9</vt:lpwstr>
  </property>
  <property fmtid="{D5CDD505-2E9C-101B-9397-08002B2CF9AE}" pid="8" name="MSIP_Label_32a69aeb-dc6f-4700-b3da-e685bd12f361_ContentBits">
    <vt:lpwstr>2</vt:lpwstr>
  </property>
  <property fmtid="{D5CDD505-2E9C-101B-9397-08002B2CF9AE}" pid="9" name="ClassificationContentMarkingFooterLocations">
    <vt:lpwstr>Slate:8</vt:lpwstr>
  </property>
  <property fmtid="{D5CDD505-2E9C-101B-9397-08002B2CF9AE}" pid="10" name="ClassificationContentMarkingFooterText">
    <vt:lpwstr>PUBLIC</vt:lpwstr>
  </property>
</Properties>
</file>