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6" r:id="rId3"/>
    <p:sldId id="258" r:id="rId4"/>
    <p:sldId id="259" r:id="rId5"/>
    <p:sldId id="260" r:id="rId6"/>
    <p:sldId id="262" r:id="rId7"/>
    <p:sldId id="263" r:id="rId8"/>
    <p:sldId id="272" r:id="rId9"/>
    <p:sldId id="266" r:id="rId10"/>
    <p:sldId id="267" r:id="rId11"/>
    <p:sldId id="273" r:id="rId12"/>
    <p:sldId id="274" r:id="rId13"/>
    <p:sldId id="275" r:id="rId14"/>
    <p:sldId id="271"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19" autoAdjust="0"/>
  </p:normalViewPr>
  <p:slideViewPr>
    <p:cSldViewPr snapToGrid="0">
      <p:cViewPr varScale="1">
        <p:scale>
          <a:sx n="85" d="100"/>
          <a:sy n="85" d="100"/>
        </p:scale>
        <p:origin x="32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B2C45F-C410-4C34-8B21-E84B796A7AD3}"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59856C7E-50C7-4B19-9FF6-2328F8A27B93}">
      <dgm:prSet/>
      <dgm:spPr/>
      <dgm:t>
        <a:bodyPr/>
        <a:lstStyle/>
        <a:p>
          <a:r>
            <a:rPr lang="en-US" dirty="0"/>
            <a:t>“Classifying the Political Leaning of News Articles and Users from User Votes”</a:t>
          </a:r>
        </a:p>
      </dgm:t>
    </dgm:pt>
    <dgm:pt modelId="{6FDFDF8C-C9E2-404D-BD64-B39A0556101B}" type="parTrans" cxnId="{EC3F2DE2-092C-4B06-9F56-03E88F58934E}">
      <dgm:prSet/>
      <dgm:spPr/>
      <dgm:t>
        <a:bodyPr/>
        <a:lstStyle/>
        <a:p>
          <a:endParaRPr lang="en-US"/>
        </a:p>
      </dgm:t>
    </dgm:pt>
    <dgm:pt modelId="{DFC844B7-68A6-45DD-A51D-4E9953BB1082}" type="sibTrans" cxnId="{EC3F2DE2-092C-4B06-9F56-03E88F58934E}">
      <dgm:prSet/>
      <dgm:spPr/>
      <dgm:t>
        <a:bodyPr/>
        <a:lstStyle/>
        <a:p>
          <a:endParaRPr lang="en-US"/>
        </a:p>
      </dgm:t>
    </dgm:pt>
    <dgm:pt modelId="{C30D73AE-253E-4F48-AF76-449E26BA0688}">
      <dgm:prSet/>
      <dgm:spPr/>
      <dgm:t>
        <a:bodyPr/>
        <a:lstStyle/>
        <a:p>
          <a:r>
            <a:rPr lang="en-US"/>
            <a:t>Zhou, Resnick, Mei (2011)</a:t>
          </a:r>
        </a:p>
      </dgm:t>
    </dgm:pt>
    <dgm:pt modelId="{01D198B4-2D4E-46DC-B185-D22D52DAD301}" type="parTrans" cxnId="{611B5BDF-1CAF-4F9A-84E3-E258B8C58B38}">
      <dgm:prSet/>
      <dgm:spPr/>
      <dgm:t>
        <a:bodyPr/>
        <a:lstStyle/>
        <a:p>
          <a:endParaRPr lang="en-US"/>
        </a:p>
      </dgm:t>
    </dgm:pt>
    <dgm:pt modelId="{FC6298E4-01B5-4086-998C-E43250E1F1D1}" type="sibTrans" cxnId="{611B5BDF-1CAF-4F9A-84E3-E258B8C58B38}">
      <dgm:prSet/>
      <dgm:spPr/>
      <dgm:t>
        <a:bodyPr/>
        <a:lstStyle/>
        <a:p>
          <a:endParaRPr lang="en-US"/>
        </a:p>
      </dgm:t>
    </dgm:pt>
    <dgm:pt modelId="{AC706E33-0655-480D-B7AE-4BDF014F6D0D}">
      <dgm:prSet/>
      <dgm:spPr/>
      <dgm:t>
        <a:bodyPr/>
        <a:lstStyle/>
        <a:p>
          <a:r>
            <a:rPr lang="en-US"/>
            <a:t>“A Survey of Text Classification Algorithms”</a:t>
          </a:r>
        </a:p>
      </dgm:t>
    </dgm:pt>
    <dgm:pt modelId="{8603C55B-B40B-4AD0-8AA8-A27BB9E69949}" type="parTrans" cxnId="{DEDDE6FA-A968-458A-B710-966241EAD5BF}">
      <dgm:prSet/>
      <dgm:spPr/>
      <dgm:t>
        <a:bodyPr/>
        <a:lstStyle/>
        <a:p>
          <a:endParaRPr lang="en-US"/>
        </a:p>
      </dgm:t>
    </dgm:pt>
    <dgm:pt modelId="{8F99E305-6EDE-4F75-BDDC-7DD1D77A66E5}" type="sibTrans" cxnId="{DEDDE6FA-A968-458A-B710-966241EAD5BF}">
      <dgm:prSet/>
      <dgm:spPr/>
      <dgm:t>
        <a:bodyPr/>
        <a:lstStyle/>
        <a:p>
          <a:endParaRPr lang="en-US"/>
        </a:p>
      </dgm:t>
    </dgm:pt>
    <dgm:pt modelId="{4E92F6B7-5A24-446B-A165-9C48FBD0396D}">
      <dgm:prSet/>
      <dgm:spPr/>
      <dgm:t>
        <a:bodyPr/>
        <a:lstStyle/>
        <a:p>
          <a:r>
            <a:rPr lang="en-US"/>
            <a:t>Aggarwal and Zhai (2012)</a:t>
          </a:r>
        </a:p>
      </dgm:t>
    </dgm:pt>
    <dgm:pt modelId="{95AA0214-D4BB-49C4-A2AC-DF0C39AEDBEB}" type="parTrans" cxnId="{26C2AC77-6C04-4F5F-B36B-E21DB648259C}">
      <dgm:prSet/>
      <dgm:spPr/>
      <dgm:t>
        <a:bodyPr/>
        <a:lstStyle/>
        <a:p>
          <a:endParaRPr lang="en-US"/>
        </a:p>
      </dgm:t>
    </dgm:pt>
    <dgm:pt modelId="{45920BF5-BC0A-47A1-ADEC-5B0E2B34AF6A}" type="sibTrans" cxnId="{26C2AC77-6C04-4F5F-B36B-E21DB648259C}">
      <dgm:prSet/>
      <dgm:spPr/>
      <dgm:t>
        <a:bodyPr/>
        <a:lstStyle/>
        <a:p>
          <a:endParaRPr lang="en-US"/>
        </a:p>
      </dgm:t>
    </dgm:pt>
    <dgm:pt modelId="{CC0440DC-70A0-4B64-A9B1-A2E8FA7936BE}">
      <dgm:prSet/>
      <dgm:spPr/>
      <dgm:t>
        <a:bodyPr/>
        <a:lstStyle/>
        <a:p>
          <a:r>
            <a:rPr lang="en-US"/>
            <a:t>“Text Classification Using Machine Learning”</a:t>
          </a:r>
        </a:p>
      </dgm:t>
    </dgm:pt>
    <dgm:pt modelId="{452B2BEB-D257-4E09-9CB5-6F657A364462}" type="parTrans" cxnId="{595BB5CE-6EBC-4507-BEBC-69D17A96087D}">
      <dgm:prSet/>
      <dgm:spPr/>
      <dgm:t>
        <a:bodyPr/>
        <a:lstStyle/>
        <a:p>
          <a:endParaRPr lang="en-US"/>
        </a:p>
      </dgm:t>
    </dgm:pt>
    <dgm:pt modelId="{4AD264C7-7B82-4596-A5A5-8BADF8195E85}" type="sibTrans" cxnId="{595BB5CE-6EBC-4507-BEBC-69D17A96087D}">
      <dgm:prSet/>
      <dgm:spPr/>
      <dgm:t>
        <a:bodyPr/>
        <a:lstStyle/>
        <a:p>
          <a:endParaRPr lang="en-US"/>
        </a:p>
      </dgm:t>
    </dgm:pt>
    <dgm:pt modelId="{A8A858D6-3702-4E3F-BC74-629E067CCE1C}">
      <dgm:prSet/>
      <dgm:spPr/>
      <dgm:t>
        <a:bodyPr/>
        <a:lstStyle/>
        <a:p>
          <a:r>
            <a:rPr lang="en-US"/>
            <a:t>Ikonomakis, Kotsiantis, Tampakas (2005)</a:t>
          </a:r>
        </a:p>
      </dgm:t>
    </dgm:pt>
    <dgm:pt modelId="{7292FC3E-C7A0-4A31-914F-6CE6B8E90F6D}" type="parTrans" cxnId="{764D6D21-61D5-41D8-B212-377F9C2C40B5}">
      <dgm:prSet/>
      <dgm:spPr/>
      <dgm:t>
        <a:bodyPr/>
        <a:lstStyle/>
        <a:p>
          <a:endParaRPr lang="en-US"/>
        </a:p>
      </dgm:t>
    </dgm:pt>
    <dgm:pt modelId="{B065AE2F-872E-4638-B454-48A4D837153B}" type="sibTrans" cxnId="{764D6D21-61D5-41D8-B212-377F9C2C40B5}">
      <dgm:prSet/>
      <dgm:spPr/>
      <dgm:t>
        <a:bodyPr/>
        <a:lstStyle/>
        <a:p>
          <a:endParaRPr lang="en-US"/>
        </a:p>
      </dgm:t>
    </dgm:pt>
    <dgm:pt modelId="{DBA77E89-2C97-48E4-A8E4-E1C101FED70D}" type="pres">
      <dgm:prSet presAssocID="{08B2C45F-C410-4C34-8B21-E84B796A7AD3}" presName="Name0" presStyleCnt="0">
        <dgm:presLayoutVars>
          <dgm:dir/>
          <dgm:animLvl val="lvl"/>
          <dgm:resizeHandles val="exact"/>
        </dgm:presLayoutVars>
      </dgm:prSet>
      <dgm:spPr/>
    </dgm:pt>
    <dgm:pt modelId="{7F7F0DB4-D055-4C44-84AB-3F7E47062D40}" type="pres">
      <dgm:prSet presAssocID="{59856C7E-50C7-4B19-9FF6-2328F8A27B93}" presName="composite" presStyleCnt="0"/>
      <dgm:spPr/>
    </dgm:pt>
    <dgm:pt modelId="{B4A12DE2-B1E5-46EF-B3CC-FDB7AE0146F7}" type="pres">
      <dgm:prSet presAssocID="{59856C7E-50C7-4B19-9FF6-2328F8A27B93}" presName="parTx" presStyleLbl="alignNode1" presStyleIdx="0" presStyleCnt="3">
        <dgm:presLayoutVars>
          <dgm:chMax val="0"/>
          <dgm:chPref val="0"/>
          <dgm:bulletEnabled val="1"/>
        </dgm:presLayoutVars>
      </dgm:prSet>
      <dgm:spPr/>
    </dgm:pt>
    <dgm:pt modelId="{CC641367-CB5F-4492-83A2-0EE1A123AB5D}" type="pres">
      <dgm:prSet presAssocID="{59856C7E-50C7-4B19-9FF6-2328F8A27B93}" presName="desTx" presStyleLbl="alignAccFollowNode1" presStyleIdx="0" presStyleCnt="3">
        <dgm:presLayoutVars>
          <dgm:bulletEnabled val="1"/>
        </dgm:presLayoutVars>
      </dgm:prSet>
      <dgm:spPr/>
    </dgm:pt>
    <dgm:pt modelId="{BD21DAC1-DC02-4FC3-8F6A-3CCF93413613}" type="pres">
      <dgm:prSet presAssocID="{DFC844B7-68A6-45DD-A51D-4E9953BB1082}" presName="space" presStyleCnt="0"/>
      <dgm:spPr/>
    </dgm:pt>
    <dgm:pt modelId="{06AFCE97-0F6F-4D76-AB48-17ADE593EC05}" type="pres">
      <dgm:prSet presAssocID="{AC706E33-0655-480D-B7AE-4BDF014F6D0D}" presName="composite" presStyleCnt="0"/>
      <dgm:spPr/>
    </dgm:pt>
    <dgm:pt modelId="{9240C5F9-30CD-45B7-AACD-1AFDBB55753F}" type="pres">
      <dgm:prSet presAssocID="{AC706E33-0655-480D-B7AE-4BDF014F6D0D}" presName="parTx" presStyleLbl="alignNode1" presStyleIdx="1" presStyleCnt="3">
        <dgm:presLayoutVars>
          <dgm:chMax val="0"/>
          <dgm:chPref val="0"/>
          <dgm:bulletEnabled val="1"/>
        </dgm:presLayoutVars>
      </dgm:prSet>
      <dgm:spPr/>
    </dgm:pt>
    <dgm:pt modelId="{B4EB0EC6-ED23-433D-8AC2-5E02645B1319}" type="pres">
      <dgm:prSet presAssocID="{AC706E33-0655-480D-B7AE-4BDF014F6D0D}" presName="desTx" presStyleLbl="alignAccFollowNode1" presStyleIdx="1" presStyleCnt="3">
        <dgm:presLayoutVars>
          <dgm:bulletEnabled val="1"/>
        </dgm:presLayoutVars>
      </dgm:prSet>
      <dgm:spPr/>
    </dgm:pt>
    <dgm:pt modelId="{CF03E015-85E4-48A6-8696-557D05C2712F}" type="pres">
      <dgm:prSet presAssocID="{8F99E305-6EDE-4F75-BDDC-7DD1D77A66E5}" presName="space" presStyleCnt="0"/>
      <dgm:spPr/>
    </dgm:pt>
    <dgm:pt modelId="{BBCE03EA-52F9-431A-8CDC-39D9D5E18078}" type="pres">
      <dgm:prSet presAssocID="{CC0440DC-70A0-4B64-A9B1-A2E8FA7936BE}" presName="composite" presStyleCnt="0"/>
      <dgm:spPr/>
    </dgm:pt>
    <dgm:pt modelId="{9CC9902C-4DFE-43DE-AC63-6E2C547F564E}" type="pres">
      <dgm:prSet presAssocID="{CC0440DC-70A0-4B64-A9B1-A2E8FA7936BE}" presName="parTx" presStyleLbl="alignNode1" presStyleIdx="2" presStyleCnt="3">
        <dgm:presLayoutVars>
          <dgm:chMax val="0"/>
          <dgm:chPref val="0"/>
          <dgm:bulletEnabled val="1"/>
        </dgm:presLayoutVars>
      </dgm:prSet>
      <dgm:spPr/>
    </dgm:pt>
    <dgm:pt modelId="{856372DD-0CF3-4743-9D33-1BDDF1732DAE}" type="pres">
      <dgm:prSet presAssocID="{CC0440DC-70A0-4B64-A9B1-A2E8FA7936BE}" presName="desTx" presStyleLbl="alignAccFollowNode1" presStyleIdx="2" presStyleCnt="3">
        <dgm:presLayoutVars>
          <dgm:bulletEnabled val="1"/>
        </dgm:presLayoutVars>
      </dgm:prSet>
      <dgm:spPr/>
    </dgm:pt>
  </dgm:ptLst>
  <dgm:cxnLst>
    <dgm:cxn modelId="{764D6D21-61D5-41D8-B212-377F9C2C40B5}" srcId="{CC0440DC-70A0-4B64-A9B1-A2E8FA7936BE}" destId="{A8A858D6-3702-4E3F-BC74-629E067CCE1C}" srcOrd="0" destOrd="0" parTransId="{7292FC3E-C7A0-4A31-914F-6CE6B8E90F6D}" sibTransId="{B065AE2F-872E-4638-B454-48A4D837153B}"/>
    <dgm:cxn modelId="{507EBC74-6DE7-41E7-A6B6-D8394370628A}" type="presOf" srcId="{59856C7E-50C7-4B19-9FF6-2328F8A27B93}" destId="{B4A12DE2-B1E5-46EF-B3CC-FDB7AE0146F7}" srcOrd="0" destOrd="0" presId="urn:microsoft.com/office/officeart/2005/8/layout/hList1"/>
    <dgm:cxn modelId="{26C2AC77-6C04-4F5F-B36B-E21DB648259C}" srcId="{AC706E33-0655-480D-B7AE-4BDF014F6D0D}" destId="{4E92F6B7-5A24-446B-A165-9C48FBD0396D}" srcOrd="0" destOrd="0" parTransId="{95AA0214-D4BB-49C4-A2AC-DF0C39AEDBEB}" sibTransId="{45920BF5-BC0A-47A1-ADEC-5B0E2B34AF6A}"/>
    <dgm:cxn modelId="{4D9ACC86-E9FB-4871-A03A-584847506226}" type="presOf" srcId="{08B2C45F-C410-4C34-8B21-E84B796A7AD3}" destId="{DBA77E89-2C97-48E4-A8E4-E1C101FED70D}" srcOrd="0" destOrd="0" presId="urn:microsoft.com/office/officeart/2005/8/layout/hList1"/>
    <dgm:cxn modelId="{FCDB848F-9185-4442-B213-619C81AC8794}" type="presOf" srcId="{C30D73AE-253E-4F48-AF76-449E26BA0688}" destId="{CC641367-CB5F-4492-83A2-0EE1A123AB5D}" srcOrd="0" destOrd="0" presId="urn:microsoft.com/office/officeart/2005/8/layout/hList1"/>
    <dgm:cxn modelId="{788AC09E-CDA6-405B-9039-7E24AF1B1C2F}" type="presOf" srcId="{A8A858D6-3702-4E3F-BC74-629E067CCE1C}" destId="{856372DD-0CF3-4743-9D33-1BDDF1732DAE}" srcOrd="0" destOrd="0" presId="urn:microsoft.com/office/officeart/2005/8/layout/hList1"/>
    <dgm:cxn modelId="{F38B09AA-F918-457F-A9A7-9F4D4AB07363}" type="presOf" srcId="{AC706E33-0655-480D-B7AE-4BDF014F6D0D}" destId="{9240C5F9-30CD-45B7-AACD-1AFDBB55753F}" srcOrd="0" destOrd="0" presId="urn:microsoft.com/office/officeart/2005/8/layout/hList1"/>
    <dgm:cxn modelId="{595BB5CE-6EBC-4507-BEBC-69D17A96087D}" srcId="{08B2C45F-C410-4C34-8B21-E84B796A7AD3}" destId="{CC0440DC-70A0-4B64-A9B1-A2E8FA7936BE}" srcOrd="2" destOrd="0" parTransId="{452B2BEB-D257-4E09-9CB5-6F657A364462}" sibTransId="{4AD264C7-7B82-4596-A5A5-8BADF8195E85}"/>
    <dgm:cxn modelId="{611B5BDF-1CAF-4F9A-84E3-E258B8C58B38}" srcId="{59856C7E-50C7-4B19-9FF6-2328F8A27B93}" destId="{C30D73AE-253E-4F48-AF76-449E26BA0688}" srcOrd="0" destOrd="0" parTransId="{01D198B4-2D4E-46DC-B185-D22D52DAD301}" sibTransId="{FC6298E4-01B5-4086-998C-E43250E1F1D1}"/>
    <dgm:cxn modelId="{EC3F2DE2-092C-4B06-9F56-03E88F58934E}" srcId="{08B2C45F-C410-4C34-8B21-E84B796A7AD3}" destId="{59856C7E-50C7-4B19-9FF6-2328F8A27B93}" srcOrd="0" destOrd="0" parTransId="{6FDFDF8C-C9E2-404D-BD64-B39A0556101B}" sibTransId="{DFC844B7-68A6-45DD-A51D-4E9953BB1082}"/>
    <dgm:cxn modelId="{015C7EE6-8161-4E52-BDB5-79A669ED2EA1}" type="presOf" srcId="{4E92F6B7-5A24-446B-A165-9C48FBD0396D}" destId="{B4EB0EC6-ED23-433D-8AC2-5E02645B1319}" srcOrd="0" destOrd="0" presId="urn:microsoft.com/office/officeart/2005/8/layout/hList1"/>
    <dgm:cxn modelId="{ECD23BF2-EB9B-4385-A81D-263E22618CFE}" type="presOf" srcId="{CC0440DC-70A0-4B64-A9B1-A2E8FA7936BE}" destId="{9CC9902C-4DFE-43DE-AC63-6E2C547F564E}" srcOrd="0" destOrd="0" presId="urn:microsoft.com/office/officeart/2005/8/layout/hList1"/>
    <dgm:cxn modelId="{DEDDE6FA-A968-458A-B710-966241EAD5BF}" srcId="{08B2C45F-C410-4C34-8B21-E84B796A7AD3}" destId="{AC706E33-0655-480D-B7AE-4BDF014F6D0D}" srcOrd="1" destOrd="0" parTransId="{8603C55B-B40B-4AD0-8AA8-A27BB9E69949}" sibTransId="{8F99E305-6EDE-4F75-BDDC-7DD1D77A66E5}"/>
    <dgm:cxn modelId="{84A5725C-CE2B-4E82-81C5-C3635D4F9319}" type="presParOf" srcId="{DBA77E89-2C97-48E4-A8E4-E1C101FED70D}" destId="{7F7F0DB4-D055-4C44-84AB-3F7E47062D40}" srcOrd="0" destOrd="0" presId="urn:microsoft.com/office/officeart/2005/8/layout/hList1"/>
    <dgm:cxn modelId="{99766AA3-AF40-4CF5-8AF9-DF9147E4040A}" type="presParOf" srcId="{7F7F0DB4-D055-4C44-84AB-3F7E47062D40}" destId="{B4A12DE2-B1E5-46EF-B3CC-FDB7AE0146F7}" srcOrd="0" destOrd="0" presId="urn:microsoft.com/office/officeart/2005/8/layout/hList1"/>
    <dgm:cxn modelId="{123878C7-6D24-4C4C-9CE1-D3CDF697C344}" type="presParOf" srcId="{7F7F0DB4-D055-4C44-84AB-3F7E47062D40}" destId="{CC641367-CB5F-4492-83A2-0EE1A123AB5D}" srcOrd="1" destOrd="0" presId="urn:microsoft.com/office/officeart/2005/8/layout/hList1"/>
    <dgm:cxn modelId="{F8D97C0E-119E-4E4A-8045-9666D146B1F8}" type="presParOf" srcId="{DBA77E89-2C97-48E4-A8E4-E1C101FED70D}" destId="{BD21DAC1-DC02-4FC3-8F6A-3CCF93413613}" srcOrd="1" destOrd="0" presId="urn:microsoft.com/office/officeart/2005/8/layout/hList1"/>
    <dgm:cxn modelId="{6E6DF979-7AAA-4BB7-B008-3B0224B27C9C}" type="presParOf" srcId="{DBA77E89-2C97-48E4-A8E4-E1C101FED70D}" destId="{06AFCE97-0F6F-4D76-AB48-17ADE593EC05}" srcOrd="2" destOrd="0" presId="urn:microsoft.com/office/officeart/2005/8/layout/hList1"/>
    <dgm:cxn modelId="{8DA3E519-73F8-4115-8521-7EFCDE3456BC}" type="presParOf" srcId="{06AFCE97-0F6F-4D76-AB48-17ADE593EC05}" destId="{9240C5F9-30CD-45B7-AACD-1AFDBB55753F}" srcOrd="0" destOrd="0" presId="urn:microsoft.com/office/officeart/2005/8/layout/hList1"/>
    <dgm:cxn modelId="{96036392-3B52-4478-8D0C-4788FC88117E}" type="presParOf" srcId="{06AFCE97-0F6F-4D76-AB48-17ADE593EC05}" destId="{B4EB0EC6-ED23-433D-8AC2-5E02645B1319}" srcOrd="1" destOrd="0" presId="urn:microsoft.com/office/officeart/2005/8/layout/hList1"/>
    <dgm:cxn modelId="{9BF957E2-ED7E-4521-95B6-1A92539F5971}" type="presParOf" srcId="{DBA77E89-2C97-48E4-A8E4-E1C101FED70D}" destId="{CF03E015-85E4-48A6-8696-557D05C2712F}" srcOrd="3" destOrd="0" presId="urn:microsoft.com/office/officeart/2005/8/layout/hList1"/>
    <dgm:cxn modelId="{1531935D-86B1-49B9-9C25-F81594063EBC}" type="presParOf" srcId="{DBA77E89-2C97-48E4-A8E4-E1C101FED70D}" destId="{BBCE03EA-52F9-431A-8CDC-39D9D5E18078}" srcOrd="4" destOrd="0" presId="urn:microsoft.com/office/officeart/2005/8/layout/hList1"/>
    <dgm:cxn modelId="{F7A917AE-ADBD-46B0-9052-A529F1568CD5}" type="presParOf" srcId="{BBCE03EA-52F9-431A-8CDC-39D9D5E18078}" destId="{9CC9902C-4DFE-43DE-AC63-6E2C547F564E}" srcOrd="0" destOrd="0" presId="urn:microsoft.com/office/officeart/2005/8/layout/hList1"/>
    <dgm:cxn modelId="{4B4B05A7-201C-482F-9C41-358E48C36B64}" type="presParOf" srcId="{BBCE03EA-52F9-431A-8CDC-39D9D5E18078}" destId="{856372DD-0CF3-4743-9D33-1BDDF1732D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28B1A4-6533-4317-8320-A759700B6FBC}"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C14DEE92-B89D-4A75-B158-753B4BFECCF9}">
      <dgm:prSet/>
      <dgm:spPr/>
      <dgm:t>
        <a:bodyPr/>
        <a:lstStyle/>
        <a:p>
          <a:r>
            <a:rPr lang="en-US"/>
            <a:t>Data Scrubbing</a:t>
          </a:r>
        </a:p>
      </dgm:t>
    </dgm:pt>
    <dgm:pt modelId="{6485EE65-35CC-4572-965F-1F128D9BDA5F}" type="parTrans" cxnId="{E2DD7367-A9C7-454E-9470-E9EC24AEF0E6}">
      <dgm:prSet/>
      <dgm:spPr/>
      <dgm:t>
        <a:bodyPr/>
        <a:lstStyle/>
        <a:p>
          <a:endParaRPr lang="en-US"/>
        </a:p>
      </dgm:t>
    </dgm:pt>
    <dgm:pt modelId="{DE44494F-7C4A-4961-9925-B2F916C77246}" type="sibTrans" cxnId="{E2DD7367-A9C7-454E-9470-E9EC24AEF0E6}">
      <dgm:prSet/>
      <dgm:spPr/>
      <dgm:t>
        <a:bodyPr/>
        <a:lstStyle/>
        <a:p>
          <a:endParaRPr lang="en-US"/>
        </a:p>
      </dgm:t>
    </dgm:pt>
    <dgm:pt modelId="{8FB700B7-A11B-46DD-B96E-9A75FE327AF2}">
      <dgm:prSet/>
      <dgm:spPr/>
      <dgm:t>
        <a:bodyPr/>
        <a:lstStyle/>
        <a:p>
          <a:r>
            <a:rPr lang="en-US" dirty="0"/>
            <a:t>Removal of publisher specific terms (e.g., news articles from CNN have instances of “CNN” removed, and so forth)</a:t>
          </a:r>
        </a:p>
      </dgm:t>
    </dgm:pt>
    <dgm:pt modelId="{0184E177-EC56-45E4-9748-FBEA18CE9968}" type="parTrans" cxnId="{66752430-0E54-4C56-A036-66FCDEAFA4BD}">
      <dgm:prSet/>
      <dgm:spPr/>
      <dgm:t>
        <a:bodyPr/>
        <a:lstStyle/>
        <a:p>
          <a:endParaRPr lang="en-US"/>
        </a:p>
      </dgm:t>
    </dgm:pt>
    <dgm:pt modelId="{5CAEA83B-CA7C-4C68-A920-F476949C1CCE}" type="sibTrans" cxnId="{66752430-0E54-4C56-A036-66FCDEAFA4BD}">
      <dgm:prSet/>
      <dgm:spPr/>
      <dgm:t>
        <a:bodyPr/>
        <a:lstStyle/>
        <a:p>
          <a:endParaRPr lang="en-US"/>
        </a:p>
      </dgm:t>
    </dgm:pt>
    <dgm:pt modelId="{CE4268B5-827E-446D-9356-63C237A1898A}">
      <dgm:prSet/>
      <dgm:spPr/>
      <dgm:t>
        <a:bodyPr/>
        <a:lstStyle/>
        <a:p>
          <a:r>
            <a:rPr lang="en-US" dirty="0"/>
            <a:t>Headline/Article Content Length</a:t>
          </a:r>
        </a:p>
      </dgm:t>
    </dgm:pt>
    <dgm:pt modelId="{FA1ACFFE-97E9-4F47-AF79-7D20061F7430}" type="parTrans" cxnId="{DE3B4D00-3CEE-4468-872F-743275D3D9A4}">
      <dgm:prSet/>
      <dgm:spPr/>
      <dgm:t>
        <a:bodyPr/>
        <a:lstStyle/>
        <a:p>
          <a:endParaRPr lang="en-US"/>
        </a:p>
      </dgm:t>
    </dgm:pt>
    <dgm:pt modelId="{1BEF776C-F4F4-47FD-9E8C-00C64B4FDC12}" type="sibTrans" cxnId="{DE3B4D00-3CEE-4468-872F-743275D3D9A4}">
      <dgm:prSet/>
      <dgm:spPr/>
      <dgm:t>
        <a:bodyPr/>
        <a:lstStyle/>
        <a:p>
          <a:endParaRPr lang="en-US"/>
        </a:p>
      </dgm:t>
    </dgm:pt>
    <dgm:pt modelId="{740F39E2-F767-4C58-986C-3002C60C2EDF}">
      <dgm:prSet/>
      <dgm:spPr/>
      <dgm:t>
        <a:bodyPr/>
        <a:lstStyle/>
        <a:p>
          <a:r>
            <a:rPr lang="en-US"/>
            <a:t>Topic Modeling</a:t>
          </a:r>
        </a:p>
      </dgm:t>
    </dgm:pt>
    <dgm:pt modelId="{629D298C-50CB-4EFD-98EA-32E1CF93FBEB}" type="parTrans" cxnId="{C97A3B45-9EFA-4025-ADE8-237B62756527}">
      <dgm:prSet/>
      <dgm:spPr/>
      <dgm:t>
        <a:bodyPr/>
        <a:lstStyle/>
        <a:p>
          <a:endParaRPr lang="en-US"/>
        </a:p>
      </dgm:t>
    </dgm:pt>
    <dgm:pt modelId="{21F3E8DE-B59F-4089-B43F-4A58B666900D}" type="sibTrans" cxnId="{C97A3B45-9EFA-4025-ADE8-237B62756527}">
      <dgm:prSet/>
      <dgm:spPr/>
      <dgm:t>
        <a:bodyPr/>
        <a:lstStyle/>
        <a:p>
          <a:endParaRPr lang="en-US"/>
        </a:p>
      </dgm:t>
    </dgm:pt>
    <dgm:pt modelId="{5F900002-4D97-4FAE-97FE-F017CB9AFAD1}">
      <dgm:prSet/>
      <dgm:spPr/>
      <dgm:t>
        <a:bodyPr/>
        <a:lstStyle/>
        <a:p>
          <a:r>
            <a:rPr lang="en-US"/>
            <a:t>Latent Dirichlect Allocation (LDA)</a:t>
          </a:r>
        </a:p>
      </dgm:t>
    </dgm:pt>
    <dgm:pt modelId="{A133E0E6-ED7D-428B-B6B7-731BA1F26838}" type="parTrans" cxnId="{4C498619-4241-494E-9EB7-0138C0A0F7FD}">
      <dgm:prSet/>
      <dgm:spPr/>
      <dgm:t>
        <a:bodyPr/>
        <a:lstStyle/>
        <a:p>
          <a:endParaRPr lang="en-US"/>
        </a:p>
      </dgm:t>
    </dgm:pt>
    <dgm:pt modelId="{D6728DF8-E594-4C1E-B0E5-2639AD97F279}" type="sibTrans" cxnId="{4C498619-4241-494E-9EB7-0138C0A0F7FD}">
      <dgm:prSet/>
      <dgm:spPr/>
      <dgm:t>
        <a:bodyPr/>
        <a:lstStyle/>
        <a:p>
          <a:endParaRPr lang="en-US"/>
        </a:p>
      </dgm:t>
    </dgm:pt>
    <dgm:pt modelId="{99051473-953C-4085-A856-7779DD27AA70}">
      <dgm:prSet/>
      <dgm:spPr/>
      <dgm:t>
        <a:bodyPr/>
        <a:lstStyle/>
        <a:p>
          <a:r>
            <a:rPr lang="en-US"/>
            <a:t>Non-negative Matrix Factorization (NMF)</a:t>
          </a:r>
        </a:p>
      </dgm:t>
    </dgm:pt>
    <dgm:pt modelId="{A1163FEA-D866-4FD2-AA2F-E7D8294D0BEF}" type="parTrans" cxnId="{DFEF633A-CB4A-469B-9F92-F23FD51246D1}">
      <dgm:prSet/>
      <dgm:spPr/>
      <dgm:t>
        <a:bodyPr/>
        <a:lstStyle/>
        <a:p>
          <a:endParaRPr lang="en-US"/>
        </a:p>
      </dgm:t>
    </dgm:pt>
    <dgm:pt modelId="{DCD32BD4-EB77-42C6-BC8F-17EC1E113FBF}" type="sibTrans" cxnId="{DFEF633A-CB4A-469B-9F92-F23FD51246D1}">
      <dgm:prSet/>
      <dgm:spPr/>
      <dgm:t>
        <a:bodyPr/>
        <a:lstStyle/>
        <a:p>
          <a:endParaRPr lang="en-US"/>
        </a:p>
      </dgm:t>
    </dgm:pt>
    <dgm:pt modelId="{04647FDC-5441-4314-B43B-3FD9D6567333}">
      <dgm:prSet/>
      <dgm:spPr/>
      <dgm:t>
        <a:bodyPr/>
        <a:lstStyle/>
        <a:p>
          <a:r>
            <a:rPr lang="en-US" dirty="0"/>
            <a:t>Sentiment Analysis – Polarity</a:t>
          </a:r>
        </a:p>
      </dgm:t>
    </dgm:pt>
    <dgm:pt modelId="{E96EB99B-6DF3-4CC8-981A-3A1F53012509}" type="parTrans" cxnId="{CD0BCC08-813B-4039-9384-C97676B4B94D}">
      <dgm:prSet/>
      <dgm:spPr/>
      <dgm:t>
        <a:bodyPr/>
        <a:lstStyle/>
        <a:p>
          <a:endParaRPr lang="en-US"/>
        </a:p>
      </dgm:t>
    </dgm:pt>
    <dgm:pt modelId="{C137E862-EAB8-4A80-BACB-622DBF86ACDD}" type="sibTrans" cxnId="{CD0BCC08-813B-4039-9384-C97676B4B94D}">
      <dgm:prSet/>
      <dgm:spPr/>
      <dgm:t>
        <a:bodyPr/>
        <a:lstStyle/>
        <a:p>
          <a:endParaRPr lang="en-US"/>
        </a:p>
      </dgm:t>
    </dgm:pt>
    <dgm:pt modelId="{7B533DCF-5B3C-4856-8D16-4BCD3B4E8979}">
      <dgm:prSet/>
      <dgm:spPr/>
      <dgm:t>
        <a:bodyPr/>
        <a:lstStyle/>
        <a:p>
          <a:r>
            <a:rPr lang="en-US" dirty="0"/>
            <a:t>Word Clouds</a:t>
          </a:r>
        </a:p>
      </dgm:t>
    </dgm:pt>
    <dgm:pt modelId="{BF307652-59EA-47AE-BE9A-9EADA049413A}" type="parTrans" cxnId="{5FBBEDB6-8F54-4B42-B000-EA2B8B1E6A5C}">
      <dgm:prSet/>
      <dgm:spPr/>
      <dgm:t>
        <a:bodyPr/>
        <a:lstStyle/>
        <a:p>
          <a:endParaRPr lang="en-US"/>
        </a:p>
      </dgm:t>
    </dgm:pt>
    <dgm:pt modelId="{E296FAA0-893D-48C2-B55A-833123BEB6C8}" type="sibTrans" cxnId="{5FBBEDB6-8F54-4B42-B000-EA2B8B1E6A5C}">
      <dgm:prSet/>
      <dgm:spPr/>
      <dgm:t>
        <a:bodyPr/>
        <a:lstStyle/>
        <a:p>
          <a:endParaRPr lang="en-US"/>
        </a:p>
      </dgm:t>
    </dgm:pt>
    <dgm:pt modelId="{BBF7F603-1FAC-40B4-8B35-F76EC7554917}">
      <dgm:prSet/>
      <dgm:spPr/>
      <dgm:t>
        <a:bodyPr/>
        <a:lstStyle/>
        <a:p>
          <a:r>
            <a:rPr lang="en-US" dirty="0"/>
            <a:t>How positive or negative are the headlines/articles?</a:t>
          </a:r>
        </a:p>
      </dgm:t>
    </dgm:pt>
    <dgm:pt modelId="{7D861E34-B2B9-41A5-917E-7B7580058AC0}" type="parTrans" cxnId="{29FD330D-C6E9-48C3-AF51-83DA41077851}">
      <dgm:prSet/>
      <dgm:spPr/>
      <dgm:t>
        <a:bodyPr/>
        <a:lstStyle/>
        <a:p>
          <a:endParaRPr lang="en-US"/>
        </a:p>
      </dgm:t>
    </dgm:pt>
    <dgm:pt modelId="{9509D1C2-E84D-4B8A-89CA-8A2554D09211}" type="sibTrans" cxnId="{29FD330D-C6E9-48C3-AF51-83DA41077851}">
      <dgm:prSet/>
      <dgm:spPr/>
      <dgm:t>
        <a:bodyPr/>
        <a:lstStyle/>
        <a:p>
          <a:endParaRPr lang="en-US"/>
        </a:p>
      </dgm:t>
    </dgm:pt>
    <dgm:pt modelId="{814CCC1C-B5AA-4D2B-A504-4F8164093C79}">
      <dgm:prSet/>
      <dgm:spPr/>
      <dgm:t>
        <a:bodyPr/>
        <a:lstStyle/>
        <a:p>
          <a:r>
            <a:rPr lang="en-US" dirty="0"/>
            <a:t>Frequently used terms</a:t>
          </a:r>
        </a:p>
      </dgm:t>
    </dgm:pt>
    <dgm:pt modelId="{5BEEE772-278F-4333-B58D-55F1A00E5280}" type="parTrans" cxnId="{7E0F43E4-1649-43F1-92E7-38A101D17F14}">
      <dgm:prSet/>
      <dgm:spPr/>
      <dgm:t>
        <a:bodyPr/>
        <a:lstStyle/>
        <a:p>
          <a:endParaRPr lang="en-US"/>
        </a:p>
      </dgm:t>
    </dgm:pt>
    <dgm:pt modelId="{AD578A3E-0AB6-4E2C-A656-58FA90EF47DA}" type="sibTrans" cxnId="{7E0F43E4-1649-43F1-92E7-38A101D17F14}">
      <dgm:prSet/>
      <dgm:spPr/>
      <dgm:t>
        <a:bodyPr/>
        <a:lstStyle/>
        <a:p>
          <a:endParaRPr lang="en-US"/>
        </a:p>
      </dgm:t>
    </dgm:pt>
    <dgm:pt modelId="{9901ABC0-6654-4B58-A9E9-614FB84E764A}">
      <dgm:prSet/>
      <dgm:spPr/>
      <dgm:t>
        <a:bodyPr/>
        <a:lstStyle/>
        <a:p>
          <a:r>
            <a:rPr lang="en-US" dirty="0"/>
            <a:t>Relationship between leaning and headline/article length</a:t>
          </a:r>
        </a:p>
      </dgm:t>
    </dgm:pt>
    <dgm:pt modelId="{FA097899-3875-4B78-886E-4C4FC1D8E180}" type="parTrans" cxnId="{93ADAE74-7A1E-42DB-8C28-880DF72009E8}">
      <dgm:prSet/>
      <dgm:spPr/>
      <dgm:t>
        <a:bodyPr/>
        <a:lstStyle/>
        <a:p>
          <a:endParaRPr lang="en-US"/>
        </a:p>
      </dgm:t>
    </dgm:pt>
    <dgm:pt modelId="{71A76016-BC79-4838-BE83-609F9125C224}" type="sibTrans" cxnId="{93ADAE74-7A1E-42DB-8C28-880DF72009E8}">
      <dgm:prSet/>
      <dgm:spPr/>
      <dgm:t>
        <a:bodyPr/>
        <a:lstStyle/>
        <a:p>
          <a:endParaRPr lang="en-US"/>
        </a:p>
      </dgm:t>
    </dgm:pt>
    <dgm:pt modelId="{610701E0-0908-4A30-8103-5D05E598E484}">
      <dgm:prSet/>
      <dgm:spPr/>
      <dgm:t>
        <a:bodyPr/>
        <a:lstStyle/>
        <a:p>
          <a:r>
            <a:rPr lang="en-US" dirty="0"/>
            <a:t>Relationship between headline and article length</a:t>
          </a:r>
        </a:p>
      </dgm:t>
    </dgm:pt>
    <dgm:pt modelId="{ED79CC76-D885-442D-9DA1-BC5C2E25E145}" type="parTrans" cxnId="{ADBA95F0-1375-4249-96D0-3CB63B9AC8B9}">
      <dgm:prSet/>
      <dgm:spPr/>
      <dgm:t>
        <a:bodyPr/>
        <a:lstStyle/>
        <a:p>
          <a:endParaRPr lang="en-US"/>
        </a:p>
      </dgm:t>
    </dgm:pt>
    <dgm:pt modelId="{CA226843-0843-4148-B048-5D85BD72B8AD}" type="sibTrans" cxnId="{ADBA95F0-1375-4249-96D0-3CB63B9AC8B9}">
      <dgm:prSet/>
      <dgm:spPr/>
      <dgm:t>
        <a:bodyPr/>
        <a:lstStyle/>
        <a:p>
          <a:endParaRPr lang="en-US"/>
        </a:p>
      </dgm:t>
    </dgm:pt>
    <dgm:pt modelId="{B6B54DE0-3313-45C0-8C5F-BC317ADD130A}">
      <dgm:prSet/>
      <dgm:spPr/>
      <dgm:t>
        <a:bodyPr/>
        <a:lstStyle/>
        <a:p>
          <a:r>
            <a:rPr lang="en-US" dirty="0"/>
            <a:t>Stop word removal, lemmatization, case-folding, punctuation removal</a:t>
          </a:r>
        </a:p>
      </dgm:t>
    </dgm:pt>
    <dgm:pt modelId="{D98DA712-F48C-4DE2-8A29-AC781A468448}" type="parTrans" cxnId="{F6E071B5-FBD4-4D6A-9432-FDDB72D48535}">
      <dgm:prSet/>
      <dgm:spPr/>
    </dgm:pt>
    <dgm:pt modelId="{553F791D-0375-45BD-9283-79841F08CE02}" type="sibTrans" cxnId="{F6E071B5-FBD4-4D6A-9432-FDDB72D48535}">
      <dgm:prSet/>
      <dgm:spPr/>
    </dgm:pt>
    <dgm:pt modelId="{AC81396C-BA57-4510-A3C9-E39579FC366C}" type="pres">
      <dgm:prSet presAssocID="{6E28B1A4-6533-4317-8320-A759700B6FBC}" presName="linear" presStyleCnt="0">
        <dgm:presLayoutVars>
          <dgm:dir/>
          <dgm:animLvl val="lvl"/>
          <dgm:resizeHandles val="exact"/>
        </dgm:presLayoutVars>
      </dgm:prSet>
      <dgm:spPr/>
    </dgm:pt>
    <dgm:pt modelId="{E72AF1EF-E561-4466-8487-156E9B3D817A}" type="pres">
      <dgm:prSet presAssocID="{C14DEE92-B89D-4A75-B158-753B4BFECCF9}" presName="parentLin" presStyleCnt="0"/>
      <dgm:spPr/>
    </dgm:pt>
    <dgm:pt modelId="{91600DDC-D757-44C4-940D-41BC7944E04C}" type="pres">
      <dgm:prSet presAssocID="{C14DEE92-B89D-4A75-B158-753B4BFECCF9}" presName="parentLeftMargin" presStyleLbl="node1" presStyleIdx="0" presStyleCnt="5"/>
      <dgm:spPr/>
    </dgm:pt>
    <dgm:pt modelId="{ACB6AD91-2299-47D0-A6DE-E8A4739997EB}" type="pres">
      <dgm:prSet presAssocID="{C14DEE92-B89D-4A75-B158-753B4BFECCF9}" presName="parentText" presStyleLbl="node1" presStyleIdx="0" presStyleCnt="5">
        <dgm:presLayoutVars>
          <dgm:chMax val="0"/>
          <dgm:bulletEnabled val="1"/>
        </dgm:presLayoutVars>
      </dgm:prSet>
      <dgm:spPr/>
    </dgm:pt>
    <dgm:pt modelId="{72D7687F-2A68-4D5C-BAB4-C82BD04EC685}" type="pres">
      <dgm:prSet presAssocID="{C14DEE92-B89D-4A75-B158-753B4BFECCF9}" presName="negativeSpace" presStyleCnt="0"/>
      <dgm:spPr/>
    </dgm:pt>
    <dgm:pt modelId="{3034B227-561C-4722-B89E-4BFA29B01BA6}" type="pres">
      <dgm:prSet presAssocID="{C14DEE92-B89D-4A75-B158-753B4BFECCF9}" presName="childText" presStyleLbl="conFgAcc1" presStyleIdx="0" presStyleCnt="5">
        <dgm:presLayoutVars>
          <dgm:bulletEnabled val="1"/>
        </dgm:presLayoutVars>
      </dgm:prSet>
      <dgm:spPr/>
    </dgm:pt>
    <dgm:pt modelId="{1B46AA95-AE7F-4174-81FF-E22FF24C9399}" type="pres">
      <dgm:prSet presAssocID="{DE44494F-7C4A-4961-9925-B2F916C77246}" presName="spaceBetweenRectangles" presStyleCnt="0"/>
      <dgm:spPr/>
    </dgm:pt>
    <dgm:pt modelId="{15C9BA31-67EB-4651-ACC6-80AB7AE0AADC}" type="pres">
      <dgm:prSet presAssocID="{CE4268B5-827E-446D-9356-63C237A1898A}" presName="parentLin" presStyleCnt="0"/>
      <dgm:spPr/>
    </dgm:pt>
    <dgm:pt modelId="{18B3B83A-1B74-4D28-8005-3A0F0C41C3D6}" type="pres">
      <dgm:prSet presAssocID="{CE4268B5-827E-446D-9356-63C237A1898A}" presName="parentLeftMargin" presStyleLbl="node1" presStyleIdx="0" presStyleCnt="5"/>
      <dgm:spPr/>
    </dgm:pt>
    <dgm:pt modelId="{BC49BCAB-E5BD-4C51-9DF3-C8B3133DDEAE}" type="pres">
      <dgm:prSet presAssocID="{CE4268B5-827E-446D-9356-63C237A1898A}" presName="parentText" presStyleLbl="node1" presStyleIdx="1" presStyleCnt="5">
        <dgm:presLayoutVars>
          <dgm:chMax val="0"/>
          <dgm:bulletEnabled val="1"/>
        </dgm:presLayoutVars>
      </dgm:prSet>
      <dgm:spPr/>
    </dgm:pt>
    <dgm:pt modelId="{34B8EF6F-991A-482C-8854-16B9572C3EC1}" type="pres">
      <dgm:prSet presAssocID="{CE4268B5-827E-446D-9356-63C237A1898A}" presName="negativeSpace" presStyleCnt="0"/>
      <dgm:spPr/>
    </dgm:pt>
    <dgm:pt modelId="{AFB43754-4D5A-4F4B-BFC6-C15AB608C7BA}" type="pres">
      <dgm:prSet presAssocID="{CE4268B5-827E-446D-9356-63C237A1898A}" presName="childText" presStyleLbl="conFgAcc1" presStyleIdx="1" presStyleCnt="5">
        <dgm:presLayoutVars>
          <dgm:bulletEnabled val="1"/>
        </dgm:presLayoutVars>
      </dgm:prSet>
      <dgm:spPr/>
    </dgm:pt>
    <dgm:pt modelId="{2070BE9A-45CE-4BAE-8281-FFD7AB991D29}" type="pres">
      <dgm:prSet presAssocID="{1BEF776C-F4F4-47FD-9E8C-00C64B4FDC12}" presName="spaceBetweenRectangles" presStyleCnt="0"/>
      <dgm:spPr/>
    </dgm:pt>
    <dgm:pt modelId="{AD021A3E-F9B1-4E88-955E-4D10CFDF83F5}" type="pres">
      <dgm:prSet presAssocID="{740F39E2-F767-4C58-986C-3002C60C2EDF}" presName="parentLin" presStyleCnt="0"/>
      <dgm:spPr/>
    </dgm:pt>
    <dgm:pt modelId="{A65BA34C-D4FE-4520-923F-C546A1BA8CB3}" type="pres">
      <dgm:prSet presAssocID="{740F39E2-F767-4C58-986C-3002C60C2EDF}" presName="parentLeftMargin" presStyleLbl="node1" presStyleIdx="1" presStyleCnt="5"/>
      <dgm:spPr/>
    </dgm:pt>
    <dgm:pt modelId="{420AC232-A8C0-4CB2-8D52-8ADDCCDA1604}" type="pres">
      <dgm:prSet presAssocID="{740F39E2-F767-4C58-986C-3002C60C2EDF}" presName="parentText" presStyleLbl="node1" presStyleIdx="2" presStyleCnt="5">
        <dgm:presLayoutVars>
          <dgm:chMax val="0"/>
          <dgm:bulletEnabled val="1"/>
        </dgm:presLayoutVars>
      </dgm:prSet>
      <dgm:spPr/>
    </dgm:pt>
    <dgm:pt modelId="{708CE201-FC26-490F-9BE9-0D510522EF2A}" type="pres">
      <dgm:prSet presAssocID="{740F39E2-F767-4C58-986C-3002C60C2EDF}" presName="negativeSpace" presStyleCnt="0"/>
      <dgm:spPr/>
    </dgm:pt>
    <dgm:pt modelId="{CAB656FC-E34B-4DDE-B741-32917F9CA97D}" type="pres">
      <dgm:prSet presAssocID="{740F39E2-F767-4C58-986C-3002C60C2EDF}" presName="childText" presStyleLbl="conFgAcc1" presStyleIdx="2" presStyleCnt="5">
        <dgm:presLayoutVars>
          <dgm:bulletEnabled val="1"/>
        </dgm:presLayoutVars>
      </dgm:prSet>
      <dgm:spPr/>
    </dgm:pt>
    <dgm:pt modelId="{91AD41A0-6F0E-4CDC-8A94-36868F8C33C8}" type="pres">
      <dgm:prSet presAssocID="{21F3E8DE-B59F-4089-B43F-4A58B666900D}" presName="spaceBetweenRectangles" presStyleCnt="0"/>
      <dgm:spPr/>
    </dgm:pt>
    <dgm:pt modelId="{A37D6408-6DE3-4AA6-9F80-ACCABFC85051}" type="pres">
      <dgm:prSet presAssocID="{04647FDC-5441-4314-B43B-3FD9D6567333}" presName="parentLin" presStyleCnt="0"/>
      <dgm:spPr/>
    </dgm:pt>
    <dgm:pt modelId="{58BE497D-C9AE-4403-9859-7CA7C63C3B61}" type="pres">
      <dgm:prSet presAssocID="{04647FDC-5441-4314-B43B-3FD9D6567333}" presName="parentLeftMargin" presStyleLbl="node1" presStyleIdx="2" presStyleCnt="5"/>
      <dgm:spPr/>
    </dgm:pt>
    <dgm:pt modelId="{99CB9D05-468A-41DB-BB84-5C7AE515CCAE}" type="pres">
      <dgm:prSet presAssocID="{04647FDC-5441-4314-B43B-3FD9D6567333}" presName="parentText" presStyleLbl="node1" presStyleIdx="3" presStyleCnt="5">
        <dgm:presLayoutVars>
          <dgm:chMax val="0"/>
          <dgm:bulletEnabled val="1"/>
        </dgm:presLayoutVars>
      </dgm:prSet>
      <dgm:spPr/>
    </dgm:pt>
    <dgm:pt modelId="{4383832D-D632-444F-83D0-EB17C4D638F2}" type="pres">
      <dgm:prSet presAssocID="{04647FDC-5441-4314-B43B-3FD9D6567333}" presName="negativeSpace" presStyleCnt="0"/>
      <dgm:spPr/>
    </dgm:pt>
    <dgm:pt modelId="{82AF9D80-E895-4149-8EA0-EC1DF83B3728}" type="pres">
      <dgm:prSet presAssocID="{04647FDC-5441-4314-B43B-3FD9D6567333}" presName="childText" presStyleLbl="conFgAcc1" presStyleIdx="3" presStyleCnt="5">
        <dgm:presLayoutVars>
          <dgm:bulletEnabled val="1"/>
        </dgm:presLayoutVars>
      </dgm:prSet>
      <dgm:spPr/>
    </dgm:pt>
    <dgm:pt modelId="{FBBC5610-ABD4-48D4-99CB-8AD9FC6396C9}" type="pres">
      <dgm:prSet presAssocID="{C137E862-EAB8-4A80-BACB-622DBF86ACDD}" presName="spaceBetweenRectangles" presStyleCnt="0"/>
      <dgm:spPr/>
    </dgm:pt>
    <dgm:pt modelId="{6D2A3568-CCD3-46C1-B95F-7B7226CFDC78}" type="pres">
      <dgm:prSet presAssocID="{7B533DCF-5B3C-4856-8D16-4BCD3B4E8979}" presName="parentLin" presStyleCnt="0"/>
      <dgm:spPr/>
    </dgm:pt>
    <dgm:pt modelId="{2CF013F5-A7E7-4BB9-8CEC-2F84AB012CF7}" type="pres">
      <dgm:prSet presAssocID="{7B533DCF-5B3C-4856-8D16-4BCD3B4E8979}" presName="parentLeftMargin" presStyleLbl="node1" presStyleIdx="3" presStyleCnt="5"/>
      <dgm:spPr/>
    </dgm:pt>
    <dgm:pt modelId="{6A5ED564-45C8-4169-95E5-EA231C7992F1}" type="pres">
      <dgm:prSet presAssocID="{7B533DCF-5B3C-4856-8D16-4BCD3B4E8979}" presName="parentText" presStyleLbl="node1" presStyleIdx="4" presStyleCnt="5">
        <dgm:presLayoutVars>
          <dgm:chMax val="0"/>
          <dgm:bulletEnabled val="1"/>
        </dgm:presLayoutVars>
      </dgm:prSet>
      <dgm:spPr/>
    </dgm:pt>
    <dgm:pt modelId="{65847425-6C1B-4FAC-B327-71D4F6E9B719}" type="pres">
      <dgm:prSet presAssocID="{7B533DCF-5B3C-4856-8D16-4BCD3B4E8979}" presName="negativeSpace" presStyleCnt="0"/>
      <dgm:spPr/>
    </dgm:pt>
    <dgm:pt modelId="{997A80E3-53BA-44B1-8DCD-7890AA8183C0}" type="pres">
      <dgm:prSet presAssocID="{7B533DCF-5B3C-4856-8D16-4BCD3B4E8979}" presName="childText" presStyleLbl="conFgAcc1" presStyleIdx="4" presStyleCnt="5">
        <dgm:presLayoutVars>
          <dgm:bulletEnabled val="1"/>
        </dgm:presLayoutVars>
      </dgm:prSet>
      <dgm:spPr/>
    </dgm:pt>
  </dgm:ptLst>
  <dgm:cxnLst>
    <dgm:cxn modelId="{DE3B4D00-3CEE-4468-872F-743275D3D9A4}" srcId="{6E28B1A4-6533-4317-8320-A759700B6FBC}" destId="{CE4268B5-827E-446D-9356-63C237A1898A}" srcOrd="1" destOrd="0" parTransId="{FA1ACFFE-97E9-4F47-AF79-7D20061F7430}" sibTransId="{1BEF776C-F4F4-47FD-9E8C-00C64B4FDC12}"/>
    <dgm:cxn modelId="{CD0BCC08-813B-4039-9384-C97676B4B94D}" srcId="{6E28B1A4-6533-4317-8320-A759700B6FBC}" destId="{04647FDC-5441-4314-B43B-3FD9D6567333}" srcOrd="3" destOrd="0" parTransId="{E96EB99B-6DF3-4CC8-981A-3A1F53012509}" sibTransId="{C137E862-EAB8-4A80-BACB-622DBF86ACDD}"/>
    <dgm:cxn modelId="{5C6BFF08-3461-4E65-B1C2-446668595FE9}" type="presOf" srcId="{610701E0-0908-4A30-8103-5D05E598E484}" destId="{AFB43754-4D5A-4F4B-BFC6-C15AB608C7BA}" srcOrd="0" destOrd="1" presId="urn:microsoft.com/office/officeart/2005/8/layout/list1"/>
    <dgm:cxn modelId="{B95E1509-E9A2-4CF8-B833-A369248D4BFF}" type="presOf" srcId="{99051473-953C-4085-A856-7779DD27AA70}" destId="{CAB656FC-E34B-4DDE-B741-32917F9CA97D}" srcOrd="0" destOrd="1" presId="urn:microsoft.com/office/officeart/2005/8/layout/list1"/>
    <dgm:cxn modelId="{29FD330D-C6E9-48C3-AF51-83DA41077851}" srcId="{04647FDC-5441-4314-B43B-3FD9D6567333}" destId="{BBF7F603-1FAC-40B4-8B35-F76EC7554917}" srcOrd="0" destOrd="0" parTransId="{7D861E34-B2B9-41A5-917E-7B7580058AC0}" sibTransId="{9509D1C2-E84D-4B8A-89CA-8A2554D09211}"/>
    <dgm:cxn modelId="{F4715012-29E1-46D5-993C-78A2F18E62BD}" type="presOf" srcId="{740F39E2-F767-4C58-986C-3002C60C2EDF}" destId="{420AC232-A8C0-4CB2-8D52-8ADDCCDA1604}" srcOrd="1" destOrd="0" presId="urn:microsoft.com/office/officeart/2005/8/layout/list1"/>
    <dgm:cxn modelId="{4C498619-4241-494E-9EB7-0138C0A0F7FD}" srcId="{740F39E2-F767-4C58-986C-3002C60C2EDF}" destId="{5F900002-4D97-4FAE-97FE-F017CB9AFAD1}" srcOrd="0" destOrd="0" parTransId="{A133E0E6-ED7D-428B-B6B7-731BA1F26838}" sibTransId="{D6728DF8-E594-4C1E-B0E5-2639AD97F279}"/>
    <dgm:cxn modelId="{33D2321E-8FAC-4662-86FC-78EB41B69DCB}" type="presOf" srcId="{CE4268B5-827E-446D-9356-63C237A1898A}" destId="{18B3B83A-1B74-4D28-8005-3A0F0C41C3D6}" srcOrd="0" destOrd="0" presId="urn:microsoft.com/office/officeart/2005/8/layout/list1"/>
    <dgm:cxn modelId="{32578325-A8B2-452A-AAA7-049468BD5CB1}" type="presOf" srcId="{6E28B1A4-6533-4317-8320-A759700B6FBC}" destId="{AC81396C-BA57-4510-A3C9-E39579FC366C}" srcOrd="0" destOrd="0" presId="urn:microsoft.com/office/officeart/2005/8/layout/list1"/>
    <dgm:cxn modelId="{18CBE528-DBB3-4E2E-9DD7-D2B438A92527}" type="presOf" srcId="{CE4268B5-827E-446D-9356-63C237A1898A}" destId="{BC49BCAB-E5BD-4C51-9DF3-C8B3133DDEAE}" srcOrd="1" destOrd="0" presId="urn:microsoft.com/office/officeart/2005/8/layout/list1"/>
    <dgm:cxn modelId="{1A2F1830-ED60-410D-AB54-DC9FA3D7CDF1}" type="presOf" srcId="{BBF7F603-1FAC-40B4-8B35-F76EC7554917}" destId="{82AF9D80-E895-4149-8EA0-EC1DF83B3728}" srcOrd="0" destOrd="0" presId="urn:microsoft.com/office/officeart/2005/8/layout/list1"/>
    <dgm:cxn modelId="{66752430-0E54-4C56-A036-66FCDEAFA4BD}" srcId="{C14DEE92-B89D-4A75-B158-753B4BFECCF9}" destId="{8FB700B7-A11B-46DD-B96E-9A75FE327AF2}" srcOrd="0" destOrd="0" parTransId="{0184E177-EC56-45E4-9748-FBEA18CE9968}" sibTransId="{5CAEA83B-CA7C-4C68-A920-F476949C1CCE}"/>
    <dgm:cxn modelId="{DFEF633A-CB4A-469B-9F92-F23FD51246D1}" srcId="{740F39E2-F767-4C58-986C-3002C60C2EDF}" destId="{99051473-953C-4085-A856-7779DD27AA70}" srcOrd="1" destOrd="0" parTransId="{A1163FEA-D866-4FD2-AA2F-E7D8294D0BEF}" sibTransId="{DCD32BD4-EB77-42C6-BC8F-17EC1E113FBF}"/>
    <dgm:cxn modelId="{2962DF3E-C446-4766-AEBC-AF67823C3671}" type="presOf" srcId="{04647FDC-5441-4314-B43B-3FD9D6567333}" destId="{58BE497D-C9AE-4403-9859-7CA7C63C3B61}" srcOrd="0" destOrd="0" presId="urn:microsoft.com/office/officeart/2005/8/layout/list1"/>
    <dgm:cxn modelId="{D8AA0964-D319-412C-9006-66161F51D9FE}" type="presOf" srcId="{C14DEE92-B89D-4A75-B158-753B4BFECCF9}" destId="{ACB6AD91-2299-47D0-A6DE-E8A4739997EB}" srcOrd="1" destOrd="0" presId="urn:microsoft.com/office/officeart/2005/8/layout/list1"/>
    <dgm:cxn modelId="{C97A3B45-9EFA-4025-ADE8-237B62756527}" srcId="{6E28B1A4-6533-4317-8320-A759700B6FBC}" destId="{740F39E2-F767-4C58-986C-3002C60C2EDF}" srcOrd="2" destOrd="0" parTransId="{629D298C-50CB-4EFD-98EA-32E1CF93FBEB}" sibTransId="{21F3E8DE-B59F-4089-B43F-4A58B666900D}"/>
    <dgm:cxn modelId="{E2DD7367-A9C7-454E-9470-E9EC24AEF0E6}" srcId="{6E28B1A4-6533-4317-8320-A759700B6FBC}" destId="{C14DEE92-B89D-4A75-B158-753B4BFECCF9}" srcOrd="0" destOrd="0" parTransId="{6485EE65-35CC-4572-965F-1F128D9BDA5F}" sibTransId="{DE44494F-7C4A-4961-9925-B2F916C77246}"/>
    <dgm:cxn modelId="{93ADAE74-7A1E-42DB-8C28-880DF72009E8}" srcId="{CE4268B5-827E-446D-9356-63C237A1898A}" destId="{9901ABC0-6654-4B58-A9E9-614FB84E764A}" srcOrd="0" destOrd="0" parTransId="{FA097899-3875-4B78-886E-4C4FC1D8E180}" sibTransId="{71A76016-BC79-4838-BE83-609F9125C224}"/>
    <dgm:cxn modelId="{1FED3A89-5FA1-44F5-800F-276BEA1C4D73}" type="presOf" srcId="{7B533DCF-5B3C-4856-8D16-4BCD3B4E8979}" destId="{2CF013F5-A7E7-4BB9-8CEC-2F84AB012CF7}" srcOrd="0" destOrd="0" presId="urn:microsoft.com/office/officeart/2005/8/layout/list1"/>
    <dgm:cxn modelId="{63D42791-718E-4E65-B738-97B6FEC631E9}" type="presOf" srcId="{9901ABC0-6654-4B58-A9E9-614FB84E764A}" destId="{AFB43754-4D5A-4F4B-BFC6-C15AB608C7BA}" srcOrd="0" destOrd="0" presId="urn:microsoft.com/office/officeart/2005/8/layout/list1"/>
    <dgm:cxn modelId="{CAB82A9E-D477-4300-9791-7E619AD17310}" type="presOf" srcId="{C14DEE92-B89D-4A75-B158-753B4BFECCF9}" destId="{91600DDC-D757-44C4-940D-41BC7944E04C}" srcOrd="0" destOrd="0" presId="urn:microsoft.com/office/officeart/2005/8/layout/list1"/>
    <dgm:cxn modelId="{0E79F7AE-9C6A-4324-8B0D-6053B14C9D2C}" type="presOf" srcId="{8FB700B7-A11B-46DD-B96E-9A75FE327AF2}" destId="{3034B227-561C-4722-B89E-4BFA29B01BA6}" srcOrd="0" destOrd="0" presId="urn:microsoft.com/office/officeart/2005/8/layout/list1"/>
    <dgm:cxn modelId="{EB1D85B0-1FAB-4CFC-AA21-96BC15E6DD9B}" type="presOf" srcId="{740F39E2-F767-4C58-986C-3002C60C2EDF}" destId="{A65BA34C-D4FE-4520-923F-C546A1BA8CB3}" srcOrd="0" destOrd="0" presId="urn:microsoft.com/office/officeart/2005/8/layout/list1"/>
    <dgm:cxn modelId="{F6E071B5-FBD4-4D6A-9432-FDDB72D48535}" srcId="{C14DEE92-B89D-4A75-B158-753B4BFECCF9}" destId="{B6B54DE0-3313-45C0-8C5F-BC317ADD130A}" srcOrd="1" destOrd="0" parTransId="{D98DA712-F48C-4DE2-8A29-AC781A468448}" sibTransId="{553F791D-0375-45BD-9283-79841F08CE02}"/>
    <dgm:cxn modelId="{5FBBEDB6-8F54-4B42-B000-EA2B8B1E6A5C}" srcId="{6E28B1A4-6533-4317-8320-A759700B6FBC}" destId="{7B533DCF-5B3C-4856-8D16-4BCD3B4E8979}" srcOrd="4" destOrd="0" parTransId="{BF307652-59EA-47AE-BE9A-9EADA049413A}" sibTransId="{E296FAA0-893D-48C2-B55A-833123BEB6C8}"/>
    <dgm:cxn modelId="{DB0D6DB7-5125-42A8-B2E0-A96D0EDC84B1}" type="presOf" srcId="{04647FDC-5441-4314-B43B-3FD9D6567333}" destId="{99CB9D05-468A-41DB-BB84-5C7AE515CCAE}" srcOrd="1" destOrd="0" presId="urn:microsoft.com/office/officeart/2005/8/layout/list1"/>
    <dgm:cxn modelId="{F6C437C7-B329-4C1A-B893-39CD7F6C80CF}" type="presOf" srcId="{B6B54DE0-3313-45C0-8C5F-BC317ADD130A}" destId="{3034B227-561C-4722-B89E-4BFA29B01BA6}" srcOrd="0" destOrd="1" presId="urn:microsoft.com/office/officeart/2005/8/layout/list1"/>
    <dgm:cxn modelId="{39C091D7-0800-49D8-A4D0-962551CFACFA}" type="presOf" srcId="{7B533DCF-5B3C-4856-8D16-4BCD3B4E8979}" destId="{6A5ED564-45C8-4169-95E5-EA231C7992F1}" srcOrd="1" destOrd="0" presId="urn:microsoft.com/office/officeart/2005/8/layout/list1"/>
    <dgm:cxn modelId="{7E0F43E4-1649-43F1-92E7-38A101D17F14}" srcId="{7B533DCF-5B3C-4856-8D16-4BCD3B4E8979}" destId="{814CCC1C-B5AA-4D2B-A504-4F8164093C79}" srcOrd="0" destOrd="0" parTransId="{5BEEE772-278F-4333-B58D-55F1A00E5280}" sibTransId="{AD578A3E-0AB6-4E2C-A656-58FA90EF47DA}"/>
    <dgm:cxn modelId="{7578F6E7-AD9F-4846-AA81-498F43D9A1B7}" type="presOf" srcId="{814CCC1C-B5AA-4D2B-A504-4F8164093C79}" destId="{997A80E3-53BA-44B1-8DCD-7890AA8183C0}" srcOrd="0" destOrd="0" presId="urn:microsoft.com/office/officeart/2005/8/layout/list1"/>
    <dgm:cxn modelId="{ADBA95F0-1375-4249-96D0-3CB63B9AC8B9}" srcId="{CE4268B5-827E-446D-9356-63C237A1898A}" destId="{610701E0-0908-4A30-8103-5D05E598E484}" srcOrd="1" destOrd="0" parTransId="{ED79CC76-D885-442D-9DA1-BC5C2E25E145}" sibTransId="{CA226843-0843-4148-B048-5D85BD72B8AD}"/>
    <dgm:cxn modelId="{A29764F1-47E4-400C-8FBB-C716E1819225}" type="presOf" srcId="{5F900002-4D97-4FAE-97FE-F017CB9AFAD1}" destId="{CAB656FC-E34B-4DDE-B741-32917F9CA97D}" srcOrd="0" destOrd="0" presId="urn:microsoft.com/office/officeart/2005/8/layout/list1"/>
    <dgm:cxn modelId="{10384106-1D94-4667-AEE3-3E2D9400FCA6}" type="presParOf" srcId="{AC81396C-BA57-4510-A3C9-E39579FC366C}" destId="{E72AF1EF-E561-4466-8487-156E9B3D817A}" srcOrd="0" destOrd="0" presId="urn:microsoft.com/office/officeart/2005/8/layout/list1"/>
    <dgm:cxn modelId="{910FE862-1242-456A-97A7-D566D79560BE}" type="presParOf" srcId="{E72AF1EF-E561-4466-8487-156E9B3D817A}" destId="{91600DDC-D757-44C4-940D-41BC7944E04C}" srcOrd="0" destOrd="0" presId="urn:microsoft.com/office/officeart/2005/8/layout/list1"/>
    <dgm:cxn modelId="{668CC31C-7AE3-4C3F-B02A-AE98953C9DEE}" type="presParOf" srcId="{E72AF1EF-E561-4466-8487-156E9B3D817A}" destId="{ACB6AD91-2299-47D0-A6DE-E8A4739997EB}" srcOrd="1" destOrd="0" presId="urn:microsoft.com/office/officeart/2005/8/layout/list1"/>
    <dgm:cxn modelId="{DBD3D98A-026E-41FC-A079-5E21A52DABB2}" type="presParOf" srcId="{AC81396C-BA57-4510-A3C9-E39579FC366C}" destId="{72D7687F-2A68-4D5C-BAB4-C82BD04EC685}" srcOrd="1" destOrd="0" presId="urn:microsoft.com/office/officeart/2005/8/layout/list1"/>
    <dgm:cxn modelId="{72D8D017-7BAB-4E3C-9668-D53B15782A29}" type="presParOf" srcId="{AC81396C-BA57-4510-A3C9-E39579FC366C}" destId="{3034B227-561C-4722-B89E-4BFA29B01BA6}" srcOrd="2" destOrd="0" presId="urn:microsoft.com/office/officeart/2005/8/layout/list1"/>
    <dgm:cxn modelId="{10C1285F-EF28-46E1-8DC2-BD632822EC3D}" type="presParOf" srcId="{AC81396C-BA57-4510-A3C9-E39579FC366C}" destId="{1B46AA95-AE7F-4174-81FF-E22FF24C9399}" srcOrd="3" destOrd="0" presId="urn:microsoft.com/office/officeart/2005/8/layout/list1"/>
    <dgm:cxn modelId="{620CF3B2-80C9-44DC-9AF7-C7149DE76F45}" type="presParOf" srcId="{AC81396C-BA57-4510-A3C9-E39579FC366C}" destId="{15C9BA31-67EB-4651-ACC6-80AB7AE0AADC}" srcOrd="4" destOrd="0" presId="urn:microsoft.com/office/officeart/2005/8/layout/list1"/>
    <dgm:cxn modelId="{0620DDCB-84B5-49F0-A843-0A79D73232B6}" type="presParOf" srcId="{15C9BA31-67EB-4651-ACC6-80AB7AE0AADC}" destId="{18B3B83A-1B74-4D28-8005-3A0F0C41C3D6}" srcOrd="0" destOrd="0" presId="urn:microsoft.com/office/officeart/2005/8/layout/list1"/>
    <dgm:cxn modelId="{44B5EB75-11D2-4FE8-9ACA-25155DCB0778}" type="presParOf" srcId="{15C9BA31-67EB-4651-ACC6-80AB7AE0AADC}" destId="{BC49BCAB-E5BD-4C51-9DF3-C8B3133DDEAE}" srcOrd="1" destOrd="0" presId="urn:microsoft.com/office/officeart/2005/8/layout/list1"/>
    <dgm:cxn modelId="{9D4E5685-AB13-4321-8C0A-BBACB82F8586}" type="presParOf" srcId="{AC81396C-BA57-4510-A3C9-E39579FC366C}" destId="{34B8EF6F-991A-482C-8854-16B9572C3EC1}" srcOrd="5" destOrd="0" presId="urn:microsoft.com/office/officeart/2005/8/layout/list1"/>
    <dgm:cxn modelId="{1BE9C893-768D-4CBC-A158-DBDFD17131FB}" type="presParOf" srcId="{AC81396C-BA57-4510-A3C9-E39579FC366C}" destId="{AFB43754-4D5A-4F4B-BFC6-C15AB608C7BA}" srcOrd="6" destOrd="0" presId="urn:microsoft.com/office/officeart/2005/8/layout/list1"/>
    <dgm:cxn modelId="{77BF98C8-A9E3-4521-8FB2-CFC5906316A9}" type="presParOf" srcId="{AC81396C-BA57-4510-A3C9-E39579FC366C}" destId="{2070BE9A-45CE-4BAE-8281-FFD7AB991D29}" srcOrd="7" destOrd="0" presId="urn:microsoft.com/office/officeart/2005/8/layout/list1"/>
    <dgm:cxn modelId="{EA6F2B1D-75B5-4198-9068-664DAEDCB2A0}" type="presParOf" srcId="{AC81396C-BA57-4510-A3C9-E39579FC366C}" destId="{AD021A3E-F9B1-4E88-955E-4D10CFDF83F5}" srcOrd="8" destOrd="0" presId="urn:microsoft.com/office/officeart/2005/8/layout/list1"/>
    <dgm:cxn modelId="{E846E585-489E-46A9-8AA8-C1A2B863E940}" type="presParOf" srcId="{AD021A3E-F9B1-4E88-955E-4D10CFDF83F5}" destId="{A65BA34C-D4FE-4520-923F-C546A1BA8CB3}" srcOrd="0" destOrd="0" presId="urn:microsoft.com/office/officeart/2005/8/layout/list1"/>
    <dgm:cxn modelId="{8CA53B9E-C373-4DC7-9EAD-83B064141F35}" type="presParOf" srcId="{AD021A3E-F9B1-4E88-955E-4D10CFDF83F5}" destId="{420AC232-A8C0-4CB2-8D52-8ADDCCDA1604}" srcOrd="1" destOrd="0" presId="urn:microsoft.com/office/officeart/2005/8/layout/list1"/>
    <dgm:cxn modelId="{547E74C5-458F-48B1-B6D6-0CB6A368B6FC}" type="presParOf" srcId="{AC81396C-BA57-4510-A3C9-E39579FC366C}" destId="{708CE201-FC26-490F-9BE9-0D510522EF2A}" srcOrd="9" destOrd="0" presId="urn:microsoft.com/office/officeart/2005/8/layout/list1"/>
    <dgm:cxn modelId="{EBD1D034-A723-4B0F-8316-C4EDE2736D7C}" type="presParOf" srcId="{AC81396C-BA57-4510-A3C9-E39579FC366C}" destId="{CAB656FC-E34B-4DDE-B741-32917F9CA97D}" srcOrd="10" destOrd="0" presId="urn:microsoft.com/office/officeart/2005/8/layout/list1"/>
    <dgm:cxn modelId="{1B943E02-65BC-4ADC-BD72-DD45C9C46D79}" type="presParOf" srcId="{AC81396C-BA57-4510-A3C9-E39579FC366C}" destId="{91AD41A0-6F0E-4CDC-8A94-36868F8C33C8}" srcOrd="11" destOrd="0" presId="urn:microsoft.com/office/officeart/2005/8/layout/list1"/>
    <dgm:cxn modelId="{AF0BCF9B-E18D-40AC-AB7E-61DE27B58F6D}" type="presParOf" srcId="{AC81396C-BA57-4510-A3C9-E39579FC366C}" destId="{A37D6408-6DE3-4AA6-9F80-ACCABFC85051}" srcOrd="12" destOrd="0" presId="urn:microsoft.com/office/officeart/2005/8/layout/list1"/>
    <dgm:cxn modelId="{0872FFA5-994C-499C-9F26-918F4BF95D9D}" type="presParOf" srcId="{A37D6408-6DE3-4AA6-9F80-ACCABFC85051}" destId="{58BE497D-C9AE-4403-9859-7CA7C63C3B61}" srcOrd="0" destOrd="0" presId="urn:microsoft.com/office/officeart/2005/8/layout/list1"/>
    <dgm:cxn modelId="{9CFA01E0-281F-4D0F-B380-C599EAF98601}" type="presParOf" srcId="{A37D6408-6DE3-4AA6-9F80-ACCABFC85051}" destId="{99CB9D05-468A-41DB-BB84-5C7AE515CCAE}" srcOrd="1" destOrd="0" presId="urn:microsoft.com/office/officeart/2005/8/layout/list1"/>
    <dgm:cxn modelId="{4104B6B7-E629-4A88-944A-295B6AF7183A}" type="presParOf" srcId="{AC81396C-BA57-4510-A3C9-E39579FC366C}" destId="{4383832D-D632-444F-83D0-EB17C4D638F2}" srcOrd="13" destOrd="0" presId="urn:microsoft.com/office/officeart/2005/8/layout/list1"/>
    <dgm:cxn modelId="{30928245-04A1-4C19-91A4-BC38BDF0CC3D}" type="presParOf" srcId="{AC81396C-BA57-4510-A3C9-E39579FC366C}" destId="{82AF9D80-E895-4149-8EA0-EC1DF83B3728}" srcOrd="14" destOrd="0" presId="urn:microsoft.com/office/officeart/2005/8/layout/list1"/>
    <dgm:cxn modelId="{8C8A207D-7AFF-4484-BBB4-5368C1E6429E}" type="presParOf" srcId="{AC81396C-BA57-4510-A3C9-E39579FC366C}" destId="{FBBC5610-ABD4-48D4-99CB-8AD9FC6396C9}" srcOrd="15" destOrd="0" presId="urn:microsoft.com/office/officeart/2005/8/layout/list1"/>
    <dgm:cxn modelId="{4A3AB1A6-5F9A-48FA-88F9-D2124C9A2363}" type="presParOf" srcId="{AC81396C-BA57-4510-A3C9-E39579FC366C}" destId="{6D2A3568-CCD3-46C1-B95F-7B7226CFDC78}" srcOrd="16" destOrd="0" presId="urn:microsoft.com/office/officeart/2005/8/layout/list1"/>
    <dgm:cxn modelId="{5DDBBE9B-6F01-4CA3-8382-9AAC272B36E0}" type="presParOf" srcId="{6D2A3568-CCD3-46C1-B95F-7B7226CFDC78}" destId="{2CF013F5-A7E7-4BB9-8CEC-2F84AB012CF7}" srcOrd="0" destOrd="0" presId="urn:microsoft.com/office/officeart/2005/8/layout/list1"/>
    <dgm:cxn modelId="{F877D218-7303-4638-A6C5-B5B06C437BD1}" type="presParOf" srcId="{6D2A3568-CCD3-46C1-B95F-7B7226CFDC78}" destId="{6A5ED564-45C8-4169-95E5-EA231C7992F1}" srcOrd="1" destOrd="0" presId="urn:microsoft.com/office/officeart/2005/8/layout/list1"/>
    <dgm:cxn modelId="{78E36AB6-581F-42CD-9EF7-00E9D09DD588}" type="presParOf" srcId="{AC81396C-BA57-4510-A3C9-E39579FC366C}" destId="{65847425-6C1B-4FAC-B327-71D4F6E9B719}" srcOrd="17" destOrd="0" presId="urn:microsoft.com/office/officeart/2005/8/layout/list1"/>
    <dgm:cxn modelId="{74B91176-4EA2-48A8-871D-9D318A21C1DC}" type="presParOf" srcId="{AC81396C-BA57-4510-A3C9-E39579FC366C}" destId="{997A80E3-53BA-44B1-8DCD-7890AA8183C0}"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E2B9E8-4E61-4C87-A171-F5A719675CAF}" type="doc">
      <dgm:prSet loTypeId="urn:microsoft.com/office/officeart/2016/7/layout/BasicLinearProcessNumbered" loCatId="process" qsTypeId="urn:microsoft.com/office/officeart/2005/8/quickstyle/simple4" qsCatId="simple" csTypeId="urn:microsoft.com/office/officeart/2005/8/colors/colorful1" csCatId="colorful"/>
      <dgm:spPr/>
      <dgm:t>
        <a:bodyPr/>
        <a:lstStyle/>
        <a:p>
          <a:endParaRPr lang="en-US"/>
        </a:p>
      </dgm:t>
    </dgm:pt>
    <dgm:pt modelId="{84CCA05A-B5F0-4B22-906D-47E65F354C7A}">
      <dgm:prSet/>
      <dgm:spPr/>
      <dgm:t>
        <a:bodyPr/>
        <a:lstStyle/>
        <a:p>
          <a:r>
            <a:rPr lang="en-US"/>
            <a:t>Headline/article length, topics, and polarity only</a:t>
          </a:r>
        </a:p>
      </dgm:t>
    </dgm:pt>
    <dgm:pt modelId="{5D6B0D0B-8F26-42EF-8C09-BF25CAF5F44A}" type="parTrans" cxnId="{7E3F5AF3-030D-4A9F-BCD8-2B67DBFE7B76}">
      <dgm:prSet/>
      <dgm:spPr/>
      <dgm:t>
        <a:bodyPr/>
        <a:lstStyle/>
        <a:p>
          <a:endParaRPr lang="en-US"/>
        </a:p>
      </dgm:t>
    </dgm:pt>
    <dgm:pt modelId="{319DC0EC-0C6F-4CC5-A6CD-CA86697939C1}" type="sibTrans" cxnId="{7E3F5AF3-030D-4A9F-BCD8-2B67DBFE7B76}">
      <dgm:prSet phldrT="1" phldr="0"/>
      <dgm:spPr/>
      <dgm:t>
        <a:bodyPr/>
        <a:lstStyle/>
        <a:p>
          <a:r>
            <a:rPr lang="en-US"/>
            <a:t>1</a:t>
          </a:r>
        </a:p>
      </dgm:t>
    </dgm:pt>
    <dgm:pt modelId="{12408FCE-289B-4FF5-88EE-DB60265BED94}">
      <dgm:prSet/>
      <dgm:spPr/>
      <dgm:t>
        <a:bodyPr/>
        <a:lstStyle/>
        <a:p>
          <a:r>
            <a:rPr lang="en-US"/>
            <a:t>Headline content only</a:t>
          </a:r>
        </a:p>
      </dgm:t>
    </dgm:pt>
    <dgm:pt modelId="{DE059B3C-CC2D-4AC8-AA91-0AD6844003E3}" type="parTrans" cxnId="{BCE1C87C-AE60-49A9-BF03-A68F31B6F01F}">
      <dgm:prSet/>
      <dgm:spPr/>
      <dgm:t>
        <a:bodyPr/>
        <a:lstStyle/>
        <a:p>
          <a:endParaRPr lang="en-US"/>
        </a:p>
      </dgm:t>
    </dgm:pt>
    <dgm:pt modelId="{8C1A7BB5-E1DA-4B2C-A23C-E46ECCDD0102}" type="sibTrans" cxnId="{BCE1C87C-AE60-49A9-BF03-A68F31B6F01F}">
      <dgm:prSet phldrT="2" phldr="0"/>
      <dgm:spPr/>
      <dgm:t>
        <a:bodyPr/>
        <a:lstStyle/>
        <a:p>
          <a:r>
            <a:rPr lang="en-US"/>
            <a:t>2</a:t>
          </a:r>
        </a:p>
      </dgm:t>
    </dgm:pt>
    <dgm:pt modelId="{018BF833-29E0-4212-A611-9BF85462288C}">
      <dgm:prSet/>
      <dgm:spPr/>
      <dgm:t>
        <a:bodyPr/>
        <a:lstStyle/>
        <a:p>
          <a:r>
            <a:rPr lang="en-US"/>
            <a:t>NLTK stop word removal, WordNet lemmatization, normalization</a:t>
          </a:r>
        </a:p>
      </dgm:t>
    </dgm:pt>
    <dgm:pt modelId="{31E4D7C1-A2CA-445B-AE8C-2CD95AA6D153}" type="parTrans" cxnId="{EC06F043-4783-4C07-97A7-D095EA1FD2E7}">
      <dgm:prSet/>
      <dgm:spPr/>
      <dgm:t>
        <a:bodyPr/>
        <a:lstStyle/>
        <a:p>
          <a:endParaRPr lang="en-US"/>
        </a:p>
      </dgm:t>
    </dgm:pt>
    <dgm:pt modelId="{38853D17-8A1A-4977-AEB9-13181BCE12F6}" type="sibTrans" cxnId="{EC06F043-4783-4C07-97A7-D095EA1FD2E7}">
      <dgm:prSet/>
      <dgm:spPr/>
      <dgm:t>
        <a:bodyPr/>
        <a:lstStyle/>
        <a:p>
          <a:endParaRPr lang="en-US"/>
        </a:p>
      </dgm:t>
    </dgm:pt>
    <dgm:pt modelId="{1094FF65-C38F-4ED3-AA97-00943F50986B}">
      <dgm:prSet/>
      <dgm:spPr/>
      <dgm:t>
        <a:bodyPr/>
        <a:lstStyle/>
        <a:p>
          <a:r>
            <a:rPr lang="en-US"/>
            <a:t>Documents represented as TF-IDF vectors using scikit-learn</a:t>
          </a:r>
        </a:p>
      </dgm:t>
    </dgm:pt>
    <dgm:pt modelId="{2C3FC7CD-268B-46F4-AE0B-ECC7A448B8AF}" type="parTrans" cxnId="{49442EC3-C172-4F51-A7E1-E7C9D6402C99}">
      <dgm:prSet/>
      <dgm:spPr/>
      <dgm:t>
        <a:bodyPr/>
        <a:lstStyle/>
        <a:p>
          <a:endParaRPr lang="en-US"/>
        </a:p>
      </dgm:t>
    </dgm:pt>
    <dgm:pt modelId="{3CBE25C0-C38A-42E4-8CFD-FD56EFE211D2}" type="sibTrans" cxnId="{49442EC3-C172-4F51-A7E1-E7C9D6402C99}">
      <dgm:prSet/>
      <dgm:spPr/>
      <dgm:t>
        <a:bodyPr/>
        <a:lstStyle/>
        <a:p>
          <a:endParaRPr lang="en-US"/>
        </a:p>
      </dgm:t>
    </dgm:pt>
    <dgm:pt modelId="{F521DB5E-DF15-436D-B6B9-2C1655834350}">
      <dgm:prSet/>
      <dgm:spPr/>
      <dgm:t>
        <a:bodyPr/>
        <a:lstStyle/>
        <a:p>
          <a:r>
            <a:rPr lang="en-US"/>
            <a:t>Article content only</a:t>
          </a:r>
        </a:p>
      </dgm:t>
    </dgm:pt>
    <dgm:pt modelId="{18302228-B6E1-4C4B-975B-B7818D42081C}" type="parTrans" cxnId="{E7EBE6D5-18A3-4698-9244-C99812E27086}">
      <dgm:prSet/>
      <dgm:spPr/>
      <dgm:t>
        <a:bodyPr/>
        <a:lstStyle/>
        <a:p>
          <a:endParaRPr lang="en-US"/>
        </a:p>
      </dgm:t>
    </dgm:pt>
    <dgm:pt modelId="{499B43E4-DE39-4681-83DB-D708B346568C}" type="sibTrans" cxnId="{E7EBE6D5-18A3-4698-9244-C99812E27086}">
      <dgm:prSet phldrT="3" phldr="0"/>
      <dgm:spPr/>
      <dgm:t>
        <a:bodyPr/>
        <a:lstStyle/>
        <a:p>
          <a:r>
            <a:rPr lang="en-US"/>
            <a:t>3</a:t>
          </a:r>
        </a:p>
      </dgm:t>
    </dgm:pt>
    <dgm:pt modelId="{091941E9-6101-4315-8F6D-8F9ECE84DFE1}">
      <dgm:prSet/>
      <dgm:spPr/>
      <dgm:t>
        <a:bodyPr/>
        <a:lstStyle/>
        <a:p>
          <a:r>
            <a:rPr lang="en-US"/>
            <a:t>NLTK stop word removal, WordNet lemmatization, normalization</a:t>
          </a:r>
        </a:p>
      </dgm:t>
    </dgm:pt>
    <dgm:pt modelId="{FAA80BD6-4C92-42E6-9A2D-25D893934159}" type="parTrans" cxnId="{13B7D87C-2C70-47A4-85D3-2A75ACD4ADF1}">
      <dgm:prSet/>
      <dgm:spPr/>
      <dgm:t>
        <a:bodyPr/>
        <a:lstStyle/>
        <a:p>
          <a:endParaRPr lang="en-US"/>
        </a:p>
      </dgm:t>
    </dgm:pt>
    <dgm:pt modelId="{DEA3B19E-A36D-4E7B-8E5C-07E5F4DE68FD}" type="sibTrans" cxnId="{13B7D87C-2C70-47A4-85D3-2A75ACD4ADF1}">
      <dgm:prSet/>
      <dgm:spPr/>
      <dgm:t>
        <a:bodyPr/>
        <a:lstStyle/>
        <a:p>
          <a:endParaRPr lang="en-US"/>
        </a:p>
      </dgm:t>
    </dgm:pt>
    <dgm:pt modelId="{FCD26ED8-65E7-4976-8CD8-F9444AD426EA}">
      <dgm:prSet/>
      <dgm:spPr/>
      <dgm:t>
        <a:bodyPr/>
        <a:lstStyle/>
        <a:p>
          <a:r>
            <a:rPr lang="en-US"/>
            <a:t>Documents represented as TF-IDF vectors using scikit-learn</a:t>
          </a:r>
        </a:p>
      </dgm:t>
    </dgm:pt>
    <dgm:pt modelId="{4726BAC9-8DFF-47F1-AD88-9E0D6232E16A}" type="parTrans" cxnId="{DE768C87-99CB-43A8-8AF3-89CCEBEB9769}">
      <dgm:prSet/>
      <dgm:spPr/>
      <dgm:t>
        <a:bodyPr/>
        <a:lstStyle/>
        <a:p>
          <a:endParaRPr lang="en-US"/>
        </a:p>
      </dgm:t>
    </dgm:pt>
    <dgm:pt modelId="{56209377-36A1-4F98-8D46-9731C7753201}" type="sibTrans" cxnId="{DE768C87-99CB-43A8-8AF3-89CCEBEB9769}">
      <dgm:prSet/>
      <dgm:spPr/>
      <dgm:t>
        <a:bodyPr/>
        <a:lstStyle/>
        <a:p>
          <a:endParaRPr lang="en-US"/>
        </a:p>
      </dgm:t>
    </dgm:pt>
    <dgm:pt modelId="{DD7CAFD8-C935-435A-AF71-B0DC2BE4ECE1}" type="pres">
      <dgm:prSet presAssocID="{44E2B9E8-4E61-4C87-A171-F5A719675CAF}" presName="Name0" presStyleCnt="0">
        <dgm:presLayoutVars>
          <dgm:animLvl val="lvl"/>
          <dgm:resizeHandles val="exact"/>
        </dgm:presLayoutVars>
      </dgm:prSet>
      <dgm:spPr/>
    </dgm:pt>
    <dgm:pt modelId="{4BDDAE2D-91EA-4E6A-BABC-3CF2DB42C477}" type="pres">
      <dgm:prSet presAssocID="{84CCA05A-B5F0-4B22-906D-47E65F354C7A}" presName="compositeNode" presStyleCnt="0">
        <dgm:presLayoutVars>
          <dgm:bulletEnabled val="1"/>
        </dgm:presLayoutVars>
      </dgm:prSet>
      <dgm:spPr/>
    </dgm:pt>
    <dgm:pt modelId="{995EE2AA-63EE-4B7A-A6F8-B3D6FB2C8999}" type="pres">
      <dgm:prSet presAssocID="{84CCA05A-B5F0-4B22-906D-47E65F354C7A}" presName="bgRect" presStyleLbl="bgAccFollowNode1" presStyleIdx="0" presStyleCnt="3"/>
      <dgm:spPr/>
    </dgm:pt>
    <dgm:pt modelId="{0B7D9ACC-40FE-40E3-9C0D-CC56D1E1651A}" type="pres">
      <dgm:prSet presAssocID="{319DC0EC-0C6F-4CC5-A6CD-CA86697939C1}" presName="sibTransNodeCircle" presStyleLbl="alignNode1" presStyleIdx="0" presStyleCnt="6">
        <dgm:presLayoutVars>
          <dgm:chMax val="0"/>
          <dgm:bulletEnabled/>
        </dgm:presLayoutVars>
      </dgm:prSet>
      <dgm:spPr/>
    </dgm:pt>
    <dgm:pt modelId="{BC3616D0-725E-4C7E-9BF0-01B81385C2B5}" type="pres">
      <dgm:prSet presAssocID="{84CCA05A-B5F0-4B22-906D-47E65F354C7A}" presName="bottomLine" presStyleLbl="alignNode1" presStyleIdx="1" presStyleCnt="6">
        <dgm:presLayoutVars/>
      </dgm:prSet>
      <dgm:spPr/>
    </dgm:pt>
    <dgm:pt modelId="{1064A82D-6F23-443D-A1E7-0712B549187E}" type="pres">
      <dgm:prSet presAssocID="{84CCA05A-B5F0-4B22-906D-47E65F354C7A}" presName="nodeText" presStyleLbl="bgAccFollowNode1" presStyleIdx="0" presStyleCnt="3">
        <dgm:presLayoutVars>
          <dgm:bulletEnabled val="1"/>
        </dgm:presLayoutVars>
      </dgm:prSet>
      <dgm:spPr/>
    </dgm:pt>
    <dgm:pt modelId="{2E9F9BCF-DCF9-4010-85B4-F5F4F858E4EF}" type="pres">
      <dgm:prSet presAssocID="{319DC0EC-0C6F-4CC5-A6CD-CA86697939C1}" presName="sibTrans" presStyleCnt="0"/>
      <dgm:spPr/>
    </dgm:pt>
    <dgm:pt modelId="{D7E20384-5EE3-4559-9F7B-81F405BFA462}" type="pres">
      <dgm:prSet presAssocID="{12408FCE-289B-4FF5-88EE-DB60265BED94}" presName="compositeNode" presStyleCnt="0">
        <dgm:presLayoutVars>
          <dgm:bulletEnabled val="1"/>
        </dgm:presLayoutVars>
      </dgm:prSet>
      <dgm:spPr/>
    </dgm:pt>
    <dgm:pt modelId="{2FAD3B8C-5373-43E6-AB75-6735697E5D32}" type="pres">
      <dgm:prSet presAssocID="{12408FCE-289B-4FF5-88EE-DB60265BED94}" presName="bgRect" presStyleLbl="bgAccFollowNode1" presStyleIdx="1" presStyleCnt="3"/>
      <dgm:spPr/>
    </dgm:pt>
    <dgm:pt modelId="{9392CFDE-C2FB-4089-9CE5-7C32AAE57973}" type="pres">
      <dgm:prSet presAssocID="{8C1A7BB5-E1DA-4B2C-A23C-E46ECCDD0102}" presName="sibTransNodeCircle" presStyleLbl="alignNode1" presStyleIdx="2" presStyleCnt="6">
        <dgm:presLayoutVars>
          <dgm:chMax val="0"/>
          <dgm:bulletEnabled/>
        </dgm:presLayoutVars>
      </dgm:prSet>
      <dgm:spPr/>
    </dgm:pt>
    <dgm:pt modelId="{29650817-D8F6-4B19-9463-A80EA34B77B6}" type="pres">
      <dgm:prSet presAssocID="{12408FCE-289B-4FF5-88EE-DB60265BED94}" presName="bottomLine" presStyleLbl="alignNode1" presStyleIdx="3" presStyleCnt="6">
        <dgm:presLayoutVars/>
      </dgm:prSet>
      <dgm:spPr/>
    </dgm:pt>
    <dgm:pt modelId="{D0BF7C48-D014-475B-9C59-39B0AAE1BC98}" type="pres">
      <dgm:prSet presAssocID="{12408FCE-289B-4FF5-88EE-DB60265BED94}" presName="nodeText" presStyleLbl="bgAccFollowNode1" presStyleIdx="1" presStyleCnt="3">
        <dgm:presLayoutVars>
          <dgm:bulletEnabled val="1"/>
        </dgm:presLayoutVars>
      </dgm:prSet>
      <dgm:spPr/>
    </dgm:pt>
    <dgm:pt modelId="{D4EE58F3-FB60-4242-9256-A38C1962738D}" type="pres">
      <dgm:prSet presAssocID="{8C1A7BB5-E1DA-4B2C-A23C-E46ECCDD0102}" presName="sibTrans" presStyleCnt="0"/>
      <dgm:spPr/>
    </dgm:pt>
    <dgm:pt modelId="{79BCD747-472A-4902-BDD6-196DCFADBD95}" type="pres">
      <dgm:prSet presAssocID="{F521DB5E-DF15-436D-B6B9-2C1655834350}" presName="compositeNode" presStyleCnt="0">
        <dgm:presLayoutVars>
          <dgm:bulletEnabled val="1"/>
        </dgm:presLayoutVars>
      </dgm:prSet>
      <dgm:spPr/>
    </dgm:pt>
    <dgm:pt modelId="{9725B6BA-21B1-4706-B664-AC7039062210}" type="pres">
      <dgm:prSet presAssocID="{F521DB5E-DF15-436D-B6B9-2C1655834350}" presName="bgRect" presStyleLbl="bgAccFollowNode1" presStyleIdx="2" presStyleCnt="3"/>
      <dgm:spPr/>
    </dgm:pt>
    <dgm:pt modelId="{AADAC6AE-854B-4E23-A5B1-7BF87F42E87F}" type="pres">
      <dgm:prSet presAssocID="{499B43E4-DE39-4681-83DB-D708B346568C}" presName="sibTransNodeCircle" presStyleLbl="alignNode1" presStyleIdx="4" presStyleCnt="6">
        <dgm:presLayoutVars>
          <dgm:chMax val="0"/>
          <dgm:bulletEnabled/>
        </dgm:presLayoutVars>
      </dgm:prSet>
      <dgm:spPr/>
    </dgm:pt>
    <dgm:pt modelId="{434D6B99-8D16-4CF7-9DD4-B1AC9D6EA1FB}" type="pres">
      <dgm:prSet presAssocID="{F521DB5E-DF15-436D-B6B9-2C1655834350}" presName="bottomLine" presStyleLbl="alignNode1" presStyleIdx="5" presStyleCnt="6">
        <dgm:presLayoutVars/>
      </dgm:prSet>
      <dgm:spPr/>
    </dgm:pt>
    <dgm:pt modelId="{00BB0271-768E-4955-9C8E-E84240189C10}" type="pres">
      <dgm:prSet presAssocID="{F521DB5E-DF15-436D-B6B9-2C1655834350}" presName="nodeText" presStyleLbl="bgAccFollowNode1" presStyleIdx="2" presStyleCnt="3">
        <dgm:presLayoutVars>
          <dgm:bulletEnabled val="1"/>
        </dgm:presLayoutVars>
      </dgm:prSet>
      <dgm:spPr/>
    </dgm:pt>
  </dgm:ptLst>
  <dgm:cxnLst>
    <dgm:cxn modelId="{3E879C38-439F-4BEB-B2E4-CC7E429772DF}" type="presOf" srcId="{84CCA05A-B5F0-4B22-906D-47E65F354C7A}" destId="{995EE2AA-63EE-4B7A-A6F8-B3D6FB2C8999}" srcOrd="0" destOrd="0" presId="urn:microsoft.com/office/officeart/2016/7/layout/BasicLinearProcessNumbered"/>
    <dgm:cxn modelId="{7DB1393A-9463-4565-8532-B62043AC22D6}" type="presOf" srcId="{F521DB5E-DF15-436D-B6B9-2C1655834350}" destId="{9725B6BA-21B1-4706-B664-AC7039062210}" srcOrd="0" destOrd="0" presId="urn:microsoft.com/office/officeart/2016/7/layout/BasicLinearProcessNumbered"/>
    <dgm:cxn modelId="{1373085C-84F9-4CF6-A47B-E15AE64BA2D4}" type="presOf" srcId="{12408FCE-289B-4FF5-88EE-DB60265BED94}" destId="{2FAD3B8C-5373-43E6-AB75-6735697E5D32}" srcOrd="0" destOrd="0" presId="urn:microsoft.com/office/officeart/2016/7/layout/BasicLinearProcessNumbered"/>
    <dgm:cxn modelId="{EC06F043-4783-4C07-97A7-D095EA1FD2E7}" srcId="{12408FCE-289B-4FF5-88EE-DB60265BED94}" destId="{018BF833-29E0-4212-A611-9BF85462288C}" srcOrd="0" destOrd="0" parTransId="{31E4D7C1-A2CA-445B-AE8C-2CD95AA6D153}" sibTransId="{38853D17-8A1A-4977-AEB9-13181BCE12F6}"/>
    <dgm:cxn modelId="{3C3EEA5A-5C85-4981-86E5-A81734B696F7}" type="presOf" srcId="{091941E9-6101-4315-8F6D-8F9ECE84DFE1}" destId="{00BB0271-768E-4955-9C8E-E84240189C10}" srcOrd="0" destOrd="1" presId="urn:microsoft.com/office/officeart/2016/7/layout/BasicLinearProcessNumbered"/>
    <dgm:cxn modelId="{BCE1C87C-AE60-49A9-BF03-A68F31B6F01F}" srcId="{44E2B9E8-4E61-4C87-A171-F5A719675CAF}" destId="{12408FCE-289B-4FF5-88EE-DB60265BED94}" srcOrd="1" destOrd="0" parTransId="{DE059B3C-CC2D-4AC8-AA91-0AD6844003E3}" sibTransId="{8C1A7BB5-E1DA-4B2C-A23C-E46ECCDD0102}"/>
    <dgm:cxn modelId="{13B7D87C-2C70-47A4-85D3-2A75ACD4ADF1}" srcId="{F521DB5E-DF15-436D-B6B9-2C1655834350}" destId="{091941E9-6101-4315-8F6D-8F9ECE84DFE1}" srcOrd="0" destOrd="0" parTransId="{FAA80BD6-4C92-42E6-9A2D-25D893934159}" sibTransId="{DEA3B19E-A36D-4E7B-8E5C-07E5F4DE68FD}"/>
    <dgm:cxn modelId="{DE768C87-99CB-43A8-8AF3-89CCEBEB9769}" srcId="{F521DB5E-DF15-436D-B6B9-2C1655834350}" destId="{FCD26ED8-65E7-4976-8CD8-F9444AD426EA}" srcOrd="1" destOrd="0" parTransId="{4726BAC9-8DFF-47F1-AD88-9E0D6232E16A}" sibTransId="{56209377-36A1-4F98-8D46-9731C7753201}"/>
    <dgm:cxn modelId="{9AA59695-01E1-4376-81A5-7DB8FDB6BEF9}" type="presOf" srcId="{12408FCE-289B-4FF5-88EE-DB60265BED94}" destId="{D0BF7C48-D014-475B-9C59-39B0AAE1BC98}" srcOrd="1" destOrd="0" presId="urn:microsoft.com/office/officeart/2016/7/layout/BasicLinearProcessNumbered"/>
    <dgm:cxn modelId="{C14F0B9C-7E43-4881-8298-07D9145A54B8}" type="presOf" srcId="{499B43E4-DE39-4681-83DB-D708B346568C}" destId="{AADAC6AE-854B-4E23-A5B1-7BF87F42E87F}" srcOrd="0" destOrd="0" presId="urn:microsoft.com/office/officeart/2016/7/layout/BasicLinearProcessNumbered"/>
    <dgm:cxn modelId="{D22A30A0-8550-4989-B5E1-3A928579192F}" type="presOf" srcId="{44E2B9E8-4E61-4C87-A171-F5A719675CAF}" destId="{DD7CAFD8-C935-435A-AF71-B0DC2BE4ECE1}" srcOrd="0" destOrd="0" presId="urn:microsoft.com/office/officeart/2016/7/layout/BasicLinearProcessNumbered"/>
    <dgm:cxn modelId="{FB1B62AB-C989-41EF-B968-6D2AA4A77D60}" type="presOf" srcId="{F521DB5E-DF15-436D-B6B9-2C1655834350}" destId="{00BB0271-768E-4955-9C8E-E84240189C10}" srcOrd="1" destOrd="0" presId="urn:microsoft.com/office/officeart/2016/7/layout/BasicLinearProcessNumbered"/>
    <dgm:cxn modelId="{265B15AD-2D4E-48AE-A7D3-A0192D0A01B2}" type="presOf" srcId="{018BF833-29E0-4212-A611-9BF85462288C}" destId="{D0BF7C48-D014-475B-9C59-39B0AAE1BC98}" srcOrd="0" destOrd="1" presId="urn:microsoft.com/office/officeart/2016/7/layout/BasicLinearProcessNumbered"/>
    <dgm:cxn modelId="{05AB71B9-0685-4D03-9963-F3D562B8588F}" type="presOf" srcId="{319DC0EC-0C6F-4CC5-A6CD-CA86697939C1}" destId="{0B7D9ACC-40FE-40E3-9C0D-CC56D1E1651A}" srcOrd="0" destOrd="0" presId="urn:microsoft.com/office/officeart/2016/7/layout/BasicLinearProcessNumbered"/>
    <dgm:cxn modelId="{49442EC3-C172-4F51-A7E1-E7C9D6402C99}" srcId="{12408FCE-289B-4FF5-88EE-DB60265BED94}" destId="{1094FF65-C38F-4ED3-AA97-00943F50986B}" srcOrd="1" destOrd="0" parTransId="{2C3FC7CD-268B-46F4-AE0B-ECC7A448B8AF}" sibTransId="{3CBE25C0-C38A-42E4-8CFD-FD56EFE211D2}"/>
    <dgm:cxn modelId="{E7EBE6D5-18A3-4698-9244-C99812E27086}" srcId="{44E2B9E8-4E61-4C87-A171-F5A719675CAF}" destId="{F521DB5E-DF15-436D-B6B9-2C1655834350}" srcOrd="2" destOrd="0" parTransId="{18302228-B6E1-4C4B-975B-B7818D42081C}" sibTransId="{499B43E4-DE39-4681-83DB-D708B346568C}"/>
    <dgm:cxn modelId="{7A185EDF-8FD4-47E4-9F8A-9D2DC72890AE}" type="presOf" srcId="{84CCA05A-B5F0-4B22-906D-47E65F354C7A}" destId="{1064A82D-6F23-443D-A1E7-0712B549187E}" srcOrd="1" destOrd="0" presId="urn:microsoft.com/office/officeart/2016/7/layout/BasicLinearProcessNumbered"/>
    <dgm:cxn modelId="{D237D8E5-4EC5-4637-85A2-0BF0A3CC166D}" type="presOf" srcId="{FCD26ED8-65E7-4976-8CD8-F9444AD426EA}" destId="{00BB0271-768E-4955-9C8E-E84240189C10}" srcOrd="0" destOrd="2" presId="urn:microsoft.com/office/officeart/2016/7/layout/BasicLinearProcessNumbered"/>
    <dgm:cxn modelId="{C90B3BF1-D9A2-4814-9801-80A2F0DC5198}" type="presOf" srcId="{8C1A7BB5-E1DA-4B2C-A23C-E46ECCDD0102}" destId="{9392CFDE-C2FB-4089-9CE5-7C32AAE57973}" srcOrd="0" destOrd="0" presId="urn:microsoft.com/office/officeart/2016/7/layout/BasicLinearProcessNumbered"/>
    <dgm:cxn modelId="{EF0606F2-E60C-4CB1-9D00-8F2DEFA99D8C}" type="presOf" srcId="{1094FF65-C38F-4ED3-AA97-00943F50986B}" destId="{D0BF7C48-D014-475B-9C59-39B0AAE1BC98}" srcOrd="0" destOrd="2" presId="urn:microsoft.com/office/officeart/2016/7/layout/BasicLinearProcessNumbered"/>
    <dgm:cxn modelId="{7E3F5AF3-030D-4A9F-BCD8-2B67DBFE7B76}" srcId="{44E2B9E8-4E61-4C87-A171-F5A719675CAF}" destId="{84CCA05A-B5F0-4B22-906D-47E65F354C7A}" srcOrd="0" destOrd="0" parTransId="{5D6B0D0B-8F26-42EF-8C09-BF25CAF5F44A}" sibTransId="{319DC0EC-0C6F-4CC5-A6CD-CA86697939C1}"/>
    <dgm:cxn modelId="{B4902B0B-1548-4160-9C90-FA014BC76275}" type="presParOf" srcId="{DD7CAFD8-C935-435A-AF71-B0DC2BE4ECE1}" destId="{4BDDAE2D-91EA-4E6A-BABC-3CF2DB42C477}" srcOrd="0" destOrd="0" presId="urn:microsoft.com/office/officeart/2016/7/layout/BasicLinearProcessNumbered"/>
    <dgm:cxn modelId="{ED514ED0-D8B1-41A4-8E03-ACFE06FF356E}" type="presParOf" srcId="{4BDDAE2D-91EA-4E6A-BABC-3CF2DB42C477}" destId="{995EE2AA-63EE-4B7A-A6F8-B3D6FB2C8999}" srcOrd="0" destOrd="0" presId="urn:microsoft.com/office/officeart/2016/7/layout/BasicLinearProcessNumbered"/>
    <dgm:cxn modelId="{FD791066-CF9B-4C6E-B871-1D10C2962C8A}" type="presParOf" srcId="{4BDDAE2D-91EA-4E6A-BABC-3CF2DB42C477}" destId="{0B7D9ACC-40FE-40E3-9C0D-CC56D1E1651A}" srcOrd="1" destOrd="0" presId="urn:microsoft.com/office/officeart/2016/7/layout/BasicLinearProcessNumbered"/>
    <dgm:cxn modelId="{FF7DDA95-B526-4D77-BCDF-C60F2163F82C}" type="presParOf" srcId="{4BDDAE2D-91EA-4E6A-BABC-3CF2DB42C477}" destId="{BC3616D0-725E-4C7E-9BF0-01B81385C2B5}" srcOrd="2" destOrd="0" presId="urn:microsoft.com/office/officeart/2016/7/layout/BasicLinearProcessNumbered"/>
    <dgm:cxn modelId="{08B89A7F-1F78-4557-B6B9-A780CAE576F2}" type="presParOf" srcId="{4BDDAE2D-91EA-4E6A-BABC-3CF2DB42C477}" destId="{1064A82D-6F23-443D-A1E7-0712B549187E}" srcOrd="3" destOrd="0" presId="urn:microsoft.com/office/officeart/2016/7/layout/BasicLinearProcessNumbered"/>
    <dgm:cxn modelId="{552CC764-0DE9-4A67-9DD2-F5E2D8B293C6}" type="presParOf" srcId="{DD7CAFD8-C935-435A-AF71-B0DC2BE4ECE1}" destId="{2E9F9BCF-DCF9-4010-85B4-F5F4F858E4EF}" srcOrd="1" destOrd="0" presId="urn:microsoft.com/office/officeart/2016/7/layout/BasicLinearProcessNumbered"/>
    <dgm:cxn modelId="{ECDC483E-622A-440A-B370-BA531F59C534}" type="presParOf" srcId="{DD7CAFD8-C935-435A-AF71-B0DC2BE4ECE1}" destId="{D7E20384-5EE3-4559-9F7B-81F405BFA462}" srcOrd="2" destOrd="0" presId="urn:microsoft.com/office/officeart/2016/7/layout/BasicLinearProcessNumbered"/>
    <dgm:cxn modelId="{BD22B01D-5017-46CC-88B7-9EE2579AF817}" type="presParOf" srcId="{D7E20384-5EE3-4559-9F7B-81F405BFA462}" destId="{2FAD3B8C-5373-43E6-AB75-6735697E5D32}" srcOrd="0" destOrd="0" presId="urn:microsoft.com/office/officeart/2016/7/layout/BasicLinearProcessNumbered"/>
    <dgm:cxn modelId="{7704A0FE-BF33-460F-A199-5772AD3D6068}" type="presParOf" srcId="{D7E20384-5EE3-4559-9F7B-81F405BFA462}" destId="{9392CFDE-C2FB-4089-9CE5-7C32AAE57973}" srcOrd="1" destOrd="0" presId="urn:microsoft.com/office/officeart/2016/7/layout/BasicLinearProcessNumbered"/>
    <dgm:cxn modelId="{ED37AFB3-C787-4248-9535-5A540D5F35C9}" type="presParOf" srcId="{D7E20384-5EE3-4559-9F7B-81F405BFA462}" destId="{29650817-D8F6-4B19-9463-A80EA34B77B6}" srcOrd="2" destOrd="0" presId="urn:microsoft.com/office/officeart/2016/7/layout/BasicLinearProcessNumbered"/>
    <dgm:cxn modelId="{AE2ABF63-57D3-44EF-80DB-C882BCC30E66}" type="presParOf" srcId="{D7E20384-5EE3-4559-9F7B-81F405BFA462}" destId="{D0BF7C48-D014-475B-9C59-39B0AAE1BC98}" srcOrd="3" destOrd="0" presId="urn:microsoft.com/office/officeart/2016/7/layout/BasicLinearProcessNumbered"/>
    <dgm:cxn modelId="{FA0CAE65-A293-4144-87E0-C4CDB92EBE47}" type="presParOf" srcId="{DD7CAFD8-C935-435A-AF71-B0DC2BE4ECE1}" destId="{D4EE58F3-FB60-4242-9256-A38C1962738D}" srcOrd="3" destOrd="0" presId="urn:microsoft.com/office/officeart/2016/7/layout/BasicLinearProcessNumbered"/>
    <dgm:cxn modelId="{A0953CAA-6404-45F8-BE7C-58301187E01C}" type="presParOf" srcId="{DD7CAFD8-C935-435A-AF71-B0DC2BE4ECE1}" destId="{79BCD747-472A-4902-BDD6-196DCFADBD95}" srcOrd="4" destOrd="0" presId="urn:microsoft.com/office/officeart/2016/7/layout/BasicLinearProcessNumbered"/>
    <dgm:cxn modelId="{860D08F2-0926-4E46-B021-AB341AB0086C}" type="presParOf" srcId="{79BCD747-472A-4902-BDD6-196DCFADBD95}" destId="{9725B6BA-21B1-4706-B664-AC7039062210}" srcOrd="0" destOrd="0" presId="urn:microsoft.com/office/officeart/2016/7/layout/BasicLinearProcessNumbered"/>
    <dgm:cxn modelId="{345BB1E6-AABD-4219-803C-94915D3D8547}" type="presParOf" srcId="{79BCD747-472A-4902-BDD6-196DCFADBD95}" destId="{AADAC6AE-854B-4E23-A5B1-7BF87F42E87F}" srcOrd="1" destOrd="0" presId="urn:microsoft.com/office/officeart/2016/7/layout/BasicLinearProcessNumbered"/>
    <dgm:cxn modelId="{FD009A64-7900-47F2-B801-F7CC3A4CB1BE}" type="presParOf" srcId="{79BCD747-472A-4902-BDD6-196DCFADBD95}" destId="{434D6B99-8D16-4CF7-9DD4-B1AC9D6EA1FB}" srcOrd="2" destOrd="0" presId="urn:microsoft.com/office/officeart/2016/7/layout/BasicLinearProcessNumbered"/>
    <dgm:cxn modelId="{03A1B372-9A85-4831-8BC5-6E504DEE98D0}" type="presParOf" srcId="{79BCD747-472A-4902-BDD6-196DCFADBD95}" destId="{00BB0271-768E-4955-9C8E-E84240189C1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12DE2-B1E5-46EF-B3CC-FDB7AE0146F7}">
      <dsp:nvSpPr>
        <dsp:cNvPr id="0" name=""/>
        <dsp:cNvSpPr/>
      </dsp:nvSpPr>
      <dsp:spPr>
        <a:xfrm>
          <a:off x="3414" y="853945"/>
          <a:ext cx="3329572" cy="105919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“Classifying the Political Leaning of News Articles and Users from User Votes”</a:t>
          </a:r>
        </a:p>
      </dsp:txBody>
      <dsp:txXfrm>
        <a:off x="3414" y="853945"/>
        <a:ext cx="3329572" cy="1059193"/>
      </dsp:txXfrm>
    </dsp:sp>
    <dsp:sp modelId="{CC641367-CB5F-4492-83A2-0EE1A123AB5D}">
      <dsp:nvSpPr>
        <dsp:cNvPr id="0" name=""/>
        <dsp:cNvSpPr/>
      </dsp:nvSpPr>
      <dsp:spPr>
        <a:xfrm>
          <a:off x="3414" y="1913139"/>
          <a:ext cx="3329572" cy="92232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Zhou, Resnick, Mei (2011)</a:t>
          </a:r>
        </a:p>
      </dsp:txBody>
      <dsp:txXfrm>
        <a:off x="3414" y="1913139"/>
        <a:ext cx="3329572" cy="922320"/>
      </dsp:txXfrm>
    </dsp:sp>
    <dsp:sp modelId="{9240C5F9-30CD-45B7-AACD-1AFDBB55753F}">
      <dsp:nvSpPr>
        <dsp:cNvPr id="0" name=""/>
        <dsp:cNvSpPr/>
      </dsp:nvSpPr>
      <dsp:spPr>
        <a:xfrm>
          <a:off x="3799128" y="853945"/>
          <a:ext cx="3329572" cy="1059193"/>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“A Survey of Text Classification Algorithms”</a:t>
          </a:r>
        </a:p>
      </dsp:txBody>
      <dsp:txXfrm>
        <a:off x="3799128" y="853945"/>
        <a:ext cx="3329572" cy="1059193"/>
      </dsp:txXfrm>
    </dsp:sp>
    <dsp:sp modelId="{B4EB0EC6-ED23-433D-8AC2-5E02645B1319}">
      <dsp:nvSpPr>
        <dsp:cNvPr id="0" name=""/>
        <dsp:cNvSpPr/>
      </dsp:nvSpPr>
      <dsp:spPr>
        <a:xfrm>
          <a:off x="3799128" y="1913139"/>
          <a:ext cx="3329572" cy="922320"/>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Aggarwal and Zhai (2012)</a:t>
          </a:r>
        </a:p>
      </dsp:txBody>
      <dsp:txXfrm>
        <a:off x="3799128" y="1913139"/>
        <a:ext cx="3329572" cy="922320"/>
      </dsp:txXfrm>
    </dsp:sp>
    <dsp:sp modelId="{9CC9902C-4DFE-43DE-AC63-6E2C547F564E}">
      <dsp:nvSpPr>
        <dsp:cNvPr id="0" name=""/>
        <dsp:cNvSpPr/>
      </dsp:nvSpPr>
      <dsp:spPr>
        <a:xfrm>
          <a:off x="7594841" y="853945"/>
          <a:ext cx="3329572" cy="1059193"/>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“Text Classification Using Machine Learning”</a:t>
          </a:r>
        </a:p>
      </dsp:txBody>
      <dsp:txXfrm>
        <a:off x="7594841" y="853945"/>
        <a:ext cx="3329572" cy="1059193"/>
      </dsp:txXfrm>
    </dsp:sp>
    <dsp:sp modelId="{856372DD-0CF3-4743-9D33-1BDDF1732DAE}">
      <dsp:nvSpPr>
        <dsp:cNvPr id="0" name=""/>
        <dsp:cNvSpPr/>
      </dsp:nvSpPr>
      <dsp:spPr>
        <a:xfrm>
          <a:off x="7594841" y="1913139"/>
          <a:ext cx="3329572" cy="92232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Ikonomakis, Kotsiantis, Tampakas (2005)</a:t>
          </a:r>
        </a:p>
      </dsp:txBody>
      <dsp:txXfrm>
        <a:off x="7594841" y="1913139"/>
        <a:ext cx="3329572" cy="922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B227-561C-4722-B89E-4BFA29B01BA6}">
      <dsp:nvSpPr>
        <dsp:cNvPr id="0" name=""/>
        <dsp:cNvSpPr/>
      </dsp:nvSpPr>
      <dsp:spPr>
        <a:xfrm>
          <a:off x="0" y="347449"/>
          <a:ext cx="6666833" cy="10143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Removal of publisher specific terms (e.g., news articles from CNN have instances of “CNN” removed, and so forth)</a:t>
          </a:r>
        </a:p>
        <a:p>
          <a:pPr marL="114300" lvl="1" indent="-114300" algn="l" defTabSz="622300">
            <a:lnSpc>
              <a:spcPct val="90000"/>
            </a:lnSpc>
            <a:spcBef>
              <a:spcPct val="0"/>
            </a:spcBef>
            <a:spcAft>
              <a:spcPct val="15000"/>
            </a:spcAft>
            <a:buChar char="•"/>
          </a:pPr>
          <a:r>
            <a:rPr lang="en-US" sz="1400" kern="1200" dirty="0"/>
            <a:t>Stop word removal, lemmatization, case-folding, punctuation removal</a:t>
          </a:r>
        </a:p>
      </dsp:txBody>
      <dsp:txXfrm>
        <a:off x="0" y="347449"/>
        <a:ext cx="6666833" cy="1014300"/>
      </dsp:txXfrm>
    </dsp:sp>
    <dsp:sp modelId="{ACB6AD91-2299-47D0-A6DE-E8A4739997EB}">
      <dsp:nvSpPr>
        <dsp:cNvPr id="0" name=""/>
        <dsp:cNvSpPr/>
      </dsp:nvSpPr>
      <dsp:spPr>
        <a:xfrm>
          <a:off x="333341" y="140809"/>
          <a:ext cx="4666783" cy="413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US" sz="1400" kern="1200"/>
            <a:t>Data Scrubbing</a:t>
          </a:r>
        </a:p>
      </dsp:txBody>
      <dsp:txXfrm>
        <a:off x="353516" y="160984"/>
        <a:ext cx="4626433" cy="372930"/>
      </dsp:txXfrm>
    </dsp:sp>
    <dsp:sp modelId="{AFB43754-4D5A-4F4B-BFC6-C15AB608C7BA}">
      <dsp:nvSpPr>
        <dsp:cNvPr id="0" name=""/>
        <dsp:cNvSpPr/>
      </dsp:nvSpPr>
      <dsp:spPr>
        <a:xfrm>
          <a:off x="0" y="1643989"/>
          <a:ext cx="6666833" cy="815850"/>
        </a:xfrm>
        <a:prstGeom prst="rect">
          <a:avLst/>
        </a:prstGeom>
        <a:solidFill>
          <a:schemeClr val="lt1">
            <a:alpha val="90000"/>
            <a:hueOff val="0"/>
            <a:satOff val="0"/>
            <a:lumOff val="0"/>
            <a:alphaOff val="0"/>
          </a:schemeClr>
        </a:solidFill>
        <a:ln w="6350" cap="flat" cmpd="sng" algn="ctr">
          <a:solidFill>
            <a:schemeClr val="accent2">
              <a:hueOff val="-363841"/>
              <a:satOff val="-20982"/>
              <a:lumOff val="215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Relationship between leaning and headline/article length</a:t>
          </a:r>
        </a:p>
        <a:p>
          <a:pPr marL="114300" lvl="1" indent="-114300" algn="l" defTabSz="622300">
            <a:lnSpc>
              <a:spcPct val="90000"/>
            </a:lnSpc>
            <a:spcBef>
              <a:spcPct val="0"/>
            </a:spcBef>
            <a:spcAft>
              <a:spcPct val="15000"/>
            </a:spcAft>
            <a:buChar char="•"/>
          </a:pPr>
          <a:r>
            <a:rPr lang="en-US" sz="1400" kern="1200" dirty="0"/>
            <a:t>Relationship between headline and article length</a:t>
          </a:r>
        </a:p>
      </dsp:txBody>
      <dsp:txXfrm>
        <a:off x="0" y="1643989"/>
        <a:ext cx="6666833" cy="815850"/>
      </dsp:txXfrm>
    </dsp:sp>
    <dsp:sp modelId="{BC49BCAB-E5BD-4C51-9DF3-C8B3133DDEAE}">
      <dsp:nvSpPr>
        <dsp:cNvPr id="0" name=""/>
        <dsp:cNvSpPr/>
      </dsp:nvSpPr>
      <dsp:spPr>
        <a:xfrm>
          <a:off x="333341" y="1437349"/>
          <a:ext cx="4666783" cy="41328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US" sz="1400" kern="1200" dirty="0"/>
            <a:t>Headline/Article Content Length</a:t>
          </a:r>
        </a:p>
      </dsp:txBody>
      <dsp:txXfrm>
        <a:off x="353516" y="1457524"/>
        <a:ext cx="4626433" cy="372930"/>
      </dsp:txXfrm>
    </dsp:sp>
    <dsp:sp modelId="{CAB656FC-E34B-4DDE-B741-32917F9CA97D}">
      <dsp:nvSpPr>
        <dsp:cNvPr id="0" name=""/>
        <dsp:cNvSpPr/>
      </dsp:nvSpPr>
      <dsp:spPr>
        <a:xfrm>
          <a:off x="0" y="2742080"/>
          <a:ext cx="6666833" cy="81585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Latent Dirichlect Allocation (LDA)</a:t>
          </a:r>
        </a:p>
        <a:p>
          <a:pPr marL="114300" lvl="1" indent="-114300" algn="l" defTabSz="622300">
            <a:lnSpc>
              <a:spcPct val="90000"/>
            </a:lnSpc>
            <a:spcBef>
              <a:spcPct val="0"/>
            </a:spcBef>
            <a:spcAft>
              <a:spcPct val="15000"/>
            </a:spcAft>
            <a:buChar char="•"/>
          </a:pPr>
          <a:r>
            <a:rPr lang="en-US" sz="1400" kern="1200"/>
            <a:t>Non-negative Matrix Factorization (NMF)</a:t>
          </a:r>
        </a:p>
      </dsp:txBody>
      <dsp:txXfrm>
        <a:off x="0" y="2742080"/>
        <a:ext cx="6666833" cy="815850"/>
      </dsp:txXfrm>
    </dsp:sp>
    <dsp:sp modelId="{420AC232-A8C0-4CB2-8D52-8ADDCCDA1604}">
      <dsp:nvSpPr>
        <dsp:cNvPr id="0" name=""/>
        <dsp:cNvSpPr/>
      </dsp:nvSpPr>
      <dsp:spPr>
        <a:xfrm>
          <a:off x="333341" y="2535439"/>
          <a:ext cx="4666783" cy="4132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US" sz="1400" kern="1200"/>
            <a:t>Topic Modeling</a:t>
          </a:r>
        </a:p>
      </dsp:txBody>
      <dsp:txXfrm>
        <a:off x="353516" y="2555614"/>
        <a:ext cx="4626433" cy="372930"/>
      </dsp:txXfrm>
    </dsp:sp>
    <dsp:sp modelId="{82AF9D80-E895-4149-8EA0-EC1DF83B3728}">
      <dsp:nvSpPr>
        <dsp:cNvPr id="0" name=""/>
        <dsp:cNvSpPr/>
      </dsp:nvSpPr>
      <dsp:spPr>
        <a:xfrm>
          <a:off x="0" y="3840170"/>
          <a:ext cx="6666833" cy="595350"/>
        </a:xfrm>
        <a:prstGeom prst="rect">
          <a:avLst/>
        </a:prstGeom>
        <a:solidFill>
          <a:schemeClr val="lt1">
            <a:alpha val="90000"/>
            <a:hueOff val="0"/>
            <a:satOff val="0"/>
            <a:lumOff val="0"/>
            <a:alphaOff val="0"/>
          </a:schemeClr>
        </a:soli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How positive or negative are the headlines/articles?</a:t>
          </a:r>
        </a:p>
      </dsp:txBody>
      <dsp:txXfrm>
        <a:off x="0" y="3840170"/>
        <a:ext cx="6666833" cy="595350"/>
      </dsp:txXfrm>
    </dsp:sp>
    <dsp:sp modelId="{99CB9D05-468A-41DB-BB84-5C7AE515CCAE}">
      <dsp:nvSpPr>
        <dsp:cNvPr id="0" name=""/>
        <dsp:cNvSpPr/>
      </dsp:nvSpPr>
      <dsp:spPr>
        <a:xfrm>
          <a:off x="333341" y="3633530"/>
          <a:ext cx="4666783" cy="41328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US" sz="1400" kern="1200" dirty="0"/>
            <a:t>Sentiment Analysis – Polarity</a:t>
          </a:r>
        </a:p>
      </dsp:txBody>
      <dsp:txXfrm>
        <a:off x="353516" y="3653705"/>
        <a:ext cx="4626433" cy="372930"/>
      </dsp:txXfrm>
    </dsp:sp>
    <dsp:sp modelId="{997A80E3-53BA-44B1-8DCD-7890AA8183C0}">
      <dsp:nvSpPr>
        <dsp:cNvPr id="0" name=""/>
        <dsp:cNvSpPr/>
      </dsp:nvSpPr>
      <dsp:spPr>
        <a:xfrm>
          <a:off x="0" y="4717760"/>
          <a:ext cx="6666833" cy="59535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Frequently used terms</a:t>
          </a:r>
        </a:p>
      </dsp:txBody>
      <dsp:txXfrm>
        <a:off x="0" y="4717760"/>
        <a:ext cx="6666833" cy="595350"/>
      </dsp:txXfrm>
    </dsp:sp>
    <dsp:sp modelId="{6A5ED564-45C8-4169-95E5-EA231C7992F1}">
      <dsp:nvSpPr>
        <dsp:cNvPr id="0" name=""/>
        <dsp:cNvSpPr/>
      </dsp:nvSpPr>
      <dsp:spPr>
        <a:xfrm>
          <a:off x="333341" y="4511120"/>
          <a:ext cx="4666783" cy="4132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US" sz="1400" kern="1200" dirty="0"/>
            <a:t>Word Clouds</a:t>
          </a:r>
        </a:p>
      </dsp:txBody>
      <dsp:txXfrm>
        <a:off x="353516" y="4531295"/>
        <a:ext cx="4626433"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EE2AA-63EE-4B7A-A6F8-B3D6FB2C8999}">
      <dsp:nvSpPr>
        <dsp:cNvPr id="0" name=""/>
        <dsp:cNvSpPr/>
      </dsp:nvSpPr>
      <dsp:spPr>
        <a:xfrm>
          <a:off x="0" y="1268590"/>
          <a:ext cx="2083385" cy="2916739"/>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marL="0" lvl="0" indent="0" algn="l" defTabSz="577850">
            <a:lnSpc>
              <a:spcPct val="90000"/>
            </a:lnSpc>
            <a:spcBef>
              <a:spcPct val="0"/>
            </a:spcBef>
            <a:spcAft>
              <a:spcPct val="35000"/>
            </a:spcAft>
            <a:buNone/>
          </a:pPr>
          <a:r>
            <a:rPr lang="en-US" sz="1300" kern="1200"/>
            <a:t>Headline/article length, topics, and polarity only</a:t>
          </a:r>
        </a:p>
      </dsp:txBody>
      <dsp:txXfrm>
        <a:off x="0" y="2376951"/>
        <a:ext cx="2083385" cy="1750043"/>
      </dsp:txXfrm>
    </dsp:sp>
    <dsp:sp modelId="{0B7D9ACC-40FE-40E3-9C0D-CC56D1E1651A}">
      <dsp:nvSpPr>
        <dsp:cNvPr id="0" name=""/>
        <dsp:cNvSpPr/>
      </dsp:nvSpPr>
      <dsp:spPr>
        <a:xfrm>
          <a:off x="604181" y="1560264"/>
          <a:ext cx="875021" cy="87502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732325" y="1688408"/>
        <a:ext cx="618733" cy="618733"/>
      </dsp:txXfrm>
    </dsp:sp>
    <dsp:sp modelId="{BC3616D0-725E-4C7E-9BF0-01B81385C2B5}">
      <dsp:nvSpPr>
        <dsp:cNvPr id="0" name=""/>
        <dsp:cNvSpPr/>
      </dsp:nvSpPr>
      <dsp:spPr>
        <a:xfrm>
          <a:off x="0" y="4185257"/>
          <a:ext cx="2083385" cy="7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FAD3B8C-5373-43E6-AB75-6735697E5D32}">
      <dsp:nvSpPr>
        <dsp:cNvPr id="0" name=""/>
        <dsp:cNvSpPr/>
      </dsp:nvSpPr>
      <dsp:spPr>
        <a:xfrm>
          <a:off x="2291723" y="1268590"/>
          <a:ext cx="2083385" cy="2916739"/>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marL="0" lvl="0" indent="0" algn="l" defTabSz="577850">
            <a:lnSpc>
              <a:spcPct val="90000"/>
            </a:lnSpc>
            <a:spcBef>
              <a:spcPct val="0"/>
            </a:spcBef>
            <a:spcAft>
              <a:spcPct val="35000"/>
            </a:spcAft>
            <a:buNone/>
          </a:pPr>
          <a:r>
            <a:rPr lang="en-US" sz="1300" kern="1200"/>
            <a:t>Headline content only</a:t>
          </a:r>
        </a:p>
        <a:p>
          <a:pPr marL="57150" lvl="1" indent="-57150" algn="l" defTabSz="444500">
            <a:lnSpc>
              <a:spcPct val="90000"/>
            </a:lnSpc>
            <a:spcBef>
              <a:spcPct val="0"/>
            </a:spcBef>
            <a:spcAft>
              <a:spcPct val="15000"/>
            </a:spcAft>
            <a:buChar char="•"/>
          </a:pPr>
          <a:r>
            <a:rPr lang="en-US" sz="1000" kern="1200"/>
            <a:t>NLTK stop word removal, WordNet lemmatization, normalization</a:t>
          </a:r>
        </a:p>
        <a:p>
          <a:pPr marL="57150" lvl="1" indent="-57150" algn="l" defTabSz="444500">
            <a:lnSpc>
              <a:spcPct val="90000"/>
            </a:lnSpc>
            <a:spcBef>
              <a:spcPct val="0"/>
            </a:spcBef>
            <a:spcAft>
              <a:spcPct val="15000"/>
            </a:spcAft>
            <a:buChar char="•"/>
          </a:pPr>
          <a:r>
            <a:rPr lang="en-US" sz="1000" kern="1200"/>
            <a:t>Documents represented as TF-IDF vectors using scikit-learn</a:t>
          </a:r>
        </a:p>
      </dsp:txBody>
      <dsp:txXfrm>
        <a:off x="2291723" y="2376951"/>
        <a:ext cx="2083385" cy="1750043"/>
      </dsp:txXfrm>
    </dsp:sp>
    <dsp:sp modelId="{9392CFDE-C2FB-4089-9CE5-7C32AAE57973}">
      <dsp:nvSpPr>
        <dsp:cNvPr id="0" name=""/>
        <dsp:cNvSpPr/>
      </dsp:nvSpPr>
      <dsp:spPr>
        <a:xfrm>
          <a:off x="2895905" y="1560264"/>
          <a:ext cx="875021" cy="875021"/>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3024049" y="1688408"/>
        <a:ext cx="618733" cy="618733"/>
      </dsp:txXfrm>
    </dsp:sp>
    <dsp:sp modelId="{29650817-D8F6-4B19-9463-A80EA34B77B6}">
      <dsp:nvSpPr>
        <dsp:cNvPr id="0" name=""/>
        <dsp:cNvSpPr/>
      </dsp:nvSpPr>
      <dsp:spPr>
        <a:xfrm>
          <a:off x="2291723" y="4185257"/>
          <a:ext cx="2083385" cy="7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725B6BA-21B1-4706-B664-AC7039062210}">
      <dsp:nvSpPr>
        <dsp:cNvPr id="0" name=""/>
        <dsp:cNvSpPr/>
      </dsp:nvSpPr>
      <dsp:spPr>
        <a:xfrm>
          <a:off x="4583447" y="1268590"/>
          <a:ext cx="2083385" cy="2916739"/>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marL="0" lvl="0" indent="0" algn="l" defTabSz="577850">
            <a:lnSpc>
              <a:spcPct val="90000"/>
            </a:lnSpc>
            <a:spcBef>
              <a:spcPct val="0"/>
            </a:spcBef>
            <a:spcAft>
              <a:spcPct val="35000"/>
            </a:spcAft>
            <a:buNone/>
          </a:pPr>
          <a:r>
            <a:rPr lang="en-US" sz="1300" kern="1200"/>
            <a:t>Article content only</a:t>
          </a:r>
        </a:p>
        <a:p>
          <a:pPr marL="57150" lvl="1" indent="-57150" algn="l" defTabSz="444500">
            <a:lnSpc>
              <a:spcPct val="90000"/>
            </a:lnSpc>
            <a:spcBef>
              <a:spcPct val="0"/>
            </a:spcBef>
            <a:spcAft>
              <a:spcPct val="15000"/>
            </a:spcAft>
            <a:buChar char="•"/>
          </a:pPr>
          <a:r>
            <a:rPr lang="en-US" sz="1000" kern="1200"/>
            <a:t>NLTK stop word removal, WordNet lemmatization, normalization</a:t>
          </a:r>
        </a:p>
        <a:p>
          <a:pPr marL="57150" lvl="1" indent="-57150" algn="l" defTabSz="444500">
            <a:lnSpc>
              <a:spcPct val="90000"/>
            </a:lnSpc>
            <a:spcBef>
              <a:spcPct val="0"/>
            </a:spcBef>
            <a:spcAft>
              <a:spcPct val="15000"/>
            </a:spcAft>
            <a:buChar char="•"/>
          </a:pPr>
          <a:r>
            <a:rPr lang="en-US" sz="1000" kern="1200"/>
            <a:t>Documents represented as TF-IDF vectors using scikit-learn</a:t>
          </a:r>
        </a:p>
      </dsp:txBody>
      <dsp:txXfrm>
        <a:off x="4583447" y="2376951"/>
        <a:ext cx="2083385" cy="1750043"/>
      </dsp:txXfrm>
    </dsp:sp>
    <dsp:sp modelId="{AADAC6AE-854B-4E23-A5B1-7BF87F42E87F}">
      <dsp:nvSpPr>
        <dsp:cNvPr id="0" name=""/>
        <dsp:cNvSpPr/>
      </dsp:nvSpPr>
      <dsp:spPr>
        <a:xfrm>
          <a:off x="5187629" y="1560264"/>
          <a:ext cx="875021" cy="875021"/>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5315773" y="1688408"/>
        <a:ext cx="618733" cy="618733"/>
      </dsp:txXfrm>
    </dsp:sp>
    <dsp:sp modelId="{434D6B99-8D16-4CF7-9DD4-B1AC9D6EA1FB}">
      <dsp:nvSpPr>
        <dsp:cNvPr id="0" name=""/>
        <dsp:cNvSpPr/>
      </dsp:nvSpPr>
      <dsp:spPr>
        <a:xfrm>
          <a:off x="4583447" y="4185257"/>
          <a:ext cx="2083385" cy="7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DF4CA-EDE8-4AFA-A4BD-0E7323B0E9F7}"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E9058-E5FB-4A9E-AE64-05FD9F795AF7}" type="slidenum">
              <a:rPr lang="en-US" smtClean="0"/>
              <a:t>‹#›</a:t>
            </a:fld>
            <a:endParaRPr lang="en-US"/>
          </a:p>
        </p:txBody>
      </p:sp>
    </p:spTree>
    <p:extLst>
      <p:ext uri="{BB962C8B-B14F-4D97-AF65-F5344CB8AC3E}">
        <p14:creationId xmlns:p14="http://schemas.microsoft.com/office/powerpoint/2010/main" val="370443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of News Article Political Leaning</a:t>
            </a:r>
          </a:p>
          <a:p>
            <a:r>
              <a:rPr lang="en-US" dirty="0"/>
              <a:t>605.744 – Information Retrieval Final Project</a:t>
            </a:r>
          </a:p>
        </p:txBody>
      </p:sp>
      <p:sp>
        <p:nvSpPr>
          <p:cNvPr id="4" name="Slide Number Placeholder 3"/>
          <p:cNvSpPr>
            <a:spLocks noGrp="1"/>
          </p:cNvSpPr>
          <p:nvPr>
            <p:ph type="sldNum" sz="quarter" idx="5"/>
          </p:nvPr>
        </p:nvSpPr>
        <p:spPr/>
        <p:txBody>
          <a:bodyPr/>
          <a:lstStyle/>
          <a:p>
            <a:fld id="{84CE9058-E5FB-4A9E-AE64-05FD9F795AF7}" type="slidenum">
              <a:rPr lang="en-US" smtClean="0"/>
              <a:t>1</a:t>
            </a:fld>
            <a:endParaRPr lang="en-US"/>
          </a:p>
        </p:txBody>
      </p:sp>
    </p:spTree>
    <p:extLst>
      <p:ext uri="{BB962C8B-B14F-4D97-AF65-F5344CB8AC3E}">
        <p14:creationId xmlns:p14="http://schemas.microsoft.com/office/powerpoint/2010/main" val="252436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different approaches to creating a classifier were taken. The first approach involved using only the headline length, article length, the assigned topic, and polarity values as training and testing data. The second method utilized headline text only after stop word removal, normalization, lemmatization, TF-IDF vectorization. The third method was similar to the second method, but utilized the article content text only.</a:t>
            </a:r>
          </a:p>
          <a:p>
            <a:endParaRPr lang="en-US" dirty="0"/>
          </a:p>
          <a:p>
            <a:r>
              <a:rPr lang="en-US" dirty="0"/>
              <a:t>5-Fold Cross Validation was used for each model to ensure that all documents were used as training data at some point and to ensure the performance of a model was not due to a favorable (or unfavorable) random test/train split.</a:t>
            </a:r>
          </a:p>
        </p:txBody>
      </p:sp>
      <p:sp>
        <p:nvSpPr>
          <p:cNvPr id="4" name="Slide Number Placeholder 3"/>
          <p:cNvSpPr>
            <a:spLocks noGrp="1"/>
          </p:cNvSpPr>
          <p:nvPr>
            <p:ph type="sldNum" sz="quarter" idx="5"/>
          </p:nvPr>
        </p:nvSpPr>
        <p:spPr/>
        <p:txBody>
          <a:bodyPr/>
          <a:lstStyle/>
          <a:p>
            <a:fld id="{84CE9058-E5FB-4A9E-AE64-05FD9F795AF7}" type="slidenum">
              <a:rPr lang="en-US" smtClean="0"/>
              <a:t>10</a:t>
            </a:fld>
            <a:endParaRPr lang="en-US"/>
          </a:p>
        </p:txBody>
      </p:sp>
    </p:spTree>
    <p:extLst>
      <p:ext uri="{BB962C8B-B14F-4D97-AF65-F5344CB8AC3E}">
        <p14:creationId xmlns:p14="http://schemas.microsoft.com/office/powerpoint/2010/main" val="3191771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headline and content length, polarity, and topics were first modeled with a smaller subset of models shown here to gauge the performance of predictions without explicitly looking at the text within headlines and news articles. The baseline model that all machine learning models are compared against is the majority vote classifier, which simply assigns each test data point the dominant class label from the training data. The objective of comparing the machine learning models to this basic classifier is to ensure that predictions from the ML model are actually better than simply picking the majority class for each data point. If the majority vote classifier performs better than ML models, there is no point in creating such a classifier.</a:t>
            </a:r>
          </a:p>
          <a:p>
            <a:endParaRPr lang="en-US" dirty="0"/>
          </a:p>
          <a:p>
            <a:r>
              <a:rPr lang="en-US" dirty="0"/>
              <a:t>All models outperform the majority vote classifier in terms of precision. </a:t>
            </a:r>
            <a:r>
              <a:rPr lang="en-US" dirty="0" err="1"/>
              <a:t>kNN</a:t>
            </a:r>
            <a:r>
              <a:rPr lang="en-US" dirty="0"/>
              <a:t> is marginally better than the majority vote, whereas decision trees and random forest perform much better than </a:t>
            </a:r>
            <a:r>
              <a:rPr lang="en-US" dirty="0" err="1"/>
              <a:t>kNN</a:t>
            </a:r>
            <a:r>
              <a:rPr lang="en-US" dirty="0"/>
              <a:t>. Using the topics generated by LDA, the precision of the decision trees and random forest varies. LDA appears to be the preferred method of topic modeling for this approach of classifying news articles.</a:t>
            </a:r>
          </a:p>
        </p:txBody>
      </p:sp>
      <p:sp>
        <p:nvSpPr>
          <p:cNvPr id="4" name="Slide Number Placeholder 3"/>
          <p:cNvSpPr>
            <a:spLocks noGrp="1"/>
          </p:cNvSpPr>
          <p:nvPr>
            <p:ph type="sldNum" sz="quarter" idx="5"/>
          </p:nvPr>
        </p:nvSpPr>
        <p:spPr/>
        <p:txBody>
          <a:bodyPr/>
          <a:lstStyle/>
          <a:p>
            <a:fld id="{84CE9058-E5FB-4A9E-AE64-05FD9F795AF7}" type="slidenum">
              <a:rPr lang="en-US" smtClean="0"/>
              <a:t>11</a:t>
            </a:fld>
            <a:endParaRPr lang="en-US"/>
          </a:p>
        </p:txBody>
      </p:sp>
    </p:spTree>
    <p:extLst>
      <p:ext uri="{BB962C8B-B14F-4D97-AF65-F5344CB8AC3E}">
        <p14:creationId xmlns:p14="http://schemas.microsoft.com/office/powerpoint/2010/main" val="1593791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document’s headlines were vectorized using TF-IDF vectorization and modeled with the larger selection of machine learning models, all of which are compared to the majority vote classifier. In terms of average F1 score from 5-Fold Cross Validation, the random forest model outperforms the other models. In a close second is support vector machine using the radial basis function kernel. </a:t>
            </a:r>
          </a:p>
        </p:txBody>
      </p:sp>
      <p:sp>
        <p:nvSpPr>
          <p:cNvPr id="4" name="Slide Number Placeholder 3"/>
          <p:cNvSpPr>
            <a:spLocks noGrp="1"/>
          </p:cNvSpPr>
          <p:nvPr>
            <p:ph type="sldNum" sz="quarter" idx="5"/>
          </p:nvPr>
        </p:nvSpPr>
        <p:spPr/>
        <p:txBody>
          <a:bodyPr/>
          <a:lstStyle/>
          <a:p>
            <a:fld id="{84CE9058-E5FB-4A9E-AE64-05FD9F795AF7}" type="slidenum">
              <a:rPr lang="en-US" smtClean="0"/>
              <a:t>12</a:t>
            </a:fld>
            <a:endParaRPr lang="en-US"/>
          </a:p>
        </p:txBody>
      </p:sp>
    </p:spTree>
    <p:extLst>
      <p:ext uri="{BB962C8B-B14F-4D97-AF65-F5344CB8AC3E}">
        <p14:creationId xmlns:p14="http://schemas.microsoft.com/office/powerpoint/2010/main" val="698984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article content only was used to create ML models. Looking again at the average F1 score from 5-Fold Cross Validation, the random forest model outperforms the other models. The decision tree model performs close to the random forest across all metrics. For this approach, the support vector machine with a linear kernel slightly outperforms the SVM with RBF kernel, unlike seen with the headline data only.</a:t>
            </a:r>
          </a:p>
        </p:txBody>
      </p:sp>
      <p:sp>
        <p:nvSpPr>
          <p:cNvPr id="4" name="Slide Number Placeholder 3"/>
          <p:cNvSpPr>
            <a:spLocks noGrp="1"/>
          </p:cNvSpPr>
          <p:nvPr>
            <p:ph type="sldNum" sz="quarter" idx="5"/>
          </p:nvPr>
        </p:nvSpPr>
        <p:spPr/>
        <p:txBody>
          <a:bodyPr/>
          <a:lstStyle/>
          <a:p>
            <a:fld id="{84CE9058-E5FB-4A9E-AE64-05FD9F795AF7}" type="slidenum">
              <a:rPr lang="en-US" smtClean="0"/>
              <a:t>13</a:t>
            </a:fld>
            <a:endParaRPr lang="en-US"/>
          </a:p>
        </p:txBody>
      </p:sp>
    </p:spTree>
    <p:extLst>
      <p:ext uri="{BB962C8B-B14F-4D97-AF65-F5344CB8AC3E}">
        <p14:creationId xmlns:p14="http://schemas.microsoft.com/office/powerpoint/2010/main" val="3068917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conclusions are reached:</a:t>
            </a:r>
          </a:p>
          <a:p>
            <a:endParaRPr lang="en-US" dirty="0"/>
          </a:p>
          <a:p>
            <a:r>
              <a:rPr lang="en-US" dirty="0"/>
              <a:t>Reliable and accurate classification models are feasible.</a:t>
            </a:r>
          </a:p>
          <a:p>
            <a:r>
              <a:rPr lang="en-US" dirty="0"/>
              <a:t>Quick classification with tolerable results can be achieved by modeling only the headline/article polarity, headline/content length, and predicted topic.</a:t>
            </a:r>
          </a:p>
          <a:p>
            <a:r>
              <a:rPr lang="en-US" dirty="0"/>
              <a:t>Random forest classification outperforms all tested models when modeling documents as TF-IDF vectors. This takes longer as the process is more involved, but provides higher quality classifications than the previous approach.</a:t>
            </a:r>
          </a:p>
          <a:p>
            <a:endParaRPr lang="en-US" dirty="0"/>
          </a:p>
          <a:p>
            <a:r>
              <a:rPr lang="en-US" dirty="0"/>
              <a:t>For future work, suggestions include:</a:t>
            </a:r>
          </a:p>
          <a:p>
            <a:endParaRPr lang="en-US" dirty="0"/>
          </a:p>
          <a:p>
            <a:r>
              <a:rPr lang="en-US" dirty="0"/>
              <a:t>Forming a larger corpus, perhaps with a larger variety of publishers</a:t>
            </a:r>
          </a:p>
          <a:p>
            <a:r>
              <a:rPr lang="en-US" dirty="0"/>
              <a:t>Labelling the documents as left or right at the document-level versus the publisher level</a:t>
            </a:r>
          </a:p>
          <a:p>
            <a:r>
              <a:rPr lang="en-US" dirty="0"/>
              <a:t>Performing a non-binary classification, perhaps with three or more classes.</a:t>
            </a:r>
          </a:p>
        </p:txBody>
      </p:sp>
      <p:sp>
        <p:nvSpPr>
          <p:cNvPr id="4" name="Slide Number Placeholder 3"/>
          <p:cNvSpPr>
            <a:spLocks noGrp="1"/>
          </p:cNvSpPr>
          <p:nvPr>
            <p:ph type="sldNum" sz="quarter" idx="5"/>
          </p:nvPr>
        </p:nvSpPr>
        <p:spPr/>
        <p:txBody>
          <a:bodyPr/>
          <a:lstStyle/>
          <a:p>
            <a:fld id="{84CE9058-E5FB-4A9E-AE64-05FD9F795AF7}" type="slidenum">
              <a:rPr lang="en-US" smtClean="0"/>
              <a:t>14</a:t>
            </a:fld>
            <a:endParaRPr lang="en-US"/>
          </a:p>
        </p:txBody>
      </p:sp>
    </p:spTree>
    <p:extLst>
      <p:ext uri="{BB962C8B-B14F-4D97-AF65-F5344CB8AC3E}">
        <p14:creationId xmlns:p14="http://schemas.microsoft.com/office/powerpoint/2010/main" val="1819722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CE9058-E5FB-4A9E-AE64-05FD9F795AF7}" type="slidenum">
              <a:rPr lang="en-US" smtClean="0"/>
              <a:t>15</a:t>
            </a:fld>
            <a:endParaRPr lang="en-US"/>
          </a:p>
        </p:txBody>
      </p:sp>
    </p:spTree>
    <p:extLst>
      <p:ext uri="{BB962C8B-B14F-4D97-AF65-F5344CB8AC3E}">
        <p14:creationId xmlns:p14="http://schemas.microsoft.com/office/powerpoint/2010/main" val="4061712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was to explore various classification algorithms to determine if, using news article headlines, article content, and associated metrics, a reliable and accurate classifier may be developed to classify news articles as left or right leaning.</a:t>
            </a:r>
          </a:p>
          <a:p>
            <a:endParaRPr lang="en-US" dirty="0"/>
          </a:p>
          <a:p>
            <a:r>
              <a:rPr lang="en-US" dirty="0"/>
              <a:t>A potential application scenario is if a user would like to only see news from a preferred political leaning without explicit regard to the originating publisher. A news aggregator can then retrieve news articles, classify them into the appropriate leanings, and present them to the user in a news feed with the user’s preferred political leaning. While not explored in this project, a classifier with three classes – left, right, and middle may be created instead of a binary classification into left or right leaning only.</a:t>
            </a:r>
          </a:p>
        </p:txBody>
      </p:sp>
      <p:sp>
        <p:nvSpPr>
          <p:cNvPr id="4" name="Slide Number Placeholder 3"/>
          <p:cNvSpPr>
            <a:spLocks noGrp="1"/>
          </p:cNvSpPr>
          <p:nvPr>
            <p:ph type="sldNum" sz="quarter" idx="5"/>
          </p:nvPr>
        </p:nvSpPr>
        <p:spPr/>
        <p:txBody>
          <a:bodyPr/>
          <a:lstStyle/>
          <a:p>
            <a:fld id="{84CE9058-E5FB-4A9E-AE64-05FD9F795AF7}" type="slidenum">
              <a:rPr lang="en-US" smtClean="0"/>
              <a:t>2</a:t>
            </a:fld>
            <a:endParaRPr lang="en-US"/>
          </a:p>
        </p:txBody>
      </p:sp>
    </p:spTree>
    <p:extLst>
      <p:ext uri="{BB962C8B-B14F-4D97-AF65-F5344CB8AC3E}">
        <p14:creationId xmlns:p14="http://schemas.microsoft.com/office/powerpoint/2010/main" val="412419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fair amount of research has been done on the topic of text classification. </a:t>
            </a:r>
          </a:p>
          <a:p>
            <a:endParaRPr lang="en-US" dirty="0"/>
          </a:p>
          <a:p>
            <a:r>
              <a:rPr lang="en-US" dirty="0"/>
              <a:t>Zhou, Resnick, and Mei studied classification of political leaning, much like what is presented herein, using semi-supervised learning methods such as Random Walk and Local/Global Consistency. In cross-validation, their best algorithm achieved 96.3% accuracy on articles sourced from the social network Digg.</a:t>
            </a:r>
          </a:p>
          <a:p>
            <a:endParaRPr lang="en-US" dirty="0"/>
          </a:p>
          <a:p>
            <a:r>
              <a:rPr lang="en-US" dirty="0"/>
              <a:t>In “A Survey of Text Classification Algorithms,” Aggarwal and </a:t>
            </a:r>
            <a:r>
              <a:rPr lang="en-US" dirty="0" err="1"/>
              <a:t>Zhai</a:t>
            </a:r>
            <a:r>
              <a:rPr lang="en-US" dirty="0"/>
              <a:t> note that decision trees, pattern/rule based classifiers, SVM classifiers, and neural network classifiers are among the most commonly used methods for text classification.</a:t>
            </a:r>
          </a:p>
          <a:p>
            <a:endParaRPr lang="en-US" dirty="0"/>
          </a:p>
          <a:p>
            <a:r>
              <a:rPr lang="en-US" dirty="0"/>
              <a:t>In “Text Classification Using Machine Learning,” </a:t>
            </a:r>
            <a:r>
              <a:rPr lang="en-US" dirty="0" err="1"/>
              <a:t>Ikonomakis</a:t>
            </a:r>
            <a:r>
              <a:rPr lang="en-US" dirty="0"/>
              <a:t>, </a:t>
            </a:r>
            <a:r>
              <a:rPr lang="en-US" dirty="0" err="1"/>
              <a:t>Kotsiantis</a:t>
            </a:r>
            <a:r>
              <a:rPr lang="en-US" dirty="0"/>
              <a:t>, and </a:t>
            </a:r>
            <a:r>
              <a:rPr lang="en-US" dirty="0" err="1"/>
              <a:t>Tapakas</a:t>
            </a:r>
            <a:r>
              <a:rPr lang="en-US" dirty="0"/>
              <a:t> provide a framework for performing classification. This framework consists of the following steps in order: tokenization/normalization, stemming/lemmatization, stop word removal, vectorization of text, feature selection, then process through the learning algorithm. This framework laid out by </a:t>
            </a:r>
            <a:r>
              <a:rPr lang="en-US" dirty="0" err="1"/>
              <a:t>Ikonomakis</a:t>
            </a:r>
            <a:r>
              <a:rPr lang="en-US" dirty="0"/>
              <a:t> et al. is followed herein.</a:t>
            </a:r>
          </a:p>
        </p:txBody>
      </p:sp>
      <p:sp>
        <p:nvSpPr>
          <p:cNvPr id="4" name="Slide Number Placeholder 3"/>
          <p:cNvSpPr>
            <a:spLocks noGrp="1"/>
          </p:cNvSpPr>
          <p:nvPr>
            <p:ph type="sldNum" sz="quarter" idx="5"/>
          </p:nvPr>
        </p:nvSpPr>
        <p:spPr/>
        <p:txBody>
          <a:bodyPr/>
          <a:lstStyle/>
          <a:p>
            <a:fld id="{84CE9058-E5FB-4A9E-AE64-05FD9F795AF7}" type="slidenum">
              <a:rPr lang="en-US" smtClean="0"/>
              <a:t>3</a:t>
            </a:fld>
            <a:endParaRPr lang="en-US"/>
          </a:p>
        </p:txBody>
      </p:sp>
    </p:spTree>
    <p:extLst>
      <p:ext uri="{BB962C8B-B14F-4D97-AF65-F5344CB8AC3E}">
        <p14:creationId xmlns:p14="http://schemas.microsoft.com/office/powerpoint/2010/main" val="1454682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AdFontes</a:t>
            </a:r>
            <a:r>
              <a:rPr lang="en-US" dirty="0"/>
              <a:t> Media Bias chart was used as a starting point for this project. Analysts at </a:t>
            </a:r>
            <a:r>
              <a:rPr lang="en-US" dirty="0" err="1"/>
              <a:t>AdFontes</a:t>
            </a:r>
            <a:r>
              <a:rPr lang="en-US" dirty="0"/>
              <a:t> media have scored many different news publishers in terms of bias and reliability. A higher reliability score indicates the publisher is more reliable and content is mostly factual. The opposite is true for lower reliability scores. A negative bias score indicates the publisher is left-leaning, and gets progressively extreme as the number gets more negative. The opposite is true for positive bias scores. The middle region is defined by bias scores spanning roughly +/- 6, and sources in the middle tend to have higher reliability scores.</a:t>
            </a:r>
          </a:p>
          <a:p>
            <a:endParaRPr lang="en-US" dirty="0"/>
          </a:p>
          <a:p>
            <a:r>
              <a:rPr lang="en-US" dirty="0"/>
              <a:t>This bias and reliability spectrum was used to select several publishers from which to acquire news articles from for use in classification. Headlines and news article content were scraped using Python’s </a:t>
            </a:r>
            <a:r>
              <a:rPr lang="en-US" dirty="0" err="1"/>
              <a:t>BeautifulSoup</a:t>
            </a:r>
            <a:r>
              <a:rPr lang="en-US" dirty="0"/>
              <a:t> library over a period of approximately two weeks. 1,494 unique news articles were acquired over this time period.</a:t>
            </a:r>
          </a:p>
          <a:p>
            <a:endParaRPr lang="en-US" dirty="0"/>
          </a:p>
          <a:p>
            <a:endParaRPr lang="en-US" dirty="0"/>
          </a:p>
        </p:txBody>
      </p:sp>
      <p:sp>
        <p:nvSpPr>
          <p:cNvPr id="4" name="Slide Number Placeholder 3"/>
          <p:cNvSpPr>
            <a:spLocks noGrp="1"/>
          </p:cNvSpPr>
          <p:nvPr>
            <p:ph type="sldNum" sz="quarter" idx="5"/>
          </p:nvPr>
        </p:nvSpPr>
        <p:spPr/>
        <p:txBody>
          <a:bodyPr/>
          <a:lstStyle/>
          <a:p>
            <a:fld id="{84CE9058-E5FB-4A9E-AE64-05FD9F795AF7}" type="slidenum">
              <a:rPr lang="en-US" smtClean="0"/>
              <a:t>4</a:t>
            </a:fld>
            <a:endParaRPr lang="en-US"/>
          </a:p>
        </p:txBody>
      </p:sp>
    </p:spTree>
    <p:extLst>
      <p:ext uri="{BB962C8B-B14F-4D97-AF65-F5344CB8AC3E}">
        <p14:creationId xmlns:p14="http://schemas.microsoft.com/office/powerpoint/2010/main" val="404334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articles per publisher and articles per political leaning is shown here. Based on the </a:t>
            </a:r>
            <a:r>
              <a:rPr lang="en-US" dirty="0" err="1"/>
              <a:t>AdFontes</a:t>
            </a:r>
            <a:r>
              <a:rPr lang="en-US" dirty="0"/>
              <a:t> Media bias and reliability spectrum, articles from the different publishers were labelled as “Left,” “Right,” or “Middle.” Ideally, each document would be labelled at the document-level; however, no such dataset was readily available. So, publisher-level labels were used. </a:t>
            </a:r>
          </a:p>
          <a:p>
            <a:endParaRPr lang="en-US" dirty="0"/>
          </a:p>
          <a:p>
            <a:r>
              <a:rPr lang="en-US" dirty="0"/>
              <a:t>Note that the “Middle” class was only used during the Exploratory Data Analysis. In the classification process, the “Middle” news articles were classified as either “Left” or “Right” strictly based on the bias scores. Once this was done, the differences in class labels becomes </a:t>
            </a:r>
            <a:r>
              <a:rPr lang="en-US"/>
              <a:t>approximately equal.</a:t>
            </a:r>
            <a:endParaRPr lang="en-US" dirty="0"/>
          </a:p>
        </p:txBody>
      </p:sp>
      <p:sp>
        <p:nvSpPr>
          <p:cNvPr id="4" name="Slide Number Placeholder 3"/>
          <p:cNvSpPr>
            <a:spLocks noGrp="1"/>
          </p:cNvSpPr>
          <p:nvPr>
            <p:ph type="sldNum" sz="quarter" idx="5"/>
          </p:nvPr>
        </p:nvSpPr>
        <p:spPr/>
        <p:txBody>
          <a:bodyPr/>
          <a:lstStyle/>
          <a:p>
            <a:fld id="{84CE9058-E5FB-4A9E-AE64-05FD9F795AF7}" type="slidenum">
              <a:rPr lang="en-US" smtClean="0"/>
              <a:t>5</a:t>
            </a:fld>
            <a:endParaRPr lang="en-US"/>
          </a:p>
        </p:txBody>
      </p:sp>
    </p:spTree>
    <p:extLst>
      <p:ext uri="{BB962C8B-B14F-4D97-AF65-F5344CB8AC3E}">
        <p14:creationId xmlns:p14="http://schemas.microsoft.com/office/powerpoint/2010/main" val="618019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attempting any machine learning models, an in-depth exploratory data analysis was conducted. News articles and headlines were scrubbed of publisher specific terminology, and the relationship between differing political leaning and headline/content length was examined. Topic modeling was done using two popular approaches – LDA and NMF. The polarity of articles was also examined. Word clouds were created to visualize the more frequently used terms, but are not included herein.</a:t>
            </a:r>
          </a:p>
        </p:txBody>
      </p:sp>
      <p:sp>
        <p:nvSpPr>
          <p:cNvPr id="4" name="Slide Number Placeholder 3"/>
          <p:cNvSpPr>
            <a:spLocks noGrp="1"/>
          </p:cNvSpPr>
          <p:nvPr>
            <p:ph type="sldNum" sz="quarter" idx="5"/>
          </p:nvPr>
        </p:nvSpPr>
        <p:spPr/>
        <p:txBody>
          <a:bodyPr/>
          <a:lstStyle/>
          <a:p>
            <a:fld id="{84CE9058-E5FB-4A9E-AE64-05FD9F795AF7}" type="slidenum">
              <a:rPr lang="en-US" smtClean="0"/>
              <a:t>6</a:t>
            </a:fld>
            <a:endParaRPr lang="en-US"/>
          </a:p>
        </p:txBody>
      </p:sp>
    </p:spTree>
    <p:extLst>
      <p:ext uri="{BB962C8B-B14F-4D97-AF65-F5344CB8AC3E}">
        <p14:creationId xmlns:p14="http://schemas.microsoft.com/office/powerpoint/2010/main" val="73154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acquired news articles covered a variety of political topics. With the aid of LDA and NMF, 10 topics were extracted from the article content data. The LDA and NMF output is a bag of interrelated words which were manually assigned topics by myself. There is considerable overlap between the topics outputted from both approaches; however, the number of articles assigned to each topic vary significantly between the two approaches. A significant number of articles discuss the Biden Administration, Border Crises, and the COVID-19 pandemic related vaccines. At the bottom of the list are articles relevant to Trump and current trials/court cases in the US.</a:t>
            </a:r>
          </a:p>
        </p:txBody>
      </p:sp>
      <p:sp>
        <p:nvSpPr>
          <p:cNvPr id="4" name="Slide Number Placeholder 3"/>
          <p:cNvSpPr>
            <a:spLocks noGrp="1"/>
          </p:cNvSpPr>
          <p:nvPr>
            <p:ph type="sldNum" sz="quarter" idx="5"/>
          </p:nvPr>
        </p:nvSpPr>
        <p:spPr/>
        <p:txBody>
          <a:bodyPr/>
          <a:lstStyle/>
          <a:p>
            <a:fld id="{84CE9058-E5FB-4A9E-AE64-05FD9F795AF7}" type="slidenum">
              <a:rPr lang="en-US" smtClean="0"/>
              <a:t>7</a:t>
            </a:fld>
            <a:endParaRPr lang="en-US"/>
          </a:p>
        </p:txBody>
      </p:sp>
    </p:spTree>
    <p:extLst>
      <p:ext uri="{BB962C8B-B14F-4D97-AF65-F5344CB8AC3E}">
        <p14:creationId xmlns:p14="http://schemas.microsoft.com/office/powerpoint/2010/main" val="3884966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polarity of news articles was analyzed. Polarity spans the range -1.0 to +1.0, with higher positive values indicating presence of positive words and higher negative values indicating presence of negative words. From the histogram, it appears that right-leaning articles have more negative verbiage than left or right leaning articles. On the negative end of the spectrum, there is a higher density of right-leaning articles. On the positive end of the spectrum, the middle and left articles have a higher density. This difference in polarity may prove useful in building a classifier which utilizes the polarity feature.</a:t>
            </a:r>
          </a:p>
        </p:txBody>
      </p:sp>
      <p:sp>
        <p:nvSpPr>
          <p:cNvPr id="4" name="Slide Number Placeholder 3"/>
          <p:cNvSpPr>
            <a:spLocks noGrp="1"/>
          </p:cNvSpPr>
          <p:nvPr>
            <p:ph type="sldNum" sz="quarter" idx="5"/>
          </p:nvPr>
        </p:nvSpPr>
        <p:spPr/>
        <p:txBody>
          <a:bodyPr/>
          <a:lstStyle/>
          <a:p>
            <a:fld id="{84CE9058-E5FB-4A9E-AE64-05FD9F795AF7}" type="slidenum">
              <a:rPr lang="en-US" smtClean="0"/>
              <a:t>8</a:t>
            </a:fld>
            <a:endParaRPr lang="en-US"/>
          </a:p>
        </p:txBody>
      </p:sp>
    </p:spTree>
    <p:extLst>
      <p:ext uri="{BB962C8B-B14F-4D97-AF65-F5344CB8AC3E}">
        <p14:creationId xmlns:p14="http://schemas.microsoft.com/office/powerpoint/2010/main" val="354367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classification algorithms are explored herein: [name them]</a:t>
            </a:r>
          </a:p>
          <a:p>
            <a:r>
              <a:rPr lang="en-US" dirty="0"/>
              <a:t>Hyperparameter tuning was performed as required. For example, the neighborhood size in </a:t>
            </a:r>
            <a:r>
              <a:rPr lang="en-US" dirty="0" err="1"/>
              <a:t>kNN</a:t>
            </a:r>
            <a:r>
              <a:rPr lang="en-US" dirty="0"/>
              <a:t> and maximum tree depth for decision trees/random forest.</a:t>
            </a:r>
          </a:p>
        </p:txBody>
      </p:sp>
      <p:sp>
        <p:nvSpPr>
          <p:cNvPr id="4" name="Slide Number Placeholder 3"/>
          <p:cNvSpPr>
            <a:spLocks noGrp="1"/>
          </p:cNvSpPr>
          <p:nvPr>
            <p:ph type="sldNum" sz="quarter" idx="5"/>
          </p:nvPr>
        </p:nvSpPr>
        <p:spPr/>
        <p:txBody>
          <a:bodyPr/>
          <a:lstStyle/>
          <a:p>
            <a:fld id="{84CE9058-E5FB-4A9E-AE64-05FD9F795AF7}" type="slidenum">
              <a:rPr lang="en-US" smtClean="0"/>
              <a:t>9</a:t>
            </a:fld>
            <a:endParaRPr lang="en-US"/>
          </a:p>
        </p:txBody>
      </p:sp>
    </p:spTree>
    <p:extLst>
      <p:ext uri="{BB962C8B-B14F-4D97-AF65-F5344CB8AC3E}">
        <p14:creationId xmlns:p14="http://schemas.microsoft.com/office/powerpoint/2010/main" val="340193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7860-F7E9-4CF0-A705-615123122F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670471-9410-4135-9C78-7EC32513E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126A70-C597-4B82-A754-1723B47C02C8}"/>
              </a:ext>
            </a:extLst>
          </p:cNvPr>
          <p:cNvSpPr>
            <a:spLocks noGrp="1"/>
          </p:cNvSpPr>
          <p:nvPr>
            <p:ph type="dt" sz="half" idx="10"/>
          </p:nvPr>
        </p:nvSpPr>
        <p:spPr/>
        <p:txBody>
          <a:bodyPr/>
          <a:lstStyle/>
          <a:p>
            <a:fld id="{CC3620E1-AA5C-48B8-9D4C-E8230C9D5D86}" type="datetime1">
              <a:rPr lang="en-US" smtClean="0"/>
              <a:t>12/4/2021</a:t>
            </a:fld>
            <a:endParaRPr lang="en-US"/>
          </a:p>
        </p:txBody>
      </p:sp>
      <p:sp>
        <p:nvSpPr>
          <p:cNvPr id="5" name="Footer Placeholder 4">
            <a:extLst>
              <a:ext uri="{FF2B5EF4-FFF2-40B4-BE49-F238E27FC236}">
                <a16:creationId xmlns:a16="http://schemas.microsoft.com/office/drawing/2014/main" id="{69184403-73E0-4C8C-B0E0-24E9072EF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6F821-6E07-458B-9D0F-ED925BA0A6D7}"/>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205915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10B2-9C96-4416-8850-06359F857D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9335B3-A65E-49D6-B8D2-AF318B2B0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358CE-FE95-4367-A102-62EF674E6A40}"/>
              </a:ext>
            </a:extLst>
          </p:cNvPr>
          <p:cNvSpPr>
            <a:spLocks noGrp="1"/>
          </p:cNvSpPr>
          <p:nvPr>
            <p:ph type="dt" sz="half" idx="10"/>
          </p:nvPr>
        </p:nvSpPr>
        <p:spPr/>
        <p:txBody>
          <a:bodyPr/>
          <a:lstStyle/>
          <a:p>
            <a:fld id="{47232FB1-F76B-48DA-9050-76DA6F616A5C}" type="datetime1">
              <a:rPr lang="en-US" smtClean="0"/>
              <a:t>12/4/2021</a:t>
            </a:fld>
            <a:endParaRPr lang="en-US"/>
          </a:p>
        </p:txBody>
      </p:sp>
      <p:sp>
        <p:nvSpPr>
          <p:cNvPr id="5" name="Footer Placeholder 4">
            <a:extLst>
              <a:ext uri="{FF2B5EF4-FFF2-40B4-BE49-F238E27FC236}">
                <a16:creationId xmlns:a16="http://schemas.microsoft.com/office/drawing/2014/main" id="{34A578A2-CD54-4B44-8B07-31B90BE7E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CEAE3-53FF-4857-8087-FF2D3B9B60E0}"/>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403045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052A56-C71D-4168-B59C-E0E21AC2C1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7F182-ED59-4157-8C2F-A6138CC01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9CC0C-B6FE-486C-82D3-0064425351E6}"/>
              </a:ext>
            </a:extLst>
          </p:cNvPr>
          <p:cNvSpPr>
            <a:spLocks noGrp="1"/>
          </p:cNvSpPr>
          <p:nvPr>
            <p:ph type="dt" sz="half" idx="10"/>
          </p:nvPr>
        </p:nvSpPr>
        <p:spPr/>
        <p:txBody>
          <a:bodyPr/>
          <a:lstStyle/>
          <a:p>
            <a:fld id="{F3B1ADC6-B888-470E-A865-080C4E46874E}" type="datetime1">
              <a:rPr lang="en-US" smtClean="0"/>
              <a:t>12/4/2021</a:t>
            </a:fld>
            <a:endParaRPr lang="en-US"/>
          </a:p>
        </p:txBody>
      </p:sp>
      <p:sp>
        <p:nvSpPr>
          <p:cNvPr id="5" name="Footer Placeholder 4">
            <a:extLst>
              <a:ext uri="{FF2B5EF4-FFF2-40B4-BE49-F238E27FC236}">
                <a16:creationId xmlns:a16="http://schemas.microsoft.com/office/drawing/2014/main" id="{E69EF45C-0BF5-4CD5-A7DF-555A8F7F7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973EA-97C0-4E4E-AB38-24811532F575}"/>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18858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058B-288F-4529-8090-09CFE379BA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64C12-CB64-48A8-9681-3D294502C0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6A4E6-3C39-4768-B105-824F73C4A9AB}"/>
              </a:ext>
            </a:extLst>
          </p:cNvPr>
          <p:cNvSpPr>
            <a:spLocks noGrp="1"/>
          </p:cNvSpPr>
          <p:nvPr>
            <p:ph type="dt" sz="half" idx="10"/>
          </p:nvPr>
        </p:nvSpPr>
        <p:spPr/>
        <p:txBody>
          <a:bodyPr/>
          <a:lstStyle/>
          <a:p>
            <a:fld id="{D2A32ED6-84FF-4412-A7E1-31B4E9CF4869}" type="datetime1">
              <a:rPr lang="en-US" smtClean="0"/>
              <a:t>12/4/2021</a:t>
            </a:fld>
            <a:endParaRPr lang="en-US"/>
          </a:p>
        </p:txBody>
      </p:sp>
      <p:sp>
        <p:nvSpPr>
          <p:cNvPr id="5" name="Footer Placeholder 4">
            <a:extLst>
              <a:ext uri="{FF2B5EF4-FFF2-40B4-BE49-F238E27FC236}">
                <a16:creationId xmlns:a16="http://schemas.microsoft.com/office/drawing/2014/main" id="{54E9BBA9-9D03-49E9-81D1-5A8316AC9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BBC4F-5082-4FD9-906B-E626369DDF50}"/>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188987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8530B-5794-4253-8DA5-2AF425763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72CDEC-20F5-497A-8C86-8F701D1EF4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589818-8326-4566-9CF7-9995DA449BE6}"/>
              </a:ext>
            </a:extLst>
          </p:cNvPr>
          <p:cNvSpPr>
            <a:spLocks noGrp="1"/>
          </p:cNvSpPr>
          <p:nvPr>
            <p:ph type="dt" sz="half" idx="10"/>
          </p:nvPr>
        </p:nvSpPr>
        <p:spPr/>
        <p:txBody>
          <a:bodyPr/>
          <a:lstStyle/>
          <a:p>
            <a:fld id="{A55115F8-51DC-4EC8-8209-B0A6AFAC62C9}" type="datetime1">
              <a:rPr lang="en-US" smtClean="0"/>
              <a:t>12/4/2021</a:t>
            </a:fld>
            <a:endParaRPr lang="en-US"/>
          </a:p>
        </p:txBody>
      </p:sp>
      <p:sp>
        <p:nvSpPr>
          <p:cNvPr id="5" name="Footer Placeholder 4">
            <a:extLst>
              <a:ext uri="{FF2B5EF4-FFF2-40B4-BE49-F238E27FC236}">
                <a16:creationId xmlns:a16="http://schemas.microsoft.com/office/drawing/2014/main" id="{4C037A2B-2C83-4273-A0FF-5A5A6C88B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EC657-CE00-4164-BCD7-2E6B12613750}"/>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191669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2DA0-0216-4A78-B3CA-118175BCC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4611D-B69C-48BC-B5A7-1DB178F7B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B0A4DA-848F-4219-8309-1D4EF10E1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03B623-8BBF-4626-96DA-FA0AA37C9669}"/>
              </a:ext>
            </a:extLst>
          </p:cNvPr>
          <p:cNvSpPr>
            <a:spLocks noGrp="1"/>
          </p:cNvSpPr>
          <p:nvPr>
            <p:ph type="dt" sz="half" idx="10"/>
          </p:nvPr>
        </p:nvSpPr>
        <p:spPr/>
        <p:txBody>
          <a:bodyPr/>
          <a:lstStyle/>
          <a:p>
            <a:fld id="{917F01FD-D0AF-402E-8645-FB68E583F1FB}" type="datetime1">
              <a:rPr lang="en-US" smtClean="0"/>
              <a:t>12/4/2021</a:t>
            </a:fld>
            <a:endParaRPr lang="en-US"/>
          </a:p>
        </p:txBody>
      </p:sp>
      <p:sp>
        <p:nvSpPr>
          <p:cNvPr id="6" name="Footer Placeholder 5">
            <a:extLst>
              <a:ext uri="{FF2B5EF4-FFF2-40B4-BE49-F238E27FC236}">
                <a16:creationId xmlns:a16="http://schemas.microsoft.com/office/drawing/2014/main" id="{C2157A5B-2698-4A21-886A-EDAE6EDF6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B0E8B-55D6-49D6-8D99-13FFF69F3569}"/>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278085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83EE-6C43-4A0F-A1E2-F4CCDAD61E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45083-DDED-4AAF-AAA2-D37FF7C70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EC849-6017-4079-9848-3BF7E02E1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2141A1-F278-4A07-B209-4EE4D42EC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2148D7-A97B-43CD-892E-CB7E5640B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E4206-A9DF-425A-839A-360EC5D3D518}"/>
              </a:ext>
            </a:extLst>
          </p:cNvPr>
          <p:cNvSpPr>
            <a:spLocks noGrp="1"/>
          </p:cNvSpPr>
          <p:nvPr>
            <p:ph type="dt" sz="half" idx="10"/>
          </p:nvPr>
        </p:nvSpPr>
        <p:spPr/>
        <p:txBody>
          <a:bodyPr/>
          <a:lstStyle/>
          <a:p>
            <a:fld id="{D6769B86-FD3A-4A7A-96E6-22DA79C65F28}" type="datetime1">
              <a:rPr lang="en-US" smtClean="0"/>
              <a:t>12/4/2021</a:t>
            </a:fld>
            <a:endParaRPr lang="en-US"/>
          </a:p>
        </p:txBody>
      </p:sp>
      <p:sp>
        <p:nvSpPr>
          <p:cNvPr id="8" name="Footer Placeholder 7">
            <a:extLst>
              <a:ext uri="{FF2B5EF4-FFF2-40B4-BE49-F238E27FC236}">
                <a16:creationId xmlns:a16="http://schemas.microsoft.com/office/drawing/2014/main" id="{134C027B-C662-4AC7-B49B-8DDEDCAD5D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5BEC08-3BDA-47F6-8C63-1D20FFC68E63}"/>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217023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E64D-F9CF-48EB-995A-5324069776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E2AD1B-6F0F-4597-8234-92218DB35C79}"/>
              </a:ext>
            </a:extLst>
          </p:cNvPr>
          <p:cNvSpPr>
            <a:spLocks noGrp="1"/>
          </p:cNvSpPr>
          <p:nvPr>
            <p:ph type="dt" sz="half" idx="10"/>
          </p:nvPr>
        </p:nvSpPr>
        <p:spPr/>
        <p:txBody>
          <a:bodyPr/>
          <a:lstStyle/>
          <a:p>
            <a:fld id="{78198296-7CCD-49BA-81F2-A748ED506036}" type="datetime1">
              <a:rPr lang="en-US" smtClean="0"/>
              <a:t>12/4/2021</a:t>
            </a:fld>
            <a:endParaRPr lang="en-US"/>
          </a:p>
        </p:txBody>
      </p:sp>
      <p:sp>
        <p:nvSpPr>
          <p:cNvPr id="4" name="Footer Placeholder 3">
            <a:extLst>
              <a:ext uri="{FF2B5EF4-FFF2-40B4-BE49-F238E27FC236}">
                <a16:creationId xmlns:a16="http://schemas.microsoft.com/office/drawing/2014/main" id="{B8A96E00-C7B2-4354-AF29-97B385219F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BDF090-0466-498C-9ED2-5024BDECC21B}"/>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278983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9A17C-520C-44CB-87E2-1C3C61D1A805}"/>
              </a:ext>
            </a:extLst>
          </p:cNvPr>
          <p:cNvSpPr>
            <a:spLocks noGrp="1"/>
          </p:cNvSpPr>
          <p:nvPr>
            <p:ph type="dt" sz="half" idx="10"/>
          </p:nvPr>
        </p:nvSpPr>
        <p:spPr/>
        <p:txBody>
          <a:bodyPr/>
          <a:lstStyle/>
          <a:p>
            <a:fld id="{944B2E0D-6143-49F9-967C-F2459EC66D99}" type="datetime1">
              <a:rPr lang="en-US" smtClean="0"/>
              <a:t>12/4/2021</a:t>
            </a:fld>
            <a:endParaRPr lang="en-US"/>
          </a:p>
        </p:txBody>
      </p:sp>
      <p:sp>
        <p:nvSpPr>
          <p:cNvPr id="3" name="Footer Placeholder 2">
            <a:extLst>
              <a:ext uri="{FF2B5EF4-FFF2-40B4-BE49-F238E27FC236}">
                <a16:creationId xmlns:a16="http://schemas.microsoft.com/office/drawing/2014/main" id="{A688FE7E-0B35-4D6D-9E04-C6FC4FBA9D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7E8C63-99C6-4F29-B3A9-D3C31C6AF4B5}"/>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216510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0755-034C-4A0C-ADF5-197D36124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9B89F2-9155-49D0-A7DD-0E2BE8699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74852F-66B6-49C3-9756-27ACAC750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97236-3033-40E8-A3CA-1D6367194EAB}"/>
              </a:ext>
            </a:extLst>
          </p:cNvPr>
          <p:cNvSpPr>
            <a:spLocks noGrp="1"/>
          </p:cNvSpPr>
          <p:nvPr>
            <p:ph type="dt" sz="half" idx="10"/>
          </p:nvPr>
        </p:nvSpPr>
        <p:spPr/>
        <p:txBody>
          <a:bodyPr/>
          <a:lstStyle/>
          <a:p>
            <a:fld id="{CF71B121-1055-4E53-8BBE-C9FBEC59240B}" type="datetime1">
              <a:rPr lang="en-US" smtClean="0"/>
              <a:t>12/4/2021</a:t>
            </a:fld>
            <a:endParaRPr lang="en-US"/>
          </a:p>
        </p:txBody>
      </p:sp>
      <p:sp>
        <p:nvSpPr>
          <p:cNvPr id="6" name="Footer Placeholder 5">
            <a:extLst>
              <a:ext uri="{FF2B5EF4-FFF2-40B4-BE49-F238E27FC236}">
                <a16:creationId xmlns:a16="http://schemas.microsoft.com/office/drawing/2014/main" id="{F6EBA1B8-8177-4BB0-ACA5-ED4BB4B0A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FFB67-AD33-4B25-835B-8E49423B1128}"/>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385984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3890-E473-44F0-9829-C9BF71858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E2BE8D-CAFC-435E-AFFF-412601D247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B83CC-35CD-4811-A001-8C390F14D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FB9EF-18AF-4202-A1D9-0FAC8D7C0058}"/>
              </a:ext>
            </a:extLst>
          </p:cNvPr>
          <p:cNvSpPr>
            <a:spLocks noGrp="1"/>
          </p:cNvSpPr>
          <p:nvPr>
            <p:ph type="dt" sz="half" idx="10"/>
          </p:nvPr>
        </p:nvSpPr>
        <p:spPr/>
        <p:txBody>
          <a:bodyPr/>
          <a:lstStyle/>
          <a:p>
            <a:fld id="{4435BD50-CC30-4C6E-97F9-F94F6B04BCD8}" type="datetime1">
              <a:rPr lang="en-US" smtClean="0"/>
              <a:t>12/4/2021</a:t>
            </a:fld>
            <a:endParaRPr lang="en-US"/>
          </a:p>
        </p:txBody>
      </p:sp>
      <p:sp>
        <p:nvSpPr>
          <p:cNvPr id="6" name="Footer Placeholder 5">
            <a:extLst>
              <a:ext uri="{FF2B5EF4-FFF2-40B4-BE49-F238E27FC236}">
                <a16:creationId xmlns:a16="http://schemas.microsoft.com/office/drawing/2014/main" id="{AFC20CDB-FA28-4EA2-92F8-57E7E2368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46D63-DCF1-4A21-8AF2-6510B9883CF2}"/>
              </a:ext>
            </a:extLst>
          </p:cNvPr>
          <p:cNvSpPr>
            <a:spLocks noGrp="1"/>
          </p:cNvSpPr>
          <p:nvPr>
            <p:ph type="sldNum" sz="quarter" idx="12"/>
          </p:nvPr>
        </p:nvSpPr>
        <p:spPr/>
        <p:txBody>
          <a:bodyPr/>
          <a:lstStyle/>
          <a:p>
            <a:fld id="{760A9DCE-BBF4-4317-BEA5-DEAA959651BE}" type="slidenum">
              <a:rPr lang="en-US" smtClean="0"/>
              <a:t>‹#›</a:t>
            </a:fld>
            <a:endParaRPr lang="en-US"/>
          </a:p>
        </p:txBody>
      </p:sp>
    </p:spTree>
    <p:extLst>
      <p:ext uri="{BB962C8B-B14F-4D97-AF65-F5344CB8AC3E}">
        <p14:creationId xmlns:p14="http://schemas.microsoft.com/office/powerpoint/2010/main" val="230968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80A0B3-4E1B-4024-92B5-177C5138C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9909BD-F716-4358-8DE3-08E6624D7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65FC9-7E8D-4AAE-A1E0-9AA335924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F69E7-B943-4BB1-97CF-E58635249F8F}" type="datetime1">
              <a:rPr lang="en-US" smtClean="0"/>
              <a:t>12/4/2021</a:t>
            </a:fld>
            <a:endParaRPr lang="en-US"/>
          </a:p>
        </p:txBody>
      </p:sp>
      <p:sp>
        <p:nvSpPr>
          <p:cNvPr id="5" name="Footer Placeholder 4">
            <a:extLst>
              <a:ext uri="{FF2B5EF4-FFF2-40B4-BE49-F238E27FC236}">
                <a16:creationId xmlns:a16="http://schemas.microsoft.com/office/drawing/2014/main" id="{04AF9B43-9777-4CF0-A953-0265CC6A2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06D72-3152-4D55-A361-81E8FED04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A9DCE-BBF4-4317-BEA5-DEAA959651BE}" type="slidenum">
              <a:rPr lang="en-US" smtClean="0"/>
              <a:t>‹#›</a:t>
            </a:fld>
            <a:endParaRPr lang="en-US"/>
          </a:p>
        </p:txBody>
      </p:sp>
    </p:spTree>
    <p:extLst>
      <p:ext uri="{BB962C8B-B14F-4D97-AF65-F5344CB8AC3E}">
        <p14:creationId xmlns:p14="http://schemas.microsoft.com/office/powerpoint/2010/main" val="237668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nn.com/2021/12/02/politics/interior-oil-gas-report-biden-climate/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foxbusiness.com/politics/dccc-blasted-both-sides-tweet-praising-biden-gas-prices"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AF21B6-0611-4D31-8622-821761FA75A8}"/>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Classification of News Article Political Leaning</a:t>
            </a:r>
          </a:p>
        </p:txBody>
      </p:sp>
      <p:sp>
        <p:nvSpPr>
          <p:cNvPr id="3" name="Subtitle 2">
            <a:extLst>
              <a:ext uri="{FF2B5EF4-FFF2-40B4-BE49-F238E27FC236}">
                <a16:creationId xmlns:a16="http://schemas.microsoft.com/office/drawing/2014/main" id="{9100E3C8-F575-45D3-A0E8-BD70026EDED8}"/>
              </a:ext>
            </a:extLst>
          </p:cNvPr>
          <p:cNvSpPr>
            <a:spLocks noGrp="1"/>
          </p:cNvSpPr>
          <p:nvPr>
            <p:ph type="subTitle" idx="1"/>
          </p:nvPr>
        </p:nvSpPr>
        <p:spPr>
          <a:xfrm>
            <a:off x="1350682" y="4870824"/>
            <a:ext cx="10005951" cy="1458258"/>
          </a:xfrm>
        </p:spPr>
        <p:txBody>
          <a:bodyPr anchor="ctr">
            <a:normAutofit/>
          </a:bodyPr>
          <a:lstStyle/>
          <a:p>
            <a:pPr algn="l"/>
            <a:r>
              <a:rPr lang="en-US"/>
              <a:t>Nawal Valliani</a:t>
            </a:r>
          </a:p>
          <a:p>
            <a:pPr algn="l"/>
            <a:r>
              <a:rPr lang="en-US"/>
              <a:t>605.744 – Information Retrieval</a:t>
            </a:r>
          </a:p>
          <a:p>
            <a:pPr algn="l"/>
            <a:r>
              <a:rPr lang="en-US"/>
              <a:t>Final Project</a:t>
            </a:r>
          </a:p>
        </p:txBody>
      </p:sp>
      <p:sp>
        <p:nvSpPr>
          <p:cNvPr id="4" name="Slide Number Placeholder 3">
            <a:extLst>
              <a:ext uri="{FF2B5EF4-FFF2-40B4-BE49-F238E27FC236}">
                <a16:creationId xmlns:a16="http://schemas.microsoft.com/office/drawing/2014/main" id="{EACE7B1D-1757-4588-A89C-D809CCC3E3A9}"/>
              </a:ext>
            </a:extLst>
          </p:cNvPr>
          <p:cNvSpPr>
            <a:spLocks noGrp="1"/>
          </p:cNvSpPr>
          <p:nvPr>
            <p:ph type="sldNum" sz="quarter" idx="12"/>
          </p:nvPr>
        </p:nvSpPr>
        <p:spPr/>
        <p:txBody>
          <a:bodyPr/>
          <a:lstStyle/>
          <a:p>
            <a:fld id="{760A9DCE-BBF4-4317-BEA5-DEAA959651BE}" type="slidenum">
              <a:rPr lang="en-US" smtClean="0"/>
              <a:t>1</a:t>
            </a:fld>
            <a:endParaRPr lang="en-US"/>
          </a:p>
        </p:txBody>
      </p:sp>
    </p:spTree>
    <p:extLst>
      <p:ext uri="{BB962C8B-B14F-4D97-AF65-F5344CB8AC3E}">
        <p14:creationId xmlns:p14="http://schemas.microsoft.com/office/powerpoint/2010/main" val="279353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F62C7-D082-4F38-BF83-207793FCB503}"/>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Experimental Design</a:t>
            </a:r>
          </a:p>
        </p:txBody>
      </p:sp>
      <p:graphicFrame>
        <p:nvGraphicFramePr>
          <p:cNvPr id="5" name="Content Placeholder 2">
            <a:extLst>
              <a:ext uri="{FF2B5EF4-FFF2-40B4-BE49-F238E27FC236}">
                <a16:creationId xmlns:a16="http://schemas.microsoft.com/office/drawing/2014/main" id="{DE871CFB-905A-4C27-B2B0-A10CA6B2BFFF}"/>
              </a:ext>
            </a:extLst>
          </p:cNvPr>
          <p:cNvGraphicFramePr>
            <a:graphicFrameLocks noGrp="1"/>
          </p:cNvGraphicFramePr>
          <p:nvPr>
            <p:ph idx="1"/>
            <p:extLst>
              <p:ext uri="{D42A27DB-BD31-4B8C-83A1-F6EECF244321}">
                <p14:modId xmlns:p14="http://schemas.microsoft.com/office/powerpoint/2010/main" val="93546697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nector: Elbow 3">
            <a:extLst>
              <a:ext uri="{FF2B5EF4-FFF2-40B4-BE49-F238E27FC236}">
                <a16:creationId xmlns:a16="http://schemas.microsoft.com/office/drawing/2014/main" id="{8F65A617-DB65-4D69-870E-46C200660C61}"/>
              </a:ext>
            </a:extLst>
          </p:cNvPr>
          <p:cNvCxnSpPr>
            <a:cxnSpLocks/>
            <a:endCxn id="20" idx="1"/>
          </p:cNvCxnSpPr>
          <p:nvPr/>
        </p:nvCxnSpPr>
        <p:spPr>
          <a:xfrm>
            <a:off x="5926667" y="4944533"/>
            <a:ext cx="1309313" cy="1095619"/>
          </a:xfrm>
          <a:prstGeom prst="bentConnector3">
            <a:avLst>
              <a:gd name="adj1" fmla="val 51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A3EFEBD-E5A2-475F-9FDE-CB20BBC83C61}"/>
              </a:ext>
            </a:extLst>
          </p:cNvPr>
          <p:cNvCxnSpPr>
            <a:cxnSpLocks/>
            <a:endCxn id="20" idx="3"/>
          </p:cNvCxnSpPr>
          <p:nvPr/>
        </p:nvCxnSpPr>
        <p:spPr>
          <a:xfrm rot="10800000" flipV="1">
            <a:off x="9313536" y="4944530"/>
            <a:ext cx="1152040" cy="1095622"/>
          </a:xfrm>
          <a:prstGeom prst="bentConnector3">
            <a:avLst>
              <a:gd name="adj1" fmla="val 198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29960C-4DA9-41A5-9F92-7B2685014FA6}"/>
              </a:ext>
            </a:extLst>
          </p:cNvPr>
          <p:cNvCxnSpPr>
            <a:cxnSpLocks/>
          </p:cNvCxnSpPr>
          <p:nvPr/>
        </p:nvCxnSpPr>
        <p:spPr>
          <a:xfrm>
            <a:off x="8238468" y="4944531"/>
            <a:ext cx="0" cy="926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AF1B75-DCCA-44C9-BBD3-B03A065F86E8}"/>
              </a:ext>
            </a:extLst>
          </p:cNvPr>
          <p:cNvSpPr txBox="1"/>
          <p:nvPr/>
        </p:nvSpPr>
        <p:spPr>
          <a:xfrm>
            <a:off x="7235980" y="5870875"/>
            <a:ext cx="2077556" cy="338554"/>
          </a:xfrm>
          <a:prstGeom prst="rect">
            <a:avLst/>
          </a:prstGeom>
          <a:noFill/>
          <a:ln>
            <a:solidFill>
              <a:schemeClr val="tx1"/>
            </a:solidFill>
          </a:ln>
        </p:spPr>
        <p:txBody>
          <a:bodyPr wrap="none" rtlCol="0">
            <a:spAutoFit/>
          </a:bodyPr>
          <a:lstStyle/>
          <a:p>
            <a:r>
              <a:rPr lang="en-US" sz="1600" dirty="0"/>
              <a:t>5-Fold Cross Validation</a:t>
            </a:r>
          </a:p>
        </p:txBody>
      </p:sp>
      <p:sp>
        <p:nvSpPr>
          <p:cNvPr id="26" name="Slide Number Placeholder 25">
            <a:extLst>
              <a:ext uri="{FF2B5EF4-FFF2-40B4-BE49-F238E27FC236}">
                <a16:creationId xmlns:a16="http://schemas.microsoft.com/office/drawing/2014/main" id="{84CBC1FC-30F6-4172-B6B2-4484AC1F6C74}"/>
              </a:ext>
            </a:extLst>
          </p:cNvPr>
          <p:cNvSpPr>
            <a:spLocks noGrp="1"/>
          </p:cNvSpPr>
          <p:nvPr>
            <p:ph type="sldNum" sz="quarter" idx="12"/>
          </p:nvPr>
        </p:nvSpPr>
        <p:spPr/>
        <p:txBody>
          <a:bodyPr/>
          <a:lstStyle/>
          <a:p>
            <a:fld id="{760A9DCE-BBF4-4317-BEA5-DEAA959651BE}" type="slidenum">
              <a:rPr lang="en-US" smtClean="0"/>
              <a:t>10</a:t>
            </a:fld>
            <a:endParaRPr lang="en-US"/>
          </a:p>
        </p:txBody>
      </p:sp>
    </p:spTree>
    <p:extLst>
      <p:ext uri="{BB962C8B-B14F-4D97-AF65-F5344CB8AC3E}">
        <p14:creationId xmlns:p14="http://schemas.microsoft.com/office/powerpoint/2010/main" val="85987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5031E-ECF9-4459-899B-907BB6E6365E}"/>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Headline/Content Metrics and LDA/NMF Topics</a:t>
            </a:r>
          </a:p>
        </p:txBody>
      </p:sp>
      <p:sp>
        <p:nvSpPr>
          <p:cNvPr id="3" name="Content Placeholder 2">
            <a:extLst>
              <a:ext uri="{FF2B5EF4-FFF2-40B4-BE49-F238E27FC236}">
                <a16:creationId xmlns:a16="http://schemas.microsoft.com/office/drawing/2014/main" id="{AABC6A9D-C937-4860-B0D6-A0AD2A215219}"/>
              </a:ext>
            </a:extLst>
          </p:cNvPr>
          <p:cNvSpPr>
            <a:spLocks noGrp="1"/>
          </p:cNvSpPr>
          <p:nvPr>
            <p:ph idx="1"/>
          </p:nvPr>
        </p:nvSpPr>
        <p:spPr>
          <a:xfrm>
            <a:off x="1940256" y="3833199"/>
            <a:ext cx="8332826" cy="1119982"/>
          </a:xfrm>
        </p:spPr>
        <p:txBody>
          <a:bodyPr anchor="ctr">
            <a:normAutofit/>
          </a:bodyPr>
          <a:lstStyle/>
          <a:p>
            <a:r>
              <a:rPr lang="en-US" sz="2000"/>
              <a:t>How well can the data be classified without looking explicitly at the headline/article terms?</a:t>
            </a:r>
          </a:p>
          <a:p>
            <a:r>
              <a:rPr lang="en-US" sz="2000"/>
              <a:t>Compare to Majority Vote Classifier Precision: 0.5338</a:t>
            </a:r>
          </a:p>
        </p:txBody>
      </p:sp>
      <p:graphicFrame>
        <p:nvGraphicFramePr>
          <p:cNvPr id="4" name="Table 4">
            <a:extLst>
              <a:ext uri="{FF2B5EF4-FFF2-40B4-BE49-F238E27FC236}">
                <a16:creationId xmlns:a16="http://schemas.microsoft.com/office/drawing/2014/main" id="{0D1AE131-0F0F-4BDA-AD7B-12BF677226C4}"/>
              </a:ext>
            </a:extLst>
          </p:cNvPr>
          <p:cNvGraphicFramePr>
            <a:graphicFrameLocks noGrp="1"/>
          </p:cNvGraphicFramePr>
          <p:nvPr>
            <p:extLst>
              <p:ext uri="{D42A27DB-BD31-4B8C-83A1-F6EECF244321}">
                <p14:modId xmlns:p14="http://schemas.microsoft.com/office/powerpoint/2010/main" val="3690184428"/>
              </p:ext>
            </p:extLst>
          </p:nvPr>
        </p:nvGraphicFramePr>
        <p:xfrm>
          <a:off x="3203665" y="590927"/>
          <a:ext cx="6231817" cy="2929050"/>
        </p:xfrm>
        <a:graphic>
          <a:graphicData uri="http://schemas.openxmlformats.org/drawingml/2006/table">
            <a:tbl>
              <a:tblPr firstRow="1" bandRow="1">
                <a:tableStyleId>{5C22544A-7EE6-4342-B048-85BDC9FD1C3A}</a:tableStyleId>
              </a:tblPr>
              <a:tblGrid>
                <a:gridCol w="2507371">
                  <a:extLst>
                    <a:ext uri="{9D8B030D-6E8A-4147-A177-3AD203B41FA5}">
                      <a16:colId xmlns:a16="http://schemas.microsoft.com/office/drawing/2014/main" val="1738220841"/>
                    </a:ext>
                  </a:extLst>
                </a:gridCol>
                <a:gridCol w="1862223">
                  <a:extLst>
                    <a:ext uri="{9D8B030D-6E8A-4147-A177-3AD203B41FA5}">
                      <a16:colId xmlns:a16="http://schemas.microsoft.com/office/drawing/2014/main" val="664302376"/>
                    </a:ext>
                  </a:extLst>
                </a:gridCol>
                <a:gridCol w="1862223">
                  <a:extLst>
                    <a:ext uri="{9D8B030D-6E8A-4147-A177-3AD203B41FA5}">
                      <a16:colId xmlns:a16="http://schemas.microsoft.com/office/drawing/2014/main" val="101040584"/>
                    </a:ext>
                  </a:extLst>
                </a:gridCol>
              </a:tblGrid>
              <a:tr h="457925">
                <a:tc>
                  <a:txBody>
                    <a:bodyPr/>
                    <a:lstStyle/>
                    <a:p>
                      <a:pPr algn="ctr"/>
                      <a:endParaRPr lang="en-US" sz="2500" dirty="0"/>
                    </a:p>
                  </a:txBody>
                  <a:tcPr marL="128611" marR="128611" marT="64305" marB="64305"/>
                </a:tc>
                <a:tc>
                  <a:txBody>
                    <a:bodyPr/>
                    <a:lstStyle/>
                    <a:p>
                      <a:pPr algn="ctr"/>
                      <a:r>
                        <a:rPr lang="en-US" sz="2500" b="1"/>
                        <a:t>NMF</a:t>
                      </a:r>
                    </a:p>
                  </a:txBody>
                  <a:tcPr marL="128611" marR="128611" marT="64305" marB="64305"/>
                </a:tc>
                <a:tc>
                  <a:txBody>
                    <a:bodyPr/>
                    <a:lstStyle/>
                    <a:p>
                      <a:pPr algn="ctr"/>
                      <a:r>
                        <a:rPr lang="en-US" sz="2500" b="1"/>
                        <a:t>LDA</a:t>
                      </a:r>
                    </a:p>
                  </a:txBody>
                  <a:tcPr marL="128611" marR="128611" marT="64305" marB="64305"/>
                </a:tc>
                <a:extLst>
                  <a:ext uri="{0D108BD9-81ED-4DB2-BD59-A6C34878D82A}">
                    <a16:rowId xmlns:a16="http://schemas.microsoft.com/office/drawing/2014/main" val="3274315787"/>
                  </a:ext>
                </a:extLst>
              </a:tr>
              <a:tr h="457925">
                <a:tc>
                  <a:txBody>
                    <a:bodyPr/>
                    <a:lstStyle/>
                    <a:p>
                      <a:pPr algn="ctr"/>
                      <a:r>
                        <a:rPr lang="en-US" sz="2500" b="1"/>
                        <a:t>Model</a:t>
                      </a:r>
                    </a:p>
                  </a:txBody>
                  <a:tcPr marL="128611" marR="128611" marT="64305" marB="64305"/>
                </a:tc>
                <a:tc gridSpan="2">
                  <a:txBody>
                    <a:bodyPr/>
                    <a:lstStyle/>
                    <a:p>
                      <a:pPr algn="ctr"/>
                      <a:r>
                        <a:rPr lang="en-US" sz="2500" b="1"/>
                        <a:t>Precision</a:t>
                      </a:r>
                    </a:p>
                  </a:txBody>
                  <a:tcPr marL="128611" marR="128611" marT="64305" marB="64305"/>
                </a:tc>
                <a:tc hMerge="1">
                  <a:txBody>
                    <a:bodyPr/>
                    <a:lstStyle/>
                    <a:p>
                      <a:endParaRPr lang="en-US" dirty="0"/>
                    </a:p>
                  </a:txBody>
                  <a:tcPr/>
                </a:tc>
                <a:extLst>
                  <a:ext uri="{0D108BD9-81ED-4DB2-BD59-A6C34878D82A}">
                    <a16:rowId xmlns:a16="http://schemas.microsoft.com/office/drawing/2014/main" val="3049196642"/>
                  </a:ext>
                </a:extLst>
              </a:tr>
              <a:tr h="770146">
                <a:tc>
                  <a:txBody>
                    <a:bodyPr/>
                    <a:lstStyle/>
                    <a:p>
                      <a:pPr algn="ctr"/>
                      <a:r>
                        <a:rPr lang="en-US" sz="2500" dirty="0"/>
                        <a:t>K-Nearest Neighbors</a:t>
                      </a:r>
                    </a:p>
                  </a:txBody>
                  <a:tcPr marL="128611" marR="128611" marT="64305" marB="64305"/>
                </a:tc>
                <a:tc>
                  <a:txBody>
                    <a:bodyPr/>
                    <a:lstStyle/>
                    <a:p>
                      <a:pPr algn="ctr"/>
                      <a:r>
                        <a:rPr lang="en-US" sz="2500"/>
                        <a:t>0.5773</a:t>
                      </a:r>
                    </a:p>
                  </a:txBody>
                  <a:tcPr marL="128611" marR="128611" marT="64305" marB="64305"/>
                </a:tc>
                <a:tc>
                  <a:txBody>
                    <a:bodyPr/>
                    <a:lstStyle/>
                    <a:p>
                      <a:pPr algn="ctr"/>
                      <a:r>
                        <a:rPr lang="en-US" sz="2500"/>
                        <a:t>0.5773</a:t>
                      </a:r>
                    </a:p>
                  </a:txBody>
                  <a:tcPr marL="128611" marR="128611" marT="64305" marB="64305"/>
                </a:tc>
                <a:extLst>
                  <a:ext uri="{0D108BD9-81ED-4DB2-BD59-A6C34878D82A}">
                    <a16:rowId xmlns:a16="http://schemas.microsoft.com/office/drawing/2014/main" val="2297063694"/>
                  </a:ext>
                </a:extLst>
              </a:tr>
              <a:tr h="457925">
                <a:tc>
                  <a:txBody>
                    <a:bodyPr/>
                    <a:lstStyle/>
                    <a:p>
                      <a:pPr algn="ctr"/>
                      <a:r>
                        <a:rPr lang="en-US" sz="2500"/>
                        <a:t>Decision Tree</a:t>
                      </a:r>
                    </a:p>
                  </a:txBody>
                  <a:tcPr marL="128611" marR="128611" marT="64305" marB="64305"/>
                </a:tc>
                <a:tc>
                  <a:txBody>
                    <a:bodyPr/>
                    <a:lstStyle/>
                    <a:p>
                      <a:pPr algn="ctr"/>
                      <a:r>
                        <a:rPr lang="en-US" sz="2500"/>
                        <a:t>0.6745</a:t>
                      </a:r>
                    </a:p>
                  </a:txBody>
                  <a:tcPr marL="128611" marR="128611" marT="64305" marB="64305"/>
                </a:tc>
                <a:tc>
                  <a:txBody>
                    <a:bodyPr/>
                    <a:lstStyle/>
                    <a:p>
                      <a:pPr algn="ctr"/>
                      <a:r>
                        <a:rPr lang="en-US" sz="2500"/>
                        <a:t>0.7623</a:t>
                      </a:r>
                    </a:p>
                  </a:txBody>
                  <a:tcPr marL="128611" marR="128611" marT="64305" marB="64305"/>
                </a:tc>
                <a:extLst>
                  <a:ext uri="{0D108BD9-81ED-4DB2-BD59-A6C34878D82A}">
                    <a16:rowId xmlns:a16="http://schemas.microsoft.com/office/drawing/2014/main" val="1068356716"/>
                  </a:ext>
                </a:extLst>
              </a:tr>
              <a:tr h="457925">
                <a:tc>
                  <a:txBody>
                    <a:bodyPr/>
                    <a:lstStyle/>
                    <a:p>
                      <a:pPr algn="ctr"/>
                      <a:r>
                        <a:rPr lang="en-US" sz="2500"/>
                        <a:t>Random Forest</a:t>
                      </a:r>
                    </a:p>
                  </a:txBody>
                  <a:tcPr marL="128611" marR="128611" marT="64305" marB="64305"/>
                </a:tc>
                <a:tc>
                  <a:txBody>
                    <a:bodyPr/>
                    <a:lstStyle/>
                    <a:p>
                      <a:pPr algn="ctr"/>
                      <a:r>
                        <a:rPr lang="en-US" sz="2500"/>
                        <a:t>0.7314</a:t>
                      </a:r>
                    </a:p>
                  </a:txBody>
                  <a:tcPr marL="128611" marR="128611" marT="64305" marB="64305"/>
                </a:tc>
                <a:tc>
                  <a:txBody>
                    <a:bodyPr/>
                    <a:lstStyle/>
                    <a:p>
                      <a:pPr algn="ctr"/>
                      <a:r>
                        <a:rPr lang="en-US" sz="2500" dirty="0"/>
                        <a:t>0.7676</a:t>
                      </a:r>
                    </a:p>
                  </a:txBody>
                  <a:tcPr marL="128611" marR="128611" marT="64305" marB="64305"/>
                </a:tc>
                <a:extLst>
                  <a:ext uri="{0D108BD9-81ED-4DB2-BD59-A6C34878D82A}">
                    <a16:rowId xmlns:a16="http://schemas.microsoft.com/office/drawing/2014/main" val="3649952451"/>
                  </a:ext>
                </a:extLst>
              </a:tr>
            </a:tbl>
          </a:graphicData>
        </a:graphic>
      </p:graphicFrame>
      <p:sp>
        <p:nvSpPr>
          <p:cNvPr id="14" name="Rectangle 13">
            <a:extLst>
              <a:ext uri="{FF2B5EF4-FFF2-40B4-BE49-F238E27FC236}">
                <a16:creationId xmlns:a16="http://schemas.microsoft.com/office/drawing/2014/main" id="{7D59E256-2167-472C-99FD-AA9B586A8A78}"/>
              </a:ext>
            </a:extLst>
          </p:cNvPr>
          <p:cNvSpPr/>
          <p:nvPr/>
        </p:nvSpPr>
        <p:spPr>
          <a:xfrm>
            <a:off x="3203665" y="2997258"/>
            <a:ext cx="6231817" cy="522720"/>
          </a:xfrm>
          <a:prstGeom prst="rect">
            <a:avLst/>
          </a:prstGeom>
          <a:solidFill>
            <a:srgbClr val="00B05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BD73FA8-A430-4661-B55B-7C6F97BC0743}"/>
              </a:ext>
            </a:extLst>
          </p:cNvPr>
          <p:cNvSpPr>
            <a:spLocks noGrp="1"/>
          </p:cNvSpPr>
          <p:nvPr>
            <p:ph type="sldNum" sz="quarter" idx="12"/>
          </p:nvPr>
        </p:nvSpPr>
        <p:spPr/>
        <p:txBody>
          <a:bodyPr/>
          <a:lstStyle/>
          <a:p>
            <a:fld id="{760A9DCE-BBF4-4317-BEA5-DEAA959651BE}" type="slidenum">
              <a:rPr lang="en-US" smtClean="0"/>
              <a:t>11</a:t>
            </a:fld>
            <a:endParaRPr lang="en-US"/>
          </a:p>
        </p:txBody>
      </p:sp>
    </p:spTree>
    <p:extLst>
      <p:ext uri="{BB962C8B-B14F-4D97-AF65-F5344CB8AC3E}">
        <p14:creationId xmlns:p14="http://schemas.microsoft.com/office/powerpoint/2010/main" val="239300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95E665-84E4-4E27-B0E5-7407D1F60E5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Headline Only - Results</a:t>
            </a:r>
          </a:p>
        </p:txBody>
      </p:sp>
      <p:graphicFrame>
        <p:nvGraphicFramePr>
          <p:cNvPr id="7" name="Table 4">
            <a:extLst>
              <a:ext uri="{FF2B5EF4-FFF2-40B4-BE49-F238E27FC236}">
                <a16:creationId xmlns:a16="http://schemas.microsoft.com/office/drawing/2014/main" id="{D20A0E33-7BF9-428A-BA69-967C6C7BBC00}"/>
              </a:ext>
            </a:extLst>
          </p:cNvPr>
          <p:cNvGraphicFramePr>
            <a:graphicFrameLocks noGrp="1"/>
          </p:cNvGraphicFramePr>
          <p:nvPr>
            <p:ph idx="1"/>
          </p:nvPr>
        </p:nvGraphicFramePr>
        <p:xfrm>
          <a:off x="644056" y="2435085"/>
          <a:ext cx="10927831" cy="3547797"/>
        </p:xfrm>
        <a:graphic>
          <a:graphicData uri="http://schemas.openxmlformats.org/drawingml/2006/table">
            <a:tbl>
              <a:tblPr firstRow="1" bandRow="1">
                <a:tableStyleId>{5C22544A-7EE6-4342-B048-85BDC9FD1C3A}</a:tableStyleId>
              </a:tblPr>
              <a:tblGrid>
                <a:gridCol w="2465991">
                  <a:extLst>
                    <a:ext uri="{9D8B030D-6E8A-4147-A177-3AD203B41FA5}">
                      <a16:colId xmlns:a16="http://schemas.microsoft.com/office/drawing/2014/main" val="1651542074"/>
                    </a:ext>
                  </a:extLst>
                </a:gridCol>
                <a:gridCol w="2142579">
                  <a:extLst>
                    <a:ext uri="{9D8B030D-6E8A-4147-A177-3AD203B41FA5}">
                      <a16:colId xmlns:a16="http://schemas.microsoft.com/office/drawing/2014/main" val="3535978958"/>
                    </a:ext>
                  </a:extLst>
                </a:gridCol>
                <a:gridCol w="2279670">
                  <a:extLst>
                    <a:ext uri="{9D8B030D-6E8A-4147-A177-3AD203B41FA5}">
                      <a16:colId xmlns:a16="http://schemas.microsoft.com/office/drawing/2014/main" val="3015794098"/>
                    </a:ext>
                  </a:extLst>
                </a:gridCol>
                <a:gridCol w="2279670">
                  <a:extLst>
                    <a:ext uri="{9D8B030D-6E8A-4147-A177-3AD203B41FA5}">
                      <a16:colId xmlns:a16="http://schemas.microsoft.com/office/drawing/2014/main" val="171221503"/>
                    </a:ext>
                  </a:extLst>
                </a:gridCol>
                <a:gridCol w="1759921">
                  <a:extLst>
                    <a:ext uri="{9D8B030D-6E8A-4147-A177-3AD203B41FA5}">
                      <a16:colId xmlns:a16="http://schemas.microsoft.com/office/drawing/2014/main" val="1646340549"/>
                    </a:ext>
                  </a:extLst>
                </a:gridCol>
              </a:tblGrid>
              <a:tr h="322527">
                <a:tc>
                  <a:txBody>
                    <a:bodyPr/>
                    <a:lstStyle/>
                    <a:p>
                      <a:pPr algn="ctr"/>
                      <a:r>
                        <a:rPr lang="en-US" sz="1400" b="1">
                          <a:latin typeface="+mn-lt"/>
                        </a:rPr>
                        <a:t>Model</a:t>
                      </a:r>
                    </a:p>
                  </a:txBody>
                  <a:tcPr marL="73302" marR="73302" marT="36651" marB="36651"/>
                </a:tc>
                <a:tc>
                  <a:txBody>
                    <a:bodyPr/>
                    <a:lstStyle/>
                    <a:p>
                      <a:pPr algn="ctr"/>
                      <a:r>
                        <a:rPr lang="en-US" sz="1400" b="1">
                          <a:latin typeface="+mn-lt"/>
                        </a:rPr>
                        <a:t>Avg. Accuracy</a:t>
                      </a:r>
                    </a:p>
                  </a:txBody>
                  <a:tcPr marL="73302" marR="73302" marT="36651" marB="36651"/>
                </a:tc>
                <a:tc>
                  <a:txBody>
                    <a:bodyPr/>
                    <a:lstStyle/>
                    <a:p>
                      <a:pPr algn="ctr"/>
                      <a:r>
                        <a:rPr lang="en-US" sz="1400" b="1">
                          <a:latin typeface="+mn-lt"/>
                        </a:rPr>
                        <a:t>Avg. Precision</a:t>
                      </a:r>
                    </a:p>
                  </a:txBody>
                  <a:tcPr marL="73302" marR="73302" marT="36651" marB="36651"/>
                </a:tc>
                <a:tc>
                  <a:txBody>
                    <a:bodyPr/>
                    <a:lstStyle/>
                    <a:p>
                      <a:pPr algn="ctr"/>
                      <a:r>
                        <a:rPr lang="en-US" sz="1400" b="1">
                          <a:latin typeface="+mn-lt"/>
                        </a:rPr>
                        <a:t>Avg. Recall</a:t>
                      </a:r>
                    </a:p>
                  </a:txBody>
                  <a:tcPr marL="73302" marR="73302" marT="36651" marB="36651"/>
                </a:tc>
                <a:tc>
                  <a:txBody>
                    <a:bodyPr/>
                    <a:lstStyle/>
                    <a:p>
                      <a:pPr algn="ctr"/>
                      <a:r>
                        <a:rPr lang="en-US" sz="1400" b="1">
                          <a:latin typeface="+mn-lt"/>
                        </a:rPr>
                        <a:t>Avg. F1</a:t>
                      </a:r>
                    </a:p>
                  </a:txBody>
                  <a:tcPr marL="73302" marR="73302" marT="36651" marB="36651"/>
                </a:tc>
                <a:extLst>
                  <a:ext uri="{0D108BD9-81ED-4DB2-BD59-A6C34878D82A}">
                    <a16:rowId xmlns:a16="http://schemas.microsoft.com/office/drawing/2014/main" val="2495016723"/>
                  </a:ext>
                </a:extLst>
              </a:tr>
              <a:tr h="322527">
                <a:tc>
                  <a:txBody>
                    <a:bodyPr/>
                    <a:lstStyle/>
                    <a:p>
                      <a:pPr algn="ctr"/>
                      <a:r>
                        <a:rPr lang="en-US" sz="1400">
                          <a:latin typeface="+mn-lt"/>
                        </a:rPr>
                        <a:t>Majority Vote</a:t>
                      </a:r>
                    </a:p>
                  </a:txBody>
                  <a:tcPr marL="73302" marR="73302" marT="36651" marB="36651"/>
                </a:tc>
                <a:tc>
                  <a:txBody>
                    <a:bodyPr/>
                    <a:lstStyle/>
                    <a:p>
                      <a:pPr algn="ctr" fontAlgn="b"/>
                      <a:r>
                        <a:rPr lang="en-US" sz="1400" b="0" i="0" u="none" strike="noStrike">
                          <a:solidFill>
                            <a:srgbClr val="000000"/>
                          </a:solidFill>
                          <a:effectLst/>
                          <a:latin typeface="+mn-lt"/>
                        </a:rPr>
                        <a:t>0.5338</a:t>
                      </a:r>
                    </a:p>
                  </a:txBody>
                  <a:tcPr marL="7636" marR="7636" marT="7636" marB="0" anchor="b"/>
                </a:tc>
                <a:tc>
                  <a:txBody>
                    <a:bodyPr/>
                    <a:lstStyle/>
                    <a:p>
                      <a:pPr algn="ctr" fontAlgn="b"/>
                      <a:r>
                        <a:rPr lang="en-US" sz="1400" b="0" i="0" u="none" strike="noStrike">
                          <a:solidFill>
                            <a:srgbClr val="000000"/>
                          </a:solidFill>
                          <a:effectLst/>
                          <a:latin typeface="+mn-lt"/>
                        </a:rPr>
                        <a:t>0.5338</a:t>
                      </a:r>
                    </a:p>
                  </a:txBody>
                  <a:tcPr marL="7636" marR="7636" marT="7636" marB="0" anchor="b"/>
                </a:tc>
                <a:tc>
                  <a:txBody>
                    <a:bodyPr/>
                    <a:lstStyle/>
                    <a:p>
                      <a:pPr algn="ctr" fontAlgn="b"/>
                      <a:r>
                        <a:rPr lang="en-US" sz="1400" b="0" i="0" u="none" strike="noStrike">
                          <a:solidFill>
                            <a:srgbClr val="000000"/>
                          </a:solidFill>
                          <a:effectLst/>
                          <a:latin typeface="+mn-lt"/>
                        </a:rPr>
                        <a:t>1.0000</a:t>
                      </a:r>
                    </a:p>
                  </a:txBody>
                  <a:tcPr marL="7636" marR="7636" marT="7636" marB="0" anchor="b"/>
                </a:tc>
                <a:tc>
                  <a:txBody>
                    <a:bodyPr/>
                    <a:lstStyle/>
                    <a:p>
                      <a:pPr algn="ctr" fontAlgn="b"/>
                      <a:r>
                        <a:rPr lang="en-US" sz="1400" b="0" i="0" u="none" strike="noStrike">
                          <a:solidFill>
                            <a:srgbClr val="000000"/>
                          </a:solidFill>
                          <a:effectLst/>
                          <a:latin typeface="+mn-lt"/>
                        </a:rPr>
                        <a:t>0.696</a:t>
                      </a:r>
                    </a:p>
                  </a:txBody>
                  <a:tcPr marL="7636" marR="7636" marT="7636" marB="0" anchor="b"/>
                </a:tc>
                <a:extLst>
                  <a:ext uri="{0D108BD9-81ED-4DB2-BD59-A6C34878D82A}">
                    <a16:rowId xmlns:a16="http://schemas.microsoft.com/office/drawing/2014/main" val="3648937945"/>
                  </a:ext>
                </a:extLst>
              </a:tr>
              <a:tr h="322527">
                <a:tc>
                  <a:txBody>
                    <a:bodyPr/>
                    <a:lstStyle/>
                    <a:p>
                      <a:pPr algn="ctr"/>
                      <a:r>
                        <a:rPr lang="en-US" sz="1400">
                          <a:latin typeface="+mn-lt"/>
                        </a:rPr>
                        <a:t>K-Nearest Neighbors</a:t>
                      </a:r>
                    </a:p>
                  </a:txBody>
                  <a:tcPr marL="73302" marR="73302" marT="36651" marB="36651"/>
                </a:tc>
                <a:tc>
                  <a:txBody>
                    <a:bodyPr/>
                    <a:lstStyle/>
                    <a:p>
                      <a:pPr algn="ctr" fontAlgn="b"/>
                      <a:r>
                        <a:rPr lang="en-US" sz="1400" b="0" i="0" u="none" strike="noStrike">
                          <a:solidFill>
                            <a:srgbClr val="000000"/>
                          </a:solidFill>
                          <a:effectLst/>
                          <a:latin typeface="+mn-lt"/>
                        </a:rPr>
                        <a:t>0.9250</a:t>
                      </a:r>
                    </a:p>
                  </a:txBody>
                  <a:tcPr marL="7636" marR="7636" marT="7636" marB="0" anchor="b"/>
                </a:tc>
                <a:tc>
                  <a:txBody>
                    <a:bodyPr/>
                    <a:lstStyle/>
                    <a:p>
                      <a:pPr algn="ctr" fontAlgn="b"/>
                      <a:r>
                        <a:rPr lang="en-US" sz="1400" b="0" i="0" u="none" strike="noStrike">
                          <a:solidFill>
                            <a:srgbClr val="000000"/>
                          </a:solidFill>
                          <a:effectLst/>
                          <a:latin typeface="+mn-lt"/>
                        </a:rPr>
                        <a:t>0.9488</a:t>
                      </a:r>
                    </a:p>
                  </a:txBody>
                  <a:tcPr marL="7636" marR="7636" marT="7636" marB="0" anchor="b"/>
                </a:tc>
                <a:tc>
                  <a:txBody>
                    <a:bodyPr/>
                    <a:lstStyle/>
                    <a:p>
                      <a:pPr algn="ctr" fontAlgn="b"/>
                      <a:r>
                        <a:rPr lang="en-US" sz="1400" b="0" i="0" u="none" strike="noStrike">
                          <a:solidFill>
                            <a:srgbClr val="000000"/>
                          </a:solidFill>
                          <a:effectLst/>
                          <a:latin typeface="+mn-lt"/>
                        </a:rPr>
                        <a:t>0.9120</a:t>
                      </a:r>
                    </a:p>
                  </a:txBody>
                  <a:tcPr marL="7636" marR="7636" marT="7636" marB="0" anchor="b"/>
                </a:tc>
                <a:tc>
                  <a:txBody>
                    <a:bodyPr/>
                    <a:lstStyle/>
                    <a:p>
                      <a:pPr algn="ctr" fontAlgn="b"/>
                      <a:r>
                        <a:rPr lang="en-US" sz="1400" b="0" i="0" u="none" strike="noStrike">
                          <a:solidFill>
                            <a:srgbClr val="000000"/>
                          </a:solidFill>
                          <a:effectLst/>
                          <a:latin typeface="+mn-lt"/>
                        </a:rPr>
                        <a:t>0.9284</a:t>
                      </a:r>
                    </a:p>
                  </a:txBody>
                  <a:tcPr marL="7636" marR="7636" marT="7636" marB="0" anchor="b"/>
                </a:tc>
                <a:extLst>
                  <a:ext uri="{0D108BD9-81ED-4DB2-BD59-A6C34878D82A}">
                    <a16:rowId xmlns:a16="http://schemas.microsoft.com/office/drawing/2014/main" val="3475820454"/>
                  </a:ext>
                </a:extLst>
              </a:tr>
              <a:tr h="322527">
                <a:tc>
                  <a:txBody>
                    <a:bodyPr/>
                    <a:lstStyle/>
                    <a:p>
                      <a:pPr algn="ctr"/>
                      <a:r>
                        <a:rPr lang="en-US" sz="1400">
                          <a:latin typeface="+mn-lt"/>
                        </a:rPr>
                        <a:t>Logistic Regression</a:t>
                      </a:r>
                    </a:p>
                  </a:txBody>
                  <a:tcPr marL="73302" marR="73302" marT="36651" marB="36651"/>
                </a:tc>
                <a:tc>
                  <a:txBody>
                    <a:bodyPr/>
                    <a:lstStyle/>
                    <a:p>
                      <a:pPr algn="ctr" fontAlgn="b"/>
                      <a:r>
                        <a:rPr lang="en-US" sz="1400" b="0" i="0" u="none" strike="noStrike">
                          <a:solidFill>
                            <a:srgbClr val="000000"/>
                          </a:solidFill>
                          <a:effectLst/>
                          <a:latin typeface="+mn-lt"/>
                        </a:rPr>
                        <a:t>0.8882</a:t>
                      </a:r>
                    </a:p>
                  </a:txBody>
                  <a:tcPr marL="7636" marR="7636" marT="7636" marB="0" anchor="b"/>
                </a:tc>
                <a:tc>
                  <a:txBody>
                    <a:bodyPr/>
                    <a:lstStyle/>
                    <a:p>
                      <a:pPr algn="ctr" fontAlgn="b"/>
                      <a:r>
                        <a:rPr lang="en-US" sz="1400" b="0" i="0" u="none" strike="noStrike">
                          <a:solidFill>
                            <a:srgbClr val="000000"/>
                          </a:solidFill>
                          <a:effectLst/>
                          <a:latin typeface="+mn-lt"/>
                        </a:rPr>
                        <a:t>0.8717</a:t>
                      </a:r>
                    </a:p>
                  </a:txBody>
                  <a:tcPr marL="7636" marR="7636" marT="7636" marB="0" anchor="b"/>
                </a:tc>
                <a:tc>
                  <a:txBody>
                    <a:bodyPr/>
                    <a:lstStyle/>
                    <a:p>
                      <a:pPr algn="ctr" fontAlgn="b"/>
                      <a:r>
                        <a:rPr lang="en-US" sz="1400" b="0" i="0" u="none" strike="noStrike">
                          <a:solidFill>
                            <a:srgbClr val="000000"/>
                          </a:solidFill>
                          <a:effectLst/>
                          <a:latin typeface="+mn-lt"/>
                        </a:rPr>
                        <a:t>0.9378</a:t>
                      </a:r>
                    </a:p>
                  </a:txBody>
                  <a:tcPr marL="7636" marR="7636" marT="7636" marB="0" anchor="b"/>
                </a:tc>
                <a:tc>
                  <a:txBody>
                    <a:bodyPr/>
                    <a:lstStyle/>
                    <a:p>
                      <a:pPr algn="ctr" fontAlgn="b"/>
                      <a:r>
                        <a:rPr lang="en-US" sz="1400" b="0" i="0" u="none" strike="noStrike">
                          <a:solidFill>
                            <a:srgbClr val="000000"/>
                          </a:solidFill>
                          <a:effectLst/>
                          <a:latin typeface="+mn-lt"/>
                        </a:rPr>
                        <a:t>0.9002</a:t>
                      </a:r>
                    </a:p>
                  </a:txBody>
                  <a:tcPr marL="7636" marR="7636" marT="7636" marB="0" anchor="b"/>
                </a:tc>
                <a:extLst>
                  <a:ext uri="{0D108BD9-81ED-4DB2-BD59-A6C34878D82A}">
                    <a16:rowId xmlns:a16="http://schemas.microsoft.com/office/drawing/2014/main" val="632753724"/>
                  </a:ext>
                </a:extLst>
              </a:tr>
              <a:tr h="322527">
                <a:tc>
                  <a:txBody>
                    <a:bodyPr/>
                    <a:lstStyle/>
                    <a:p>
                      <a:pPr algn="ctr"/>
                      <a:r>
                        <a:rPr lang="en-US" sz="1400">
                          <a:latin typeface="+mn-lt"/>
                        </a:rPr>
                        <a:t>SVM – RBF</a:t>
                      </a:r>
                    </a:p>
                  </a:txBody>
                  <a:tcPr marL="73302" marR="73302" marT="36651" marB="36651"/>
                </a:tc>
                <a:tc>
                  <a:txBody>
                    <a:bodyPr/>
                    <a:lstStyle/>
                    <a:p>
                      <a:pPr algn="ctr" fontAlgn="b"/>
                      <a:r>
                        <a:rPr lang="en-US" sz="1400" b="0" i="0" u="none" strike="noStrike">
                          <a:solidFill>
                            <a:srgbClr val="000000"/>
                          </a:solidFill>
                          <a:effectLst/>
                          <a:latin typeface="+mn-lt"/>
                        </a:rPr>
                        <a:t>0.9350</a:t>
                      </a:r>
                    </a:p>
                  </a:txBody>
                  <a:tcPr marL="7636" marR="7636" marT="7636" marB="0" anchor="b"/>
                </a:tc>
                <a:tc>
                  <a:txBody>
                    <a:bodyPr/>
                    <a:lstStyle/>
                    <a:p>
                      <a:pPr algn="ctr" fontAlgn="b"/>
                      <a:r>
                        <a:rPr lang="en-US" sz="1400" b="0" i="0" u="none" strike="noStrike">
                          <a:solidFill>
                            <a:srgbClr val="000000"/>
                          </a:solidFill>
                          <a:effectLst/>
                          <a:latin typeface="+mn-lt"/>
                        </a:rPr>
                        <a:t>0.9246</a:t>
                      </a:r>
                    </a:p>
                  </a:txBody>
                  <a:tcPr marL="7636" marR="7636" marT="7636" marB="0" anchor="b"/>
                </a:tc>
                <a:tc>
                  <a:txBody>
                    <a:bodyPr/>
                    <a:lstStyle/>
                    <a:p>
                      <a:pPr algn="ctr" fontAlgn="b"/>
                      <a:r>
                        <a:rPr lang="en-US" sz="1400" b="0" i="0" u="none" strike="noStrike">
                          <a:solidFill>
                            <a:srgbClr val="000000"/>
                          </a:solidFill>
                          <a:effectLst/>
                          <a:latin typeface="+mn-lt"/>
                        </a:rPr>
                        <a:t>0.9609</a:t>
                      </a:r>
                    </a:p>
                  </a:txBody>
                  <a:tcPr marL="7636" marR="7636" marT="7636" marB="0" anchor="b"/>
                </a:tc>
                <a:tc>
                  <a:txBody>
                    <a:bodyPr/>
                    <a:lstStyle/>
                    <a:p>
                      <a:pPr algn="ctr" fontAlgn="b"/>
                      <a:r>
                        <a:rPr lang="en-US" sz="1400" b="0" i="0" u="none" strike="noStrike">
                          <a:solidFill>
                            <a:srgbClr val="000000"/>
                          </a:solidFill>
                          <a:effectLst/>
                          <a:latin typeface="+mn-lt"/>
                        </a:rPr>
                        <a:t>0.9408</a:t>
                      </a:r>
                    </a:p>
                  </a:txBody>
                  <a:tcPr marL="7636" marR="7636" marT="7636" marB="0" anchor="b"/>
                </a:tc>
                <a:extLst>
                  <a:ext uri="{0D108BD9-81ED-4DB2-BD59-A6C34878D82A}">
                    <a16:rowId xmlns:a16="http://schemas.microsoft.com/office/drawing/2014/main" val="274758432"/>
                  </a:ext>
                </a:extLst>
              </a:tr>
              <a:tr h="322527">
                <a:tc>
                  <a:txBody>
                    <a:bodyPr/>
                    <a:lstStyle/>
                    <a:p>
                      <a:pPr algn="ctr"/>
                      <a:r>
                        <a:rPr lang="en-US" sz="1400">
                          <a:latin typeface="+mn-lt"/>
                        </a:rPr>
                        <a:t>SVM – Linear</a:t>
                      </a:r>
                    </a:p>
                  </a:txBody>
                  <a:tcPr marL="73302" marR="73302" marT="36651" marB="36651"/>
                </a:tc>
                <a:tc>
                  <a:txBody>
                    <a:bodyPr/>
                    <a:lstStyle/>
                    <a:p>
                      <a:pPr algn="ctr" fontAlgn="b"/>
                      <a:r>
                        <a:rPr lang="en-US" sz="1400" b="0" i="0" u="none" strike="noStrike">
                          <a:solidFill>
                            <a:srgbClr val="000000"/>
                          </a:solidFill>
                          <a:effectLst/>
                          <a:latin typeface="+mn-lt"/>
                        </a:rPr>
                        <a:t>0.9143</a:t>
                      </a:r>
                    </a:p>
                  </a:txBody>
                  <a:tcPr marL="7636" marR="7636" marT="7636" marB="0" anchor="b"/>
                </a:tc>
                <a:tc>
                  <a:txBody>
                    <a:bodyPr/>
                    <a:lstStyle/>
                    <a:p>
                      <a:pPr algn="ctr" fontAlgn="b"/>
                      <a:r>
                        <a:rPr lang="en-US" sz="1400" b="0" i="0" u="none" strike="noStrike">
                          <a:solidFill>
                            <a:srgbClr val="000000"/>
                          </a:solidFill>
                          <a:effectLst/>
                          <a:latin typeface="+mn-lt"/>
                        </a:rPr>
                        <a:t>0.9144</a:t>
                      </a:r>
                    </a:p>
                  </a:txBody>
                  <a:tcPr marL="7636" marR="7636" marT="7636" marB="0" anchor="b"/>
                </a:tc>
                <a:tc>
                  <a:txBody>
                    <a:bodyPr/>
                    <a:lstStyle/>
                    <a:p>
                      <a:pPr algn="ctr" fontAlgn="b"/>
                      <a:r>
                        <a:rPr lang="en-US" sz="1400" b="0" i="0" u="none" strike="noStrike">
                          <a:solidFill>
                            <a:srgbClr val="000000"/>
                          </a:solidFill>
                          <a:effectLst/>
                          <a:latin typeface="+mn-lt"/>
                        </a:rPr>
                        <a:t>0.9301</a:t>
                      </a:r>
                    </a:p>
                  </a:txBody>
                  <a:tcPr marL="7636" marR="7636" marT="7636" marB="0" anchor="b"/>
                </a:tc>
                <a:tc>
                  <a:txBody>
                    <a:bodyPr/>
                    <a:lstStyle/>
                    <a:p>
                      <a:pPr algn="ctr" fontAlgn="b"/>
                      <a:r>
                        <a:rPr lang="en-US" sz="1400" b="0" i="0" u="none" strike="noStrike">
                          <a:solidFill>
                            <a:srgbClr val="000000"/>
                          </a:solidFill>
                          <a:effectLst/>
                          <a:latin typeface="+mn-lt"/>
                        </a:rPr>
                        <a:t>0.9205</a:t>
                      </a:r>
                    </a:p>
                  </a:txBody>
                  <a:tcPr marL="7636" marR="7636" marT="7636" marB="0" anchor="b"/>
                </a:tc>
                <a:extLst>
                  <a:ext uri="{0D108BD9-81ED-4DB2-BD59-A6C34878D82A}">
                    <a16:rowId xmlns:a16="http://schemas.microsoft.com/office/drawing/2014/main" val="3472724397"/>
                  </a:ext>
                </a:extLst>
              </a:tr>
              <a:tr h="322527">
                <a:tc>
                  <a:txBody>
                    <a:bodyPr/>
                    <a:lstStyle/>
                    <a:p>
                      <a:pPr algn="ctr"/>
                      <a:r>
                        <a:rPr lang="en-US" sz="1400">
                          <a:latin typeface="+mn-lt"/>
                        </a:rPr>
                        <a:t>SVM – Sigmoid </a:t>
                      </a:r>
                    </a:p>
                  </a:txBody>
                  <a:tcPr marL="73302" marR="73302" marT="36651" marB="36651"/>
                </a:tc>
                <a:tc>
                  <a:txBody>
                    <a:bodyPr/>
                    <a:lstStyle/>
                    <a:p>
                      <a:pPr algn="ctr" fontAlgn="b"/>
                      <a:r>
                        <a:rPr lang="en-US" sz="1400" b="0" i="0" u="none" strike="noStrike">
                          <a:solidFill>
                            <a:srgbClr val="000000"/>
                          </a:solidFill>
                          <a:effectLst/>
                          <a:latin typeface="+mn-lt"/>
                        </a:rPr>
                        <a:t>0.8748</a:t>
                      </a:r>
                    </a:p>
                  </a:txBody>
                  <a:tcPr marL="7636" marR="7636" marT="7636" marB="0" anchor="b"/>
                </a:tc>
                <a:tc>
                  <a:txBody>
                    <a:bodyPr/>
                    <a:lstStyle/>
                    <a:p>
                      <a:pPr algn="ctr" fontAlgn="b"/>
                      <a:r>
                        <a:rPr lang="en-US" sz="1400" b="0" i="0" u="none" strike="noStrike">
                          <a:solidFill>
                            <a:srgbClr val="000000"/>
                          </a:solidFill>
                          <a:effectLst/>
                          <a:latin typeface="+mn-lt"/>
                        </a:rPr>
                        <a:t>0.8654</a:t>
                      </a:r>
                    </a:p>
                  </a:txBody>
                  <a:tcPr marL="7636" marR="7636" marT="7636" marB="0" anchor="b"/>
                </a:tc>
                <a:tc>
                  <a:txBody>
                    <a:bodyPr/>
                    <a:lstStyle/>
                    <a:p>
                      <a:pPr algn="ctr" fontAlgn="b"/>
                      <a:r>
                        <a:rPr lang="en-US" sz="1400" b="0" i="0" u="none" strike="noStrike">
                          <a:solidFill>
                            <a:srgbClr val="000000"/>
                          </a:solidFill>
                          <a:effectLst/>
                          <a:latin typeface="+mn-lt"/>
                        </a:rPr>
                        <a:t>0.9128</a:t>
                      </a:r>
                    </a:p>
                  </a:txBody>
                  <a:tcPr marL="7636" marR="7636" marT="7636" marB="0" anchor="b"/>
                </a:tc>
                <a:tc>
                  <a:txBody>
                    <a:bodyPr/>
                    <a:lstStyle/>
                    <a:p>
                      <a:pPr algn="ctr" fontAlgn="b"/>
                      <a:r>
                        <a:rPr lang="en-US" sz="1400" b="0" i="0" u="none" strike="noStrike">
                          <a:solidFill>
                            <a:srgbClr val="000000"/>
                          </a:solidFill>
                          <a:effectLst/>
                          <a:latin typeface="+mn-lt"/>
                        </a:rPr>
                        <a:t>0.8861</a:t>
                      </a:r>
                    </a:p>
                  </a:txBody>
                  <a:tcPr marL="7636" marR="7636" marT="7636" marB="0" anchor="b"/>
                </a:tc>
                <a:extLst>
                  <a:ext uri="{0D108BD9-81ED-4DB2-BD59-A6C34878D82A}">
                    <a16:rowId xmlns:a16="http://schemas.microsoft.com/office/drawing/2014/main" val="2379776238"/>
                  </a:ext>
                </a:extLst>
              </a:tr>
              <a:tr h="322527">
                <a:tc>
                  <a:txBody>
                    <a:bodyPr/>
                    <a:lstStyle/>
                    <a:p>
                      <a:pPr algn="ctr"/>
                      <a:r>
                        <a:rPr lang="en-US" sz="1400">
                          <a:latin typeface="+mn-lt"/>
                        </a:rPr>
                        <a:t>SVM – Polynomial (3)</a:t>
                      </a:r>
                    </a:p>
                  </a:txBody>
                  <a:tcPr marL="73302" marR="73302" marT="36651" marB="36651"/>
                </a:tc>
                <a:tc>
                  <a:txBody>
                    <a:bodyPr/>
                    <a:lstStyle/>
                    <a:p>
                      <a:pPr algn="ctr" fontAlgn="b"/>
                      <a:r>
                        <a:rPr lang="en-US" sz="1400" b="0" i="0" u="none" strike="noStrike">
                          <a:solidFill>
                            <a:srgbClr val="000000"/>
                          </a:solidFill>
                          <a:effectLst/>
                          <a:latin typeface="+mn-lt"/>
                        </a:rPr>
                        <a:t>0.8968</a:t>
                      </a:r>
                    </a:p>
                  </a:txBody>
                  <a:tcPr marL="7636" marR="7636" marT="7636" marB="0" anchor="b"/>
                </a:tc>
                <a:tc>
                  <a:txBody>
                    <a:bodyPr/>
                    <a:lstStyle/>
                    <a:p>
                      <a:pPr algn="ctr" fontAlgn="b"/>
                      <a:r>
                        <a:rPr lang="en-US" sz="1400" b="0" i="0" u="none" strike="noStrike">
                          <a:solidFill>
                            <a:srgbClr val="000000"/>
                          </a:solidFill>
                          <a:effectLst/>
                          <a:latin typeface="+mn-lt"/>
                        </a:rPr>
                        <a:t>0.8937</a:t>
                      </a:r>
                    </a:p>
                  </a:txBody>
                  <a:tcPr marL="7636" marR="7636" marT="7636" marB="0" anchor="b"/>
                </a:tc>
                <a:tc>
                  <a:txBody>
                    <a:bodyPr/>
                    <a:lstStyle/>
                    <a:p>
                      <a:pPr algn="ctr" fontAlgn="b"/>
                      <a:r>
                        <a:rPr lang="en-US" sz="1400" b="0" i="0" u="none" strike="noStrike">
                          <a:solidFill>
                            <a:srgbClr val="000000"/>
                          </a:solidFill>
                          <a:effectLst/>
                          <a:latin typeface="+mn-lt"/>
                        </a:rPr>
                        <a:t>0.9335</a:t>
                      </a:r>
                    </a:p>
                  </a:txBody>
                  <a:tcPr marL="7636" marR="7636" marT="7636" marB="0" anchor="b"/>
                </a:tc>
                <a:tc>
                  <a:txBody>
                    <a:bodyPr/>
                    <a:lstStyle/>
                    <a:p>
                      <a:pPr algn="ctr" fontAlgn="b"/>
                      <a:r>
                        <a:rPr lang="en-US" sz="1400" b="0" i="0" u="none" strike="noStrike">
                          <a:solidFill>
                            <a:srgbClr val="000000"/>
                          </a:solidFill>
                          <a:effectLst/>
                          <a:latin typeface="+mn-lt"/>
                        </a:rPr>
                        <a:t>0.9049</a:t>
                      </a:r>
                    </a:p>
                  </a:txBody>
                  <a:tcPr marL="7636" marR="7636" marT="7636" marB="0" anchor="b"/>
                </a:tc>
                <a:extLst>
                  <a:ext uri="{0D108BD9-81ED-4DB2-BD59-A6C34878D82A}">
                    <a16:rowId xmlns:a16="http://schemas.microsoft.com/office/drawing/2014/main" val="4043127535"/>
                  </a:ext>
                </a:extLst>
              </a:tr>
              <a:tr h="3225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mn-lt"/>
                        </a:rPr>
                        <a:t>SVM – Polynomial (5)</a:t>
                      </a:r>
                    </a:p>
                  </a:txBody>
                  <a:tcPr marL="73302" marR="73302" marT="36651" marB="36651"/>
                </a:tc>
                <a:tc>
                  <a:txBody>
                    <a:bodyPr/>
                    <a:lstStyle/>
                    <a:p>
                      <a:pPr algn="ctr" fontAlgn="b"/>
                      <a:r>
                        <a:rPr lang="en-US" sz="1400" b="0" i="0" u="none" strike="noStrike">
                          <a:solidFill>
                            <a:srgbClr val="000000"/>
                          </a:solidFill>
                          <a:effectLst/>
                          <a:latin typeface="+mn-lt"/>
                        </a:rPr>
                        <a:t>0.8854</a:t>
                      </a:r>
                    </a:p>
                  </a:txBody>
                  <a:tcPr marL="7636" marR="7636" marT="7636" marB="0" anchor="b"/>
                </a:tc>
                <a:tc>
                  <a:txBody>
                    <a:bodyPr/>
                    <a:lstStyle/>
                    <a:p>
                      <a:pPr algn="ctr" fontAlgn="b"/>
                      <a:r>
                        <a:rPr lang="en-US" sz="1400" b="0" i="0" u="none" strike="noStrike">
                          <a:solidFill>
                            <a:srgbClr val="000000"/>
                          </a:solidFill>
                          <a:effectLst/>
                          <a:latin typeface="+mn-lt"/>
                        </a:rPr>
                        <a:t>0.8771</a:t>
                      </a:r>
                    </a:p>
                  </a:txBody>
                  <a:tcPr marL="7636" marR="7636" marT="7636" marB="0" anchor="b"/>
                </a:tc>
                <a:tc>
                  <a:txBody>
                    <a:bodyPr/>
                    <a:lstStyle/>
                    <a:p>
                      <a:pPr algn="ctr" fontAlgn="b"/>
                      <a:r>
                        <a:rPr lang="en-US" sz="1400" b="0" i="0" u="none" strike="noStrike">
                          <a:solidFill>
                            <a:srgbClr val="000000"/>
                          </a:solidFill>
                          <a:effectLst/>
                          <a:latin typeface="+mn-lt"/>
                        </a:rPr>
                        <a:t>0.9354</a:t>
                      </a:r>
                    </a:p>
                  </a:txBody>
                  <a:tcPr marL="7636" marR="7636" marT="7636" marB="0" anchor="b"/>
                </a:tc>
                <a:tc>
                  <a:txBody>
                    <a:bodyPr/>
                    <a:lstStyle/>
                    <a:p>
                      <a:pPr algn="ctr" fontAlgn="b"/>
                      <a:r>
                        <a:rPr lang="en-US" sz="1400" b="0" i="0" u="none" strike="noStrike">
                          <a:solidFill>
                            <a:srgbClr val="000000"/>
                          </a:solidFill>
                          <a:effectLst/>
                          <a:latin typeface="+mn-lt"/>
                        </a:rPr>
                        <a:t>0.8949</a:t>
                      </a:r>
                    </a:p>
                  </a:txBody>
                  <a:tcPr marL="7636" marR="7636" marT="7636" marB="0" anchor="b"/>
                </a:tc>
                <a:extLst>
                  <a:ext uri="{0D108BD9-81ED-4DB2-BD59-A6C34878D82A}">
                    <a16:rowId xmlns:a16="http://schemas.microsoft.com/office/drawing/2014/main" val="3023892101"/>
                  </a:ext>
                </a:extLst>
              </a:tr>
              <a:tr h="3225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mn-lt"/>
                        </a:rPr>
                        <a:t>Decision Tree</a:t>
                      </a:r>
                    </a:p>
                  </a:txBody>
                  <a:tcPr marL="73302" marR="73302" marT="36651" marB="36651"/>
                </a:tc>
                <a:tc>
                  <a:txBody>
                    <a:bodyPr/>
                    <a:lstStyle/>
                    <a:p>
                      <a:pPr algn="ctr" fontAlgn="b"/>
                      <a:r>
                        <a:rPr lang="en-US" sz="1400" b="0" i="0" u="none" strike="noStrike">
                          <a:solidFill>
                            <a:srgbClr val="000000"/>
                          </a:solidFill>
                          <a:effectLst/>
                          <a:latin typeface="+mn-lt"/>
                        </a:rPr>
                        <a:t>0.9357</a:t>
                      </a:r>
                    </a:p>
                  </a:txBody>
                  <a:tcPr marL="7636" marR="7636" marT="7636" marB="0" anchor="b"/>
                </a:tc>
                <a:tc>
                  <a:txBody>
                    <a:bodyPr/>
                    <a:lstStyle/>
                    <a:p>
                      <a:pPr algn="ctr" fontAlgn="b"/>
                      <a:r>
                        <a:rPr lang="en-US" sz="1400" b="0" i="0" u="none" strike="noStrike">
                          <a:solidFill>
                            <a:srgbClr val="000000"/>
                          </a:solidFill>
                          <a:effectLst/>
                          <a:latin typeface="+mn-lt"/>
                        </a:rPr>
                        <a:t>0.9446</a:t>
                      </a:r>
                    </a:p>
                  </a:txBody>
                  <a:tcPr marL="7636" marR="7636" marT="7636" marB="0" anchor="b"/>
                </a:tc>
                <a:tc>
                  <a:txBody>
                    <a:bodyPr/>
                    <a:lstStyle/>
                    <a:p>
                      <a:pPr algn="ctr" fontAlgn="b"/>
                      <a:r>
                        <a:rPr lang="en-US" sz="1400" b="0" i="0" u="none" strike="noStrike">
                          <a:solidFill>
                            <a:srgbClr val="000000"/>
                          </a:solidFill>
                          <a:effectLst/>
                          <a:latin typeface="+mn-lt"/>
                        </a:rPr>
                        <a:t>0.9369</a:t>
                      </a:r>
                    </a:p>
                  </a:txBody>
                  <a:tcPr marL="7636" marR="7636" marT="7636" marB="0" anchor="b"/>
                </a:tc>
                <a:tc>
                  <a:txBody>
                    <a:bodyPr/>
                    <a:lstStyle/>
                    <a:p>
                      <a:pPr algn="ctr" fontAlgn="b"/>
                      <a:r>
                        <a:rPr lang="en-US" sz="1400" b="0" i="0" u="none" strike="noStrike">
                          <a:solidFill>
                            <a:srgbClr val="000000"/>
                          </a:solidFill>
                          <a:effectLst/>
                          <a:latin typeface="+mn-lt"/>
                        </a:rPr>
                        <a:t>0.9395</a:t>
                      </a:r>
                    </a:p>
                  </a:txBody>
                  <a:tcPr marL="7636" marR="7636" marT="7636" marB="0" anchor="b"/>
                </a:tc>
                <a:extLst>
                  <a:ext uri="{0D108BD9-81ED-4DB2-BD59-A6C34878D82A}">
                    <a16:rowId xmlns:a16="http://schemas.microsoft.com/office/drawing/2014/main" val="507306895"/>
                  </a:ext>
                </a:extLst>
              </a:tr>
              <a:tr h="3225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mn-lt"/>
                        </a:rPr>
                        <a:t>Random Forest</a:t>
                      </a:r>
                    </a:p>
                  </a:txBody>
                  <a:tcPr marL="73302" marR="73302" marT="36651" marB="36651"/>
                </a:tc>
                <a:tc>
                  <a:txBody>
                    <a:bodyPr/>
                    <a:lstStyle/>
                    <a:p>
                      <a:pPr algn="ctr" fontAlgn="b"/>
                      <a:r>
                        <a:rPr lang="en-US" sz="1400" b="0" i="0" u="none" strike="noStrike">
                          <a:solidFill>
                            <a:srgbClr val="000000"/>
                          </a:solidFill>
                          <a:effectLst/>
                          <a:latin typeface="+mn-lt"/>
                        </a:rPr>
                        <a:t>0.9404</a:t>
                      </a:r>
                    </a:p>
                  </a:txBody>
                  <a:tcPr marL="7636" marR="7636" marT="7636" marB="0" anchor="b"/>
                </a:tc>
                <a:tc>
                  <a:txBody>
                    <a:bodyPr/>
                    <a:lstStyle/>
                    <a:p>
                      <a:pPr algn="ctr" fontAlgn="b"/>
                      <a:r>
                        <a:rPr lang="en-US" sz="1400" b="0" i="0" u="none" strike="noStrike">
                          <a:solidFill>
                            <a:srgbClr val="000000"/>
                          </a:solidFill>
                          <a:effectLst/>
                          <a:latin typeface="+mn-lt"/>
                        </a:rPr>
                        <a:t>0.9467</a:t>
                      </a:r>
                    </a:p>
                  </a:txBody>
                  <a:tcPr marL="7636" marR="7636" marT="7636" marB="0" anchor="b"/>
                </a:tc>
                <a:tc>
                  <a:txBody>
                    <a:bodyPr/>
                    <a:lstStyle/>
                    <a:p>
                      <a:pPr algn="ctr" fontAlgn="b"/>
                      <a:r>
                        <a:rPr lang="en-US" sz="1400" b="0" i="0" u="none" strike="noStrike">
                          <a:solidFill>
                            <a:srgbClr val="000000"/>
                          </a:solidFill>
                          <a:effectLst/>
                          <a:latin typeface="+mn-lt"/>
                        </a:rPr>
                        <a:t>0.9446</a:t>
                      </a:r>
                    </a:p>
                  </a:txBody>
                  <a:tcPr marL="7636" marR="7636" marT="7636" marB="0" anchor="b"/>
                </a:tc>
                <a:tc>
                  <a:txBody>
                    <a:bodyPr/>
                    <a:lstStyle/>
                    <a:p>
                      <a:pPr algn="ctr" fontAlgn="b"/>
                      <a:r>
                        <a:rPr lang="en-US" sz="1400" b="0" i="0" u="none" strike="noStrike">
                          <a:solidFill>
                            <a:srgbClr val="000000"/>
                          </a:solidFill>
                          <a:effectLst/>
                          <a:latin typeface="+mn-lt"/>
                        </a:rPr>
                        <a:t>0.9443</a:t>
                      </a:r>
                    </a:p>
                  </a:txBody>
                  <a:tcPr marL="7636" marR="7636" marT="7636" marB="0" anchor="b"/>
                </a:tc>
                <a:extLst>
                  <a:ext uri="{0D108BD9-81ED-4DB2-BD59-A6C34878D82A}">
                    <a16:rowId xmlns:a16="http://schemas.microsoft.com/office/drawing/2014/main" val="2937345166"/>
                  </a:ext>
                </a:extLst>
              </a:tr>
            </a:tbl>
          </a:graphicData>
        </a:graphic>
      </p:graphicFrame>
      <p:sp>
        <p:nvSpPr>
          <p:cNvPr id="11" name="Rectangle 10">
            <a:extLst>
              <a:ext uri="{FF2B5EF4-FFF2-40B4-BE49-F238E27FC236}">
                <a16:creationId xmlns:a16="http://schemas.microsoft.com/office/drawing/2014/main" id="{185E1BB7-4DD6-47FB-B152-20E2C751BB9E}"/>
              </a:ext>
            </a:extLst>
          </p:cNvPr>
          <p:cNvSpPr/>
          <p:nvPr/>
        </p:nvSpPr>
        <p:spPr>
          <a:xfrm>
            <a:off x="620113" y="5652654"/>
            <a:ext cx="10927831" cy="330228"/>
          </a:xfrm>
          <a:prstGeom prst="rect">
            <a:avLst/>
          </a:prstGeom>
          <a:solidFill>
            <a:srgbClr val="00B05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62CEE1-EB13-4008-8B1D-F2752F1579CE}"/>
              </a:ext>
            </a:extLst>
          </p:cNvPr>
          <p:cNvSpPr/>
          <p:nvPr/>
        </p:nvSpPr>
        <p:spPr>
          <a:xfrm>
            <a:off x="644056" y="3721390"/>
            <a:ext cx="10927831" cy="330228"/>
          </a:xfrm>
          <a:prstGeom prst="rect">
            <a:avLst/>
          </a:prstGeom>
          <a:solidFill>
            <a:srgbClr val="FFFF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02D621D-FA7A-409C-809A-217C5FB22DDC}"/>
              </a:ext>
            </a:extLst>
          </p:cNvPr>
          <p:cNvSpPr>
            <a:spLocks noGrp="1"/>
          </p:cNvSpPr>
          <p:nvPr>
            <p:ph type="sldNum" sz="quarter" idx="12"/>
          </p:nvPr>
        </p:nvSpPr>
        <p:spPr/>
        <p:txBody>
          <a:bodyPr/>
          <a:lstStyle/>
          <a:p>
            <a:fld id="{760A9DCE-BBF4-4317-BEA5-DEAA959651BE}" type="slidenum">
              <a:rPr lang="en-US" smtClean="0"/>
              <a:t>12</a:t>
            </a:fld>
            <a:endParaRPr lang="en-US"/>
          </a:p>
        </p:txBody>
      </p:sp>
    </p:spTree>
    <p:extLst>
      <p:ext uri="{BB962C8B-B14F-4D97-AF65-F5344CB8AC3E}">
        <p14:creationId xmlns:p14="http://schemas.microsoft.com/office/powerpoint/2010/main" val="357000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95E665-84E4-4E27-B0E5-7407D1F60E5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Article Content Only - Results</a:t>
            </a:r>
          </a:p>
        </p:txBody>
      </p:sp>
      <p:graphicFrame>
        <p:nvGraphicFramePr>
          <p:cNvPr id="4" name="Table 4">
            <a:extLst>
              <a:ext uri="{FF2B5EF4-FFF2-40B4-BE49-F238E27FC236}">
                <a16:creationId xmlns:a16="http://schemas.microsoft.com/office/drawing/2014/main" id="{4C09ED19-4D83-4A49-85FA-B4BC7B3E9DC5}"/>
              </a:ext>
            </a:extLst>
          </p:cNvPr>
          <p:cNvGraphicFramePr>
            <a:graphicFrameLocks noGrp="1"/>
          </p:cNvGraphicFramePr>
          <p:nvPr>
            <p:ph idx="1"/>
            <p:extLst>
              <p:ext uri="{D42A27DB-BD31-4B8C-83A1-F6EECF244321}">
                <p14:modId xmlns:p14="http://schemas.microsoft.com/office/powerpoint/2010/main" val="1716646509"/>
              </p:ext>
            </p:extLst>
          </p:nvPr>
        </p:nvGraphicFramePr>
        <p:xfrm>
          <a:off x="644056" y="2435085"/>
          <a:ext cx="10927831" cy="3547797"/>
        </p:xfrm>
        <a:graphic>
          <a:graphicData uri="http://schemas.openxmlformats.org/drawingml/2006/table">
            <a:tbl>
              <a:tblPr firstRow="1" bandRow="1">
                <a:tableStyleId>{5C22544A-7EE6-4342-B048-85BDC9FD1C3A}</a:tableStyleId>
              </a:tblPr>
              <a:tblGrid>
                <a:gridCol w="2465991">
                  <a:extLst>
                    <a:ext uri="{9D8B030D-6E8A-4147-A177-3AD203B41FA5}">
                      <a16:colId xmlns:a16="http://schemas.microsoft.com/office/drawing/2014/main" val="1651542074"/>
                    </a:ext>
                  </a:extLst>
                </a:gridCol>
                <a:gridCol w="2142579">
                  <a:extLst>
                    <a:ext uri="{9D8B030D-6E8A-4147-A177-3AD203B41FA5}">
                      <a16:colId xmlns:a16="http://schemas.microsoft.com/office/drawing/2014/main" val="3535978958"/>
                    </a:ext>
                  </a:extLst>
                </a:gridCol>
                <a:gridCol w="2279670">
                  <a:extLst>
                    <a:ext uri="{9D8B030D-6E8A-4147-A177-3AD203B41FA5}">
                      <a16:colId xmlns:a16="http://schemas.microsoft.com/office/drawing/2014/main" val="3015794098"/>
                    </a:ext>
                  </a:extLst>
                </a:gridCol>
                <a:gridCol w="2279670">
                  <a:extLst>
                    <a:ext uri="{9D8B030D-6E8A-4147-A177-3AD203B41FA5}">
                      <a16:colId xmlns:a16="http://schemas.microsoft.com/office/drawing/2014/main" val="171221503"/>
                    </a:ext>
                  </a:extLst>
                </a:gridCol>
                <a:gridCol w="1759921">
                  <a:extLst>
                    <a:ext uri="{9D8B030D-6E8A-4147-A177-3AD203B41FA5}">
                      <a16:colId xmlns:a16="http://schemas.microsoft.com/office/drawing/2014/main" val="1646340549"/>
                    </a:ext>
                  </a:extLst>
                </a:gridCol>
              </a:tblGrid>
              <a:tr h="322527">
                <a:tc>
                  <a:txBody>
                    <a:bodyPr/>
                    <a:lstStyle/>
                    <a:p>
                      <a:pPr algn="ctr"/>
                      <a:r>
                        <a:rPr lang="en-US" sz="1400" b="1">
                          <a:latin typeface="+mn-lt"/>
                        </a:rPr>
                        <a:t>Model</a:t>
                      </a:r>
                    </a:p>
                  </a:txBody>
                  <a:tcPr marL="73302" marR="73302" marT="36651" marB="36651"/>
                </a:tc>
                <a:tc>
                  <a:txBody>
                    <a:bodyPr/>
                    <a:lstStyle/>
                    <a:p>
                      <a:pPr algn="ctr"/>
                      <a:r>
                        <a:rPr lang="en-US" sz="1400" b="1">
                          <a:latin typeface="+mn-lt"/>
                        </a:rPr>
                        <a:t>Avg. Accuracy</a:t>
                      </a:r>
                    </a:p>
                  </a:txBody>
                  <a:tcPr marL="73302" marR="73302" marT="36651" marB="36651"/>
                </a:tc>
                <a:tc>
                  <a:txBody>
                    <a:bodyPr/>
                    <a:lstStyle/>
                    <a:p>
                      <a:pPr algn="ctr"/>
                      <a:r>
                        <a:rPr lang="en-US" sz="1400" b="1">
                          <a:latin typeface="+mn-lt"/>
                        </a:rPr>
                        <a:t>Avg. Precision</a:t>
                      </a:r>
                    </a:p>
                  </a:txBody>
                  <a:tcPr marL="73302" marR="73302" marT="36651" marB="36651"/>
                </a:tc>
                <a:tc>
                  <a:txBody>
                    <a:bodyPr/>
                    <a:lstStyle/>
                    <a:p>
                      <a:pPr algn="ctr"/>
                      <a:r>
                        <a:rPr lang="en-US" sz="1400" b="1">
                          <a:latin typeface="+mn-lt"/>
                        </a:rPr>
                        <a:t>Avg. Recall</a:t>
                      </a:r>
                    </a:p>
                  </a:txBody>
                  <a:tcPr marL="73302" marR="73302" marT="36651" marB="36651"/>
                </a:tc>
                <a:tc>
                  <a:txBody>
                    <a:bodyPr/>
                    <a:lstStyle/>
                    <a:p>
                      <a:pPr algn="ctr"/>
                      <a:r>
                        <a:rPr lang="en-US" sz="1400" b="1">
                          <a:latin typeface="+mn-lt"/>
                        </a:rPr>
                        <a:t>Avg. F1</a:t>
                      </a:r>
                    </a:p>
                  </a:txBody>
                  <a:tcPr marL="73302" marR="73302" marT="36651" marB="36651"/>
                </a:tc>
                <a:extLst>
                  <a:ext uri="{0D108BD9-81ED-4DB2-BD59-A6C34878D82A}">
                    <a16:rowId xmlns:a16="http://schemas.microsoft.com/office/drawing/2014/main" val="2495016723"/>
                  </a:ext>
                </a:extLst>
              </a:tr>
              <a:tr h="322527">
                <a:tc>
                  <a:txBody>
                    <a:bodyPr/>
                    <a:lstStyle/>
                    <a:p>
                      <a:pPr algn="ctr"/>
                      <a:r>
                        <a:rPr lang="en-US" sz="1400">
                          <a:latin typeface="+mn-lt"/>
                        </a:rPr>
                        <a:t>Majority Vote</a:t>
                      </a:r>
                    </a:p>
                  </a:txBody>
                  <a:tcPr marL="73302" marR="73302" marT="36651" marB="36651"/>
                </a:tc>
                <a:tc>
                  <a:txBody>
                    <a:bodyPr/>
                    <a:lstStyle/>
                    <a:p>
                      <a:pPr algn="ctr"/>
                      <a:r>
                        <a:rPr lang="en-US" sz="1400">
                          <a:latin typeface="+mn-lt"/>
                        </a:rPr>
                        <a:t>0.5338</a:t>
                      </a:r>
                    </a:p>
                  </a:txBody>
                  <a:tcPr marL="73302" marR="73302" marT="36651" marB="36651"/>
                </a:tc>
                <a:tc>
                  <a:txBody>
                    <a:bodyPr/>
                    <a:lstStyle/>
                    <a:p>
                      <a:pPr algn="ctr"/>
                      <a:r>
                        <a:rPr lang="en-US" sz="1400">
                          <a:latin typeface="+mn-lt"/>
                        </a:rPr>
                        <a:t>0.5338</a:t>
                      </a:r>
                    </a:p>
                  </a:txBody>
                  <a:tcPr marL="73302" marR="73302" marT="36651" marB="36651"/>
                </a:tc>
                <a:tc>
                  <a:txBody>
                    <a:bodyPr/>
                    <a:lstStyle/>
                    <a:p>
                      <a:pPr algn="ctr"/>
                      <a:r>
                        <a:rPr lang="en-US" sz="1400">
                          <a:latin typeface="+mn-lt"/>
                        </a:rPr>
                        <a:t>1.0000</a:t>
                      </a:r>
                    </a:p>
                  </a:txBody>
                  <a:tcPr marL="73302" marR="73302" marT="36651" marB="36651"/>
                </a:tc>
                <a:tc>
                  <a:txBody>
                    <a:bodyPr/>
                    <a:lstStyle/>
                    <a:p>
                      <a:pPr algn="ctr"/>
                      <a:r>
                        <a:rPr lang="en-US" sz="1400">
                          <a:latin typeface="+mn-lt"/>
                        </a:rPr>
                        <a:t>0.6960</a:t>
                      </a:r>
                    </a:p>
                  </a:txBody>
                  <a:tcPr marL="73302" marR="73302" marT="36651" marB="36651"/>
                </a:tc>
                <a:extLst>
                  <a:ext uri="{0D108BD9-81ED-4DB2-BD59-A6C34878D82A}">
                    <a16:rowId xmlns:a16="http://schemas.microsoft.com/office/drawing/2014/main" val="3648937945"/>
                  </a:ext>
                </a:extLst>
              </a:tr>
              <a:tr h="322527">
                <a:tc>
                  <a:txBody>
                    <a:bodyPr/>
                    <a:lstStyle/>
                    <a:p>
                      <a:pPr algn="ctr"/>
                      <a:r>
                        <a:rPr lang="en-US" sz="1400">
                          <a:latin typeface="+mn-lt"/>
                        </a:rPr>
                        <a:t>K-Nearest Neighbors</a:t>
                      </a:r>
                    </a:p>
                  </a:txBody>
                  <a:tcPr marL="73302" marR="73302" marT="36651" marB="36651"/>
                </a:tc>
                <a:tc>
                  <a:txBody>
                    <a:bodyPr/>
                    <a:lstStyle/>
                    <a:p>
                      <a:pPr algn="ctr" fontAlgn="b"/>
                      <a:r>
                        <a:rPr lang="en-US" sz="1400" b="0" i="0" u="none" strike="noStrike">
                          <a:solidFill>
                            <a:srgbClr val="000000"/>
                          </a:solidFill>
                          <a:effectLst/>
                          <a:latin typeface="+mn-lt"/>
                          <a:cs typeface="Calibri" panose="020F0502020204030204" pitchFamily="34" charset="0"/>
                        </a:rPr>
                        <a:t>0.9410</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0.9571</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0.9332</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0.9442</a:t>
                      </a:r>
                    </a:p>
                  </a:txBody>
                  <a:tcPr marL="7636" marR="7636" marT="7636" marB="0" anchor="b"/>
                </a:tc>
                <a:extLst>
                  <a:ext uri="{0D108BD9-81ED-4DB2-BD59-A6C34878D82A}">
                    <a16:rowId xmlns:a16="http://schemas.microsoft.com/office/drawing/2014/main" val="3475820454"/>
                  </a:ext>
                </a:extLst>
              </a:tr>
              <a:tr h="322527">
                <a:tc>
                  <a:txBody>
                    <a:bodyPr/>
                    <a:lstStyle/>
                    <a:p>
                      <a:pPr algn="ctr"/>
                      <a:r>
                        <a:rPr lang="en-US" sz="1400">
                          <a:latin typeface="+mn-lt"/>
                        </a:rPr>
                        <a:t>Logistic Regression</a:t>
                      </a:r>
                    </a:p>
                  </a:txBody>
                  <a:tcPr marL="73302" marR="73302" marT="36651" marB="36651"/>
                </a:tc>
                <a:tc>
                  <a:txBody>
                    <a:bodyPr/>
                    <a:lstStyle/>
                    <a:p>
                      <a:pPr algn="ctr" fontAlgn="b"/>
                      <a:r>
                        <a:rPr lang="en-US" sz="1400" b="0" i="0" u="none" strike="noStrike">
                          <a:solidFill>
                            <a:srgbClr val="000000"/>
                          </a:solidFill>
                          <a:effectLst/>
                          <a:latin typeface="+mn-lt"/>
                          <a:cs typeface="Calibri" panose="020F0502020204030204" pitchFamily="34" charset="0"/>
                        </a:rPr>
                        <a:t>0.9290</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0.9285</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0.9442</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0.9344</a:t>
                      </a:r>
                    </a:p>
                  </a:txBody>
                  <a:tcPr marL="7636" marR="7636" marT="7636" marB="0" anchor="b"/>
                </a:tc>
                <a:extLst>
                  <a:ext uri="{0D108BD9-81ED-4DB2-BD59-A6C34878D82A}">
                    <a16:rowId xmlns:a16="http://schemas.microsoft.com/office/drawing/2014/main" val="632753724"/>
                  </a:ext>
                </a:extLst>
              </a:tr>
              <a:tr h="322527">
                <a:tc>
                  <a:txBody>
                    <a:bodyPr/>
                    <a:lstStyle/>
                    <a:p>
                      <a:pPr algn="ctr"/>
                      <a:r>
                        <a:rPr lang="en-US" sz="1400">
                          <a:latin typeface="+mn-lt"/>
                        </a:rPr>
                        <a:t>SVM – RBF</a:t>
                      </a:r>
                    </a:p>
                  </a:txBody>
                  <a:tcPr marL="73302" marR="73302" marT="36651" marB="36651"/>
                </a:tc>
                <a:tc>
                  <a:txBody>
                    <a:bodyPr/>
                    <a:lstStyle/>
                    <a:p>
                      <a:pPr algn="ctr" fontAlgn="b"/>
                      <a:r>
                        <a:rPr lang="en-US" sz="1400" b="0" i="0" u="none" strike="noStrike">
                          <a:solidFill>
                            <a:srgbClr val="000000"/>
                          </a:solidFill>
                          <a:effectLst/>
                          <a:latin typeface="+mn-lt"/>
                          <a:cs typeface="Calibri" panose="020F0502020204030204" pitchFamily="34" charset="0"/>
                        </a:rPr>
                        <a:t>0.9612</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0.9613</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0.9685</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0.964</a:t>
                      </a:r>
                    </a:p>
                  </a:txBody>
                  <a:tcPr marL="7636" marR="7636" marT="7636" marB="0" anchor="b"/>
                </a:tc>
                <a:extLst>
                  <a:ext uri="{0D108BD9-81ED-4DB2-BD59-A6C34878D82A}">
                    <a16:rowId xmlns:a16="http://schemas.microsoft.com/office/drawing/2014/main" val="274758432"/>
                  </a:ext>
                </a:extLst>
              </a:tr>
              <a:tr h="322527">
                <a:tc>
                  <a:txBody>
                    <a:bodyPr/>
                    <a:lstStyle/>
                    <a:p>
                      <a:pPr algn="ctr"/>
                      <a:r>
                        <a:rPr lang="en-US" sz="1400">
                          <a:latin typeface="+mn-lt"/>
                        </a:rPr>
                        <a:t>SVM – Linear</a:t>
                      </a:r>
                    </a:p>
                  </a:txBody>
                  <a:tcPr marL="73302" marR="73302" marT="36651" marB="36651"/>
                </a:tc>
                <a:tc>
                  <a:txBody>
                    <a:bodyPr/>
                    <a:lstStyle/>
                    <a:p>
                      <a:pPr algn="ctr" fontAlgn="b"/>
                      <a:r>
                        <a:rPr lang="en-US" sz="1400" b="0" i="0" u="none" strike="noStrike">
                          <a:solidFill>
                            <a:srgbClr val="000000"/>
                          </a:solidFill>
                          <a:effectLst/>
                          <a:latin typeface="+mn-lt"/>
                          <a:cs typeface="Calibri" panose="020F0502020204030204" pitchFamily="34" charset="0"/>
                        </a:rPr>
                        <a:t>0.9672</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0.9729</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0.9672</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0.9694</a:t>
                      </a:r>
                    </a:p>
                  </a:txBody>
                  <a:tcPr marL="7636" marR="7636" marT="7636" marB="0" anchor="b"/>
                </a:tc>
                <a:extLst>
                  <a:ext uri="{0D108BD9-81ED-4DB2-BD59-A6C34878D82A}">
                    <a16:rowId xmlns:a16="http://schemas.microsoft.com/office/drawing/2014/main" val="3472724397"/>
                  </a:ext>
                </a:extLst>
              </a:tr>
              <a:tr h="322527">
                <a:tc>
                  <a:txBody>
                    <a:bodyPr/>
                    <a:lstStyle/>
                    <a:p>
                      <a:pPr algn="ctr"/>
                      <a:r>
                        <a:rPr lang="en-US" sz="1400">
                          <a:latin typeface="+mn-lt"/>
                        </a:rPr>
                        <a:t>SVM – Sigmoid </a:t>
                      </a:r>
                    </a:p>
                  </a:txBody>
                  <a:tcPr marL="73302" marR="73302" marT="36651" marB="36651"/>
                </a:tc>
                <a:tc>
                  <a:txBody>
                    <a:bodyPr/>
                    <a:lstStyle/>
                    <a:p>
                      <a:pPr algn="ctr" fontAlgn="b"/>
                      <a:r>
                        <a:rPr lang="en-US" sz="1400" b="0" i="0" u="none" strike="noStrike">
                          <a:solidFill>
                            <a:srgbClr val="000000"/>
                          </a:solidFill>
                          <a:effectLst/>
                          <a:latin typeface="+mn-lt"/>
                          <a:cs typeface="Calibri" panose="020F0502020204030204" pitchFamily="34" charset="0"/>
                        </a:rPr>
                        <a:t>0.9544</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0.9638</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0.9524</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0.9573</a:t>
                      </a:r>
                    </a:p>
                  </a:txBody>
                  <a:tcPr marL="7636" marR="7636" marT="7636" marB="0" anchor="b"/>
                </a:tc>
                <a:extLst>
                  <a:ext uri="{0D108BD9-81ED-4DB2-BD59-A6C34878D82A}">
                    <a16:rowId xmlns:a16="http://schemas.microsoft.com/office/drawing/2014/main" val="2379776238"/>
                  </a:ext>
                </a:extLst>
              </a:tr>
              <a:tr h="322527">
                <a:tc>
                  <a:txBody>
                    <a:bodyPr/>
                    <a:lstStyle/>
                    <a:p>
                      <a:pPr algn="ctr"/>
                      <a:r>
                        <a:rPr lang="en-US" sz="1400">
                          <a:latin typeface="+mn-lt"/>
                        </a:rPr>
                        <a:t>SVM – Polynomial (3)</a:t>
                      </a:r>
                    </a:p>
                  </a:txBody>
                  <a:tcPr marL="73302" marR="73302" marT="36651" marB="36651"/>
                </a:tc>
                <a:tc>
                  <a:txBody>
                    <a:bodyPr/>
                    <a:lstStyle/>
                    <a:p>
                      <a:pPr algn="ctr" fontAlgn="b"/>
                      <a:r>
                        <a:rPr lang="en-US" sz="1400" b="0" i="0" u="none" strike="noStrike">
                          <a:solidFill>
                            <a:srgbClr val="000000"/>
                          </a:solidFill>
                          <a:effectLst/>
                          <a:latin typeface="+mn-lt"/>
                          <a:cs typeface="Calibri" panose="020F0502020204030204" pitchFamily="34" charset="0"/>
                        </a:rPr>
                        <a:t>0.9256</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0.9238</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0.9491</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0.932</a:t>
                      </a:r>
                    </a:p>
                  </a:txBody>
                  <a:tcPr marL="7636" marR="7636" marT="7636" marB="0" anchor="b"/>
                </a:tc>
                <a:extLst>
                  <a:ext uri="{0D108BD9-81ED-4DB2-BD59-A6C34878D82A}">
                    <a16:rowId xmlns:a16="http://schemas.microsoft.com/office/drawing/2014/main" val="4043127535"/>
                  </a:ext>
                </a:extLst>
              </a:tr>
              <a:tr h="3225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mn-lt"/>
                        </a:rPr>
                        <a:t>SVM – Polynomial (5)</a:t>
                      </a:r>
                    </a:p>
                  </a:txBody>
                  <a:tcPr marL="73302" marR="73302" marT="36651" marB="36651"/>
                </a:tc>
                <a:tc>
                  <a:txBody>
                    <a:bodyPr/>
                    <a:lstStyle/>
                    <a:p>
                      <a:pPr algn="ctr" fontAlgn="b"/>
                      <a:r>
                        <a:rPr lang="en-US" sz="1400" b="0" i="0" u="none" strike="noStrike">
                          <a:solidFill>
                            <a:srgbClr val="000000"/>
                          </a:solidFill>
                          <a:effectLst/>
                          <a:latin typeface="+mn-lt"/>
                          <a:cs typeface="Calibri" panose="020F0502020204030204" pitchFamily="34" charset="0"/>
                        </a:rPr>
                        <a:t>0.8962</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0.8893</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0.9384</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0.9049</a:t>
                      </a:r>
                    </a:p>
                  </a:txBody>
                  <a:tcPr marL="7636" marR="7636" marT="7636" marB="0" anchor="b"/>
                </a:tc>
                <a:extLst>
                  <a:ext uri="{0D108BD9-81ED-4DB2-BD59-A6C34878D82A}">
                    <a16:rowId xmlns:a16="http://schemas.microsoft.com/office/drawing/2014/main" val="3023892101"/>
                  </a:ext>
                </a:extLst>
              </a:tr>
              <a:tr h="3225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mn-lt"/>
                        </a:rPr>
                        <a:t>Decision Tree</a:t>
                      </a:r>
                    </a:p>
                  </a:txBody>
                  <a:tcPr marL="73302" marR="73302" marT="36651" marB="36651"/>
                </a:tc>
                <a:tc>
                  <a:txBody>
                    <a:bodyPr/>
                    <a:lstStyle/>
                    <a:p>
                      <a:pPr algn="ctr" fontAlgn="b"/>
                      <a:r>
                        <a:rPr lang="en-US" sz="1400" b="0" i="0" u="none" strike="noStrike">
                          <a:solidFill>
                            <a:srgbClr val="000000"/>
                          </a:solidFill>
                          <a:effectLst/>
                          <a:latin typeface="+mn-lt"/>
                          <a:cs typeface="Calibri" panose="020F0502020204030204" pitchFamily="34" charset="0"/>
                        </a:rPr>
                        <a:t>0.9692</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0.9725</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0.9700</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0.9709</a:t>
                      </a:r>
                    </a:p>
                  </a:txBody>
                  <a:tcPr marL="7636" marR="7636" marT="7636" marB="0" anchor="b"/>
                </a:tc>
                <a:extLst>
                  <a:ext uri="{0D108BD9-81ED-4DB2-BD59-A6C34878D82A}">
                    <a16:rowId xmlns:a16="http://schemas.microsoft.com/office/drawing/2014/main" val="507306895"/>
                  </a:ext>
                </a:extLst>
              </a:tr>
              <a:tr h="3225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mn-lt"/>
                        </a:rPr>
                        <a:t>Random Forest</a:t>
                      </a:r>
                    </a:p>
                  </a:txBody>
                  <a:tcPr marL="73302" marR="73302" marT="36651" marB="36651"/>
                </a:tc>
                <a:tc>
                  <a:txBody>
                    <a:bodyPr/>
                    <a:lstStyle/>
                    <a:p>
                      <a:pPr algn="ctr" fontAlgn="b"/>
                      <a:r>
                        <a:rPr lang="en-US" sz="1400" b="0" i="0" u="none" strike="noStrike">
                          <a:solidFill>
                            <a:srgbClr val="000000"/>
                          </a:solidFill>
                          <a:effectLst/>
                          <a:latin typeface="+mn-lt"/>
                          <a:cs typeface="Calibri" panose="020F0502020204030204" pitchFamily="34" charset="0"/>
                        </a:rPr>
                        <a:t>0.9719</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0.9758</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0.9735</a:t>
                      </a:r>
                    </a:p>
                  </a:txBody>
                  <a:tcPr marL="7636" marR="7636" marT="7636" marB="0" anchor="b"/>
                </a:tc>
                <a:tc>
                  <a:txBody>
                    <a:bodyPr/>
                    <a:lstStyle/>
                    <a:p>
                      <a:pPr algn="ctr" fontAlgn="b"/>
                      <a:r>
                        <a:rPr lang="en-US" sz="1400" b="0" i="0" u="none" strike="noStrike">
                          <a:solidFill>
                            <a:srgbClr val="000000"/>
                          </a:solidFill>
                          <a:effectLst/>
                          <a:latin typeface="+mn-lt"/>
                          <a:cs typeface="Calibri" panose="020F0502020204030204" pitchFamily="34" charset="0"/>
                        </a:rPr>
                        <a:t>0.9739</a:t>
                      </a:r>
                    </a:p>
                  </a:txBody>
                  <a:tcPr marL="7636" marR="7636" marT="7636" marB="0" anchor="b"/>
                </a:tc>
                <a:extLst>
                  <a:ext uri="{0D108BD9-81ED-4DB2-BD59-A6C34878D82A}">
                    <a16:rowId xmlns:a16="http://schemas.microsoft.com/office/drawing/2014/main" val="2937345166"/>
                  </a:ext>
                </a:extLst>
              </a:tr>
            </a:tbl>
          </a:graphicData>
        </a:graphic>
      </p:graphicFrame>
      <p:sp>
        <p:nvSpPr>
          <p:cNvPr id="10" name="Rectangle 9">
            <a:extLst>
              <a:ext uri="{FF2B5EF4-FFF2-40B4-BE49-F238E27FC236}">
                <a16:creationId xmlns:a16="http://schemas.microsoft.com/office/drawing/2014/main" id="{9936EC6A-EFE0-40DA-A6E6-ADAC0A0C894F}"/>
              </a:ext>
            </a:extLst>
          </p:cNvPr>
          <p:cNvSpPr/>
          <p:nvPr/>
        </p:nvSpPr>
        <p:spPr>
          <a:xfrm>
            <a:off x="644054" y="5661872"/>
            <a:ext cx="10903889" cy="321010"/>
          </a:xfrm>
          <a:prstGeom prst="rect">
            <a:avLst/>
          </a:prstGeom>
          <a:solidFill>
            <a:srgbClr val="00B05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5C5C7BA-447B-4E48-9303-44EE5946D7D7}"/>
              </a:ext>
            </a:extLst>
          </p:cNvPr>
          <p:cNvSpPr>
            <a:spLocks noGrp="1"/>
          </p:cNvSpPr>
          <p:nvPr>
            <p:ph type="sldNum" sz="quarter" idx="12"/>
          </p:nvPr>
        </p:nvSpPr>
        <p:spPr/>
        <p:txBody>
          <a:bodyPr/>
          <a:lstStyle/>
          <a:p>
            <a:fld id="{760A9DCE-BBF4-4317-BEA5-DEAA959651BE}" type="slidenum">
              <a:rPr lang="en-US" smtClean="0"/>
              <a:t>13</a:t>
            </a:fld>
            <a:endParaRPr lang="en-US"/>
          </a:p>
        </p:txBody>
      </p:sp>
      <p:sp>
        <p:nvSpPr>
          <p:cNvPr id="12" name="Rectangle 11">
            <a:extLst>
              <a:ext uri="{FF2B5EF4-FFF2-40B4-BE49-F238E27FC236}">
                <a16:creationId xmlns:a16="http://schemas.microsoft.com/office/drawing/2014/main" id="{F12A94E7-49FA-4259-9686-A95DCAD004EE}"/>
              </a:ext>
            </a:extLst>
          </p:cNvPr>
          <p:cNvSpPr/>
          <p:nvPr/>
        </p:nvSpPr>
        <p:spPr>
          <a:xfrm>
            <a:off x="620112" y="5330531"/>
            <a:ext cx="10927831" cy="321010"/>
          </a:xfrm>
          <a:prstGeom prst="rect">
            <a:avLst/>
          </a:prstGeom>
          <a:solidFill>
            <a:srgbClr val="FFFF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B919856-287C-4502-87F3-865F631C20EB}"/>
              </a:ext>
            </a:extLst>
          </p:cNvPr>
          <p:cNvSpPr/>
          <p:nvPr/>
        </p:nvSpPr>
        <p:spPr>
          <a:xfrm>
            <a:off x="644056" y="4056227"/>
            <a:ext cx="10927831" cy="321010"/>
          </a:xfrm>
          <a:prstGeom prst="rect">
            <a:avLst/>
          </a:prstGeom>
          <a:solidFill>
            <a:srgbClr val="FFC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050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E5C69-2839-47E5-B99A-12EDC865AB7C}"/>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Conclusions and Takeaways</a:t>
            </a:r>
          </a:p>
        </p:txBody>
      </p:sp>
      <p:sp>
        <p:nvSpPr>
          <p:cNvPr id="3" name="Content Placeholder 2">
            <a:extLst>
              <a:ext uri="{FF2B5EF4-FFF2-40B4-BE49-F238E27FC236}">
                <a16:creationId xmlns:a16="http://schemas.microsoft.com/office/drawing/2014/main" id="{5017115D-7126-4AF6-81BB-591FECA147CF}"/>
              </a:ext>
            </a:extLst>
          </p:cNvPr>
          <p:cNvSpPr>
            <a:spLocks noGrp="1"/>
          </p:cNvSpPr>
          <p:nvPr>
            <p:ph idx="1"/>
          </p:nvPr>
        </p:nvSpPr>
        <p:spPr>
          <a:xfrm>
            <a:off x="4810259" y="649480"/>
            <a:ext cx="6555347" cy="5546047"/>
          </a:xfrm>
        </p:spPr>
        <p:txBody>
          <a:bodyPr anchor="ctr">
            <a:normAutofit/>
          </a:bodyPr>
          <a:lstStyle/>
          <a:p>
            <a:r>
              <a:rPr lang="en-US" sz="2000" dirty="0"/>
              <a:t>Reliable and accurate classification models </a:t>
            </a:r>
            <a:r>
              <a:rPr lang="en-US" sz="2000" i="1" dirty="0"/>
              <a:t>are</a:t>
            </a:r>
            <a:r>
              <a:rPr lang="en-US" sz="2000" dirty="0"/>
              <a:t> possible</a:t>
            </a:r>
          </a:p>
          <a:p>
            <a:pPr lvl="1"/>
            <a:r>
              <a:rPr lang="en-US" sz="1600" dirty="0"/>
              <a:t>Aggarwal and </a:t>
            </a:r>
            <a:r>
              <a:rPr lang="en-US" sz="1600" dirty="0" err="1"/>
              <a:t>Zhai’s</a:t>
            </a:r>
            <a:r>
              <a:rPr lang="en-US" sz="1600" dirty="0"/>
              <a:t> claims are confirmed</a:t>
            </a:r>
          </a:p>
          <a:p>
            <a:pPr lvl="1"/>
            <a:r>
              <a:rPr lang="en-US" sz="1600" dirty="0"/>
              <a:t>Framework laid out by </a:t>
            </a:r>
            <a:r>
              <a:rPr lang="en-US" sz="1600" dirty="0" err="1"/>
              <a:t>Ikonomakis</a:t>
            </a:r>
            <a:r>
              <a:rPr lang="en-US" sz="1600" dirty="0"/>
              <a:t> et al. is a good process to follow</a:t>
            </a:r>
          </a:p>
          <a:p>
            <a:r>
              <a:rPr lang="en-US" sz="2000" dirty="0"/>
              <a:t>Models that do not explicitly account for headline/article content text perform better than anticipated</a:t>
            </a:r>
          </a:p>
          <a:p>
            <a:pPr lvl="1"/>
            <a:r>
              <a:rPr lang="en-US" sz="1600" dirty="0"/>
              <a:t>Can be used for </a:t>
            </a:r>
            <a:r>
              <a:rPr lang="en-US" sz="1600" b="1" dirty="0"/>
              <a:t>quick</a:t>
            </a:r>
            <a:r>
              <a:rPr lang="en-US" sz="1600" dirty="0"/>
              <a:t> classification and presentation of results if the user has a tolerance for incorrectly classified articles</a:t>
            </a:r>
          </a:p>
          <a:p>
            <a:r>
              <a:rPr lang="en-US" sz="2000" dirty="0"/>
              <a:t>Random Forest classification outperforms all tested models with TF-IDF vectorized documents</a:t>
            </a:r>
          </a:p>
          <a:p>
            <a:pPr lvl="1"/>
            <a:r>
              <a:rPr lang="en-US" sz="1600" dirty="0"/>
              <a:t>Takes longer due to more data, but provides highest quality classifications for the user in the proposed application scenario</a:t>
            </a:r>
          </a:p>
          <a:p>
            <a:r>
              <a:rPr lang="en-US" sz="2000" dirty="0"/>
              <a:t>Suggestions for future work</a:t>
            </a:r>
          </a:p>
          <a:p>
            <a:pPr lvl="1"/>
            <a:r>
              <a:rPr lang="en-US" sz="1600" dirty="0"/>
              <a:t>Larger corpus</a:t>
            </a:r>
          </a:p>
          <a:p>
            <a:pPr lvl="1"/>
            <a:r>
              <a:rPr lang="en-US" sz="1600" dirty="0"/>
              <a:t>More publishers</a:t>
            </a:r>
          </a:p>
          <a:p>
            <a:pPr lvl="1"/>
            <a:r>
              <a:rPr lang="en-US" sz="1600" dirty="0"/>
              <a:t>Document-level class labels</a:t>
            </a:r>
          </a:p>
          <a:p>
            <a:pPr lvl="1"/>
            <a:r>
              <a:rPr lang="en-US" sz="1600" dirty="0"/>
              <a:t>Larger classification scope (3+ classes)</a:t>
            </a:r>
          </a:p>
        </p:txBody>
      </p:sp>
      <p:sp>
        <p:nvSpPr>
          <p:cNvPr id="4" name="Slide Number Placeholder 3">
            <a:extLst>
              <a:ext uri="{FF2B5EF4-FFF2-40B4-BE49-F238E27FC236}">
                <a16:creationId xmlns:a16="http://schemas.microsoft.com/office/drawing/2014/main" id="{B544FAAD-167E-46DE-AA90-53CC85DB90AE}"/>
              </a:ext>
            </a:extLst>
          </p:cNvPr>
          <p:cNvSpPr>
            <a:spLocks noGrp="1"/>
          </p:cNvSpPr>
          <p:nvPr>
            <p:ph type="sldNum" sz="quarter" idx="12"/>
          </p:nvPr>
        </p:nvSpPr>
        <p:spPr/>
        <p:txBody>
          <a:bodyPr/>
          <a:lstStyle/>
          <a:p>
            <a:fld id="{760A9DCE-BBF4-4317-BEA5-DEAA959651BE}" type="slidenum">
              <a:rPr lang="en-US" smtClean="0"/>
              <a:t>14</a:t>
            </a:fld>
            <a:endParaRPr lang="en-US"/>
          </a:p>
        </p:txBody>
      </p:sp>
    </p:spTree>
    <p:extLst>
      <p:ext uri="{BB962C8B-B14F-4D97-AF65-F5344CB8AC3E}">
        <p14:creationId xmlns:p14="http://schemas.microsoft.com/office/powerpoint/2010/main" val="7902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AF21B6-0611-4D31-8622-821761FA75A8}"/>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Thank you for watching! </a:t>
            </a:r>
            <a:r>
              <a:rPr lang="en-US" sz="4800" dirty="0">
                <a:solidFill>
                  <a:srgbClr val="FFFFFF"/>
                </a:solidFill>
                <a:sym typeface="Wingdings" panose="05000000000000000000" pitchFamily="2" charset="2"/>
              </a:rPr>
              <a:t></a:t>
            </a:r>
            <a:endParaRPr lang="en-US" sz="4800" dirty="0">
              <a:solidFill>
                <a:srgbClr val="FFFFFF"/>
              </a:solidFill>
            </a:endParaRPr>
          </a:p>
        </p:txBody>
      </p:sp>
      <p:sp>
        <p:nvSpPr>
          <p:cNvPr id="3" name="Subtitle 2">
            <a:extLst>
              <a:ext uri="{FF2B5EF4-FFF2-40B4-BE49-F238E27FC236}">
                <a16:creationId xmlns:a16="http://schemas.microsoft.com/office/drawing/2014/main" id="{9100E3C8-F575-45D3-A0E8-BD70026EDED8}"/>
              </a:ext>
            </a:extLst>
          </p:cNvPr>
          <p:cNvSpPr>
            <a:spLocks noGrp="1"/>
          </p:cNvSpPr>
          <p:nvPr>
            <p:ph type="subTitle" idx="1"/>
          </p:nvPr>
        </p:nvSpPr>
        <p:spPr>
          <a:xfrm>
            <a:off x="1350682" y="4870824"/>
            <a:ext cx="10005951" cy="1458258"/>
          </a:xfrm>
        </p:spPr>
        <p:txBody>
          <a:bodyPr anchor="ctr">
            <a:normAutofit/>
          </a:bodyPr>
          <a:lstStyle/>
          <a:p>
            <a:pPr algn="l"/>
            <a:r>
              <a:rPr lang="en-US"/>
              <a:t>Nawal Valliani</a:t>
            </a:r>
          </a:p>
          <a:p>
            <a:pPr algn="l"/>
            <a:r>
              <a:rPr lang="en-US"/>
              <a:t>605.744 – Information Retrieval</a:t>
            </a:r>
          </a:p>
          <a:p>
            <a:pPr algn="l"/>
            <a:r>
              <a:rPr lang="en-US"/>
              <a:t>Final Project</a:t>
            </a:r>
          </a:p>
        </p:txBody>
      </p:sp>
      <p:sp>
        <p:nvSpPr>
          <p:cNvPr id="4" name="Slide Number Placeholder 3">
            <a:extLst>
              <a:ext uri="{FF2B5EF4-FFF2-40B4-BE49-F238E27FC236}">
                <a16:creationId xmlns:a16="http://schemas.microsoft.com/office/drawing/2014/main" id="{EACE7B1D-1757-4588-A89C-D809CCC3E3A9}"/>
              </a:ext>
            </a:extLst>
          </p:cNvPr>
          <p:cNvSpPr>
            <a:spLocks noGrp="1"/>
          </p:cNvSpPr>
          <p:nvPr>
            <p:ph type="sldNum" sz="quarter" idx="12"/>
          </p:nvPr>
        </p:nvSpPr>
        <p:spPr/>
        <p:txBody>
          <a:bodyPr/>
          <a:lstStyle/>
          <a:p>
            <a:fld id="{760A9DCE-BBF4-4317-BEA5-DEAA959651BE}" type="slidenum">
              <a:rPr lang="en-US" smtClean="0"/>
              <a:t>15</a:t>
            </a:fld>
            <a:endParaRPr lang="en-US"/>
          </a:p>
        </p:txBody>
      </p:sp>
    </p:spTree>
    <p:extLst>
      <p:ext uri="{BB962C8B-B14F-4D97-AF65-F5344CB8AC3E}">
        <p14:creationId xmlns:p14="http://schemas.microsoft.com/office/powerpoint/2010/main" val="19128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ECE72-B258-4D2E-A577-9C9135D435B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Goal and Application</a:t>
            </a:r>
          </a:p>
        </p:txBody>
      </p:sp>
      <p:sp>
        <p:nvSpPr>
          <p:cNvPr id="3" name="Content Placeholder 2">
            <a:extLst>
              <a:ext uri="{FF2B5EF4-FFF2-40B4-BE49-F238E27FC236}">
                <a16:creationId xmlns:a16="http://schemas.microsoft.com/office/drawing/2014/main" id="{4361703F-CD95-42E1-80D9-F7272728318C}"/>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endParaRPr lang="en-US" sz="2000" dirty="0">
              <a:solidFill>
                <a:srgbClr val="FFFFFF"/>
              </a:solidFill>
            </a:endParaRPr>
          </a:p>
        </p:txBody>
      </p:sp>
      <p:sp>
        <p:nvSpPr>
          <p:cNvPr id="11" name="Content Placeholder 2">
            <a:extLst>
              <a:ext uri="{FF2B5EF4-FFF2-40B4-BE49-F238E27FC236}">
                <a16:creationId xmlns:a16="http://schemas.microsoft.com/office/drawing/2014/main" id="{262D1ECB-23CB-40F6-B4DD-52E6887AC92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u="sng" dirty="0"/>
              <a:t>Goal</a:t>
            </a:r>
            <a:r>
              <a:rPr lang="en-US" sz="2000" dirty="0"/>
              <a:t>: binary classification task - using news article headline and article content, can a reliable and accurate classifier be developed to classify news articles as left or right leaning?</a:t>
            </a:r>
          </a:p>
          <a:p>
            <a:r>
              <a:rPr lang="en-US" sz="2000" u="sng" dirty="0"/>
              <a:t>Application scenario</a:t>
            </a:r>
            <a:r>
              <a:rPr lang="en-US" sz="2000" dirty="0"/>
              <a:t>: a user only wants to see news content from a preferred political leaning from a variety of sources. An automatic news aggregator can classify and filter articles and present them to the user with the preferred  political leaning.</a:t>
            </a:r>
          </a:p>
        </p:txBody>
      </p:sp>
      <p:sp>
        <p:nvSpPr>
          <p:cNvPr id="13" name="TextBox 12">
            <a:extLst>
              <a:ext uri="{FF2B5EF4-FFF2-40B4-BE49-F238E27FC236}">
                <a16:creationId xmlns:a16="http://schemas.microsoft.com/office/drawing/2014/main" id="{15A3C2B7-20F7-4C3E-9C65-58FA38F1426B}"/>
              </a:ext>
            </a:extLst>
          </p:cNvPr>
          <p:cNvSpPr txBox="1"/>
          <p:nvPr/>
        </p:nvSpPr>
        <p:spPr>
          <a:xfrm flipH="1">
            <a:off x="1597778" y="3688647"/>
            <a:ext cx="2851306" cy="1200329"/>
          </a:xfrm>
          <a:prstGeom prst="rect">
            <a:avLst/>
          </a:prstGeom>
          <a:solidFill>
            <a:schemeClr val="bg1">
              <a:lumMod val="85000"/>
            </a:schemeClr>
          </a:solidFill>
          <a:ln>
            <a:solidFill>
              <a:schemeClr val="tx1"/>
            </a:solidFill>
          </a:ln>
        </p:spPr>
        <p:txBody>
          <a:bodyPr wrap="square" rtlCol="0">
            <a:spAutoFit/>
          </a:bodyPr>
          <a:lstStyle/>
          <a:p>
            <a:pPr algn="ctr"/>
            <a:r>
              <a:rPr lang="en-US" dirty="0"/>
              <a:t>“Dem group mocked from all sides after false claim about fuel prices under Biden”</a:t>
            </a:r>
          </a:p>
        </p:txBody>
      </p:sp>
      <p:sp>
        <p:nvSpPr>
          <p:cNvPr id="15" name="TextBox 14">
            <a:extLst>
              <a:ext uri="{FF2B5EF4-FFF2-40B4-BE49-F238E27FC236}">
                <a16:creationId xmlns:a16="http://schemas.microsoft.com/office/drawing/2014/main" id="{BBD01FDD-67D3-4D65-A6AF-927D1554D330}"/>
              </a:ext>
            </a:extLst>
          </p:cNvPr>
          <p:cNvSpPr txBox="1"/>
          <p:nvPr/>
        </p:nvSpPr>
        <p:spPr>
          <a:xfrm flipH="1">
            <a:off x="7373311" y="3824914"/>
            <a:ext cx="3023646" cy="923330"/>
          </a:xfrm>
          <a:prstGeom prst="rect">
            <a:avLst/>
          </a:prstGeom>
          <a:solidFill>
            <a:schemeClr val="bg1">
              <a:lumMod val="85000"/>
            </a:schemeClr>
          </a:solidFill>
          <a:ln>
            <a:solidFill>
              <a:schemeClr val="tx1"/>
            </a:solidFill>
          </a:ln>
        </p:spPr>
        <p:txBody>
          <a:bodyPr wrap="square" rtlCol="0">
            <a:spAutoFit/>
          </a:bodyPr>
          <a:lstStyle/>
          <a:p>
            <a:pPr algn="ctr"/>
            <a:r>
              <a:rPr lang="en-US" dirty="0"/>
              <a:t>“Tough politics around oil and gas are preventing Joe Biden from being a climate hero.”</a:t>
            </a:r>
          </a:p>
        </p:txBody>
      </p:sp>
      <p:sp>
        <p:nvSpPr>
          <p:cNvPr id="17" name="TextBox 16">
            <a:extLst>
              <a:ext uri="{FF2B5EF4-FFF2-40B4-BE49-F238E27FC236}">
                <a16:creationId xmlns:a16="http://schemas.microsoft.com/office/drawing/2014/main" id="{5FE24A7A-C075-4542-BF65-26B3AC76B8F0}"/>
              </a:ext>
            </a:extLst>
          </p:cNvPr>
          <p:cNvSpPr txBox="1"/>
          <p:nvPr/>
        </p:nvSpPr>
        <p:spPr>
          <a:xfrm flipH="1">
            <a:off x="4546718" y="4867953"/>
            <a:ext cx="3023646" cy="369332"/>
          </a:xfrm>
          <a:prstGeom prst="rect">
            <a:avLst/>
          </a:prstGeom>
          <a:solidFill>
            <a:schemeClr val="accent4">
              <a:lumMod val="40000"/>
              <a:lumOff val="60000"/>
            </a:schemeClr>
          </a:solidFill>
          <a:ln>
            <a:solidFill>
              <a:schemeClr val="tx1"/>
            </a:solidFill>
          </a:ln>
        </p:spPr>
        <p:txBody>
          <a:bodyPr wrap="square" rtlCol="0">
            <a:spAutoFit/>
          </a:bodyPr>
          <a:lstStyle/>
          <a:p>
            <a:pPr algn="ctr"/>
            <a:r>
              <a:rPr lang="en-US" dirty="0"/>
              <a:t>Classification Model</a:t>
            </a:r>
          </a:p>
        </p:txBody>
      </p:sp>
      <p:sp>
        <p:nvSpPr>
          <p:cNvPr id="18" name="TextBox 17">
            <a:extLst>
              <a:ext uri="{FF2B5EF4-FFF2-40B4-BE49-F238E27FC236}">
                <a16:creationId xmlns:a16="http://schemas.microsoft.com/office/drawing/2014/main" id="{FF26E9DC-24E6-4DDF-ABFC-9C23ED3DC1D8}"/>
              </a:ext>
            </a:extLst>
          </p:cNvPr>
          <p:cNvSpPr txBox="1"/>
          <p:nvPr/>
        </p:nvSpPr>
        <p:spPr>
          <a:xfrm flipH="1">
            <a:off x="8209232" y="5395693"/>
            <a:ext cx="1845891" cy="369332"/>
          </a:xfrm>
          <a:prstGeom prst="rect">
            <a:avLst/>
          </a:prstGeom>
          <a:solidFill>
            <a:schemeClr val="accent2">
              <a:lumMod val="40000"/>
              <a:lumOff val="60000"/>
            </a:schemeClr>
          </a:solidFill>
          <a:ln>
            <a:solidFill>
              <a:schemeClr val="accent1"/>
            </a:solidFill>
          </a:ln>
        </p:spPr>
        <p:txBody>
          <a:bodyPr wrap="square" rtlCol="0">
            <a:spAutoFit/>
          </a:bodyPr>
          <a:lstStyle/>
          <a:p>
            <a:pPr algn="ctr"/>
            <a:r>
              <a:rPr lang="en-US" dirty="0"/>
              <a:t>Right</a:t>
            </a:r>
          </a:p>
        </p:txBody>
      </p:sp>
      <p:sp>
        <p:nvSpPr>
          <p:cNvPr id="19" name="TextBox 18">
            <a:extLst>
              <a:ext uri="{FF2B5EF4-FFF2-40B4-BE49-F238E27FC236}">
                <a16:creationId xmlns:a16="http://schemas.microsoft.com/office/drawing/2014/main" id="{9BBD2951-D4C7-4B4F-9D8E-924E0FF69323}"/>
              </a:ext>
            </a:extLst>
          </p:cNvPr>
          <p:cNvSpPr txBox="1"/>
          <p:nvPr/>
        </p:nvSpPr>
        <p:spPr>
          <a:xfrm flipH="1">
            <a:off x="2061958" y="5395693"/>
            <a:ext cx="1845891" cy="369332"/>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Left</a:t>
            </a:r>
          </a:p>
        </p:txBody>
      </p:sp>
      <p:cxnSp>
        <p:nvCxnSpPr>
          <p:cNvPr id="20" name="Connector: Elbow 19">
            <a:extLst>
              <a:ext uri="{FF2B5EF4-FFF2-40B4-BE49-F238E27FC236}">
                <a16:creationId xmlns:a16="http://schemas.microsoft.com/office/drawing/2014/main" id="{89F92C22-CB6C-4574-9FD4-E9D83C3FC532}"/>
              </a:ext>
            </a:extLst>
          </p:cNvPr>
          <p:cNvCxnSpPr>
            <a:stCxn id="15" idx="3"/>
            <a:endCxn id="17" idx="0"/>
          </p:cNvCxnSpPr>
          <p:nvPr/>
        </p:nvCxnSpPr>
        <p:spPr>
          <a:xfrm rot="10800000" flipV="1">
            <a:off x="6058541" y="4286579"/>
            <a:ext cx="1314770" cy="5813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7F33D79-07BA-4AB2-83AA-0901C51BAE71}"/>
              </a:ext>
            </a:extLst>
          </p:cNvPr>
          <p:cNvCxnSpPr>
            <a:cxnSpLocks/>
            <a:stCxn id="13" idx="1"/>
            <a:endCxn id="17" idx="0"/>
          </p:cNvCxnSpPr>
          <p:nvPr/>
        </p:nvCxnSpPr>
        <p:spPr>
          <a:xfrm>
            <a:off x="4449084" y="4288812"/>
            <a:ext cx="1609457" cy="5791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594B9ED-E5CA-4381-A774-7A456B874061}"/>
              </a:ext>
            </a:extLst>
          </p:cNvPr>
          <p:cNvCxnSpPr>
            <a:cxnSpLocks/>
            <a:stCxn id="17" idx="2"/>
            <a:endCxn id="19" idx="1"/>
          </p:cNvCxnSpPr>
          <p:nvPr/>
        </p:nvCxnSpPr>
        <p:spPr>
          <a:xfrm rot="5400000">
            <a:off x="4811658" y="4333476"/>
            <a:ext cx="343074" cy="21506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7A7D50F-BCD6-44CC-8D78-1A76A017F51B}"/>
              </a:ext>
            </a:extLst>
          </p:cNvPr>
          <p:cNvCxnSpPr>
            <a:cxnSpLocks/>
            <a:stCxn id="17" idx="2"/>
          </p:cNvCxnSpPr>
          <p:nvPr/>
        </p:nvCxnSpPr>
        <p:spPr>
          <a:xfrm rot="16200000" flipH="1">
            <a:off x="6962349" y="4333477"/>
            <a:ext cx="343076" cy="21506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3109746D-60F3-41D1-AAA6-645F826724FF}"/>
              </a:ext>
            </a:extLst>
          </p:cNvPr>
          <p:cNvCxnSpPr>
            <a:cxnSpLocks/>
          </p:cNvCxnSpPr>
          <p:nvPr/>
        </p:nvCxnSpPr>
        <p:spPr>
          <a:xfrm rot="16200000" flipH="1">
            <a:off x="5639781" y="2272627"/>
            <a:ext cx="876049" cy="6108746"/>
          </a:xfrm>
          <a:prstGeom prst="curvedConnector3">
            <a:avLst>
              <a:gd name="adj1" fmla="val 126094"/>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C7B45838-E65B-48E8-8E3A-F69E9D36EBC6}"/>
              </a:ext>
            </a:extLst>
          </p:cNvPr>
          <p:cNvCxnSpPr>
            <a:stCxn id="15" idx="2"/>
            <a:endCxn id="19" idx="2"/>
          </p:cNvCxnSpPr>
          <p:nvPr/>
        </p:nvCxnSpPr>
        <p:spPr>
          <a:xfrm rot="5400000">
            <a:off x="5426629" y="2306519"/>
            <a:ext cx="1016781" cy="5900231"/>
          </a:xfrm>
          <a:prstGeom prst="curvedConnector3">
            <a:avLst>
              <a:gd name="adj1" fmla="val 12248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F42378-15DC-4195-9CC7-8A46491EA69A}"/>
              </a:ext>
            </a:extLst>
          </p:cNvPr>
          <p:cNvSpPr txBox="1"/>
          <p:nvPr/>
        </p:nvSpPr>
        <p:spPr>
          <a:xfrm>
            <a:off x="263892" y="6178388"/>
            <a:ext cx="11342254" cy="584775"/>
          </a:xfrm>
          <a:prstGeom prst="rect">
            <a:avLst/>
          </a:prstGeom>
          <a:noFill/>
        </p:spPr>
        <p:txBody>
          <a:bodyPr wrap="square" rtlCol="0">
            <a:spAutoFit/>
          </a:bodyPr>
          <a:lstStyle/>
          <a:p>
            <a:r>
              <a:rPr lang="en-US" sz="800" dirty="0"/>
              <a:t>Example article sources:</a:t>
            </a:r>
          </a:p>
          <a:p>
            <a:r>
              <a:rPr lang="en-US" sz="800" dirty="0">
                <a:hlinkClick r:id="rId3"/>
              </a:rPr>
              <a:t>https://www.cnn.com/2021/12/02/politics/interior-oil-gas-report-biden-climate/index.html</a:t>
            </a:r>
            <a:endParaRPr lang="en-US" sz="800" dirty="0"/>
          </a:p>
          <a:p>
            <a:r>
              <a:rPr lang="en-US" sz="800" dirty="0">
                <a:hlinkClick r:id="rId4"/>
              </a:rPr>
              <a:t>https://www.foxbusiness.com/politics/dccc-blasted-both-sides-tweet-praising-biden-gas-prices</a:t>
            </a:r>
            <a:endParaRPr lang="en-US" sz="800" dirty="0"/>
          </a:p>
          <a:p>
            <a:endParaRPr lang="en-US" sz="800" dirty="0"/>
          </a:p>
        </p:txBody>
      </p:sp>
      <p:sp>
        <p:nvSpPr>
          <p:cNvPr id="4" name="Slide Number Placeholder 3">
            <a:extLst>
              <a:ext uri="{FF2B5EF4-FFF2-40B4-BE49-F238E27FC236}">
                <a16:creationId xmlns:a16="http://schemas.microsoft.com/office/drawing/2014/main" id="{E276A6DE-E83C-4509-AC87-14DCEB5A5D59}"/>
              </a:ext>
            </a:extLst>
          </p:cNvPr>
          <p:cNvSpPr>
            <a:spLocks noGrp="1"/>
          </p:cNvSpPr>
          <p:nvPr>
            <p:ph type="sldNum" sz="quarter" idx="12"/>
          </p:nvPr>
        </p:nvSpPr>
        <p:spPr/>
        <p:txBody>
          <a:bodyPr/>
          <a:lstStyle/>
          <a:p>
            <a:fld id="{760A9DCE-BBF4-4317-BEA5-DEAA959651BE}" type="slidenum">
              <a:rPr lang="en-US" smtClean="0"/>
              <a:t>2</a:t>
            </a:fld>
            <a:endParaRPr lang="en-US"/>
          </a:p>
        </p:txBody>
      </p:sp>
    </p:spTree>
    <p:extLst>
      <p:ext uri="{BB962C8B-B14F-4D97-AF65-F5344CB8AC3E}">
        <p14:creationId xmlns:p14="http://schemas.microsoft.com/office/powerpoint/2010/main" val="347135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76BFF6-C750-4638-8E29-D819A65FB072}"/>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Relevant Literature</a:t>
            </a:r>
          </a:p>
        </p:txBody>
      </p:sp>
      <p:graphicFrame>
        <p:nvGraphicFramePr>
          <p:cNvPr id="5" name="Content Placeholder 2">
            <a:extLst>
              <a:ext uri="{FF2B5EF4-FFF2-40B4-BE49-F238E27FC236}">
                <a16:creationId xmlns:a16="http://schemas.microsoft.com/office/drawing/2014/main" id="{F8C8930C-421F-47A6-931C-3C136AEA789B}"/>
              </a:ext>
            </a:extLst>
          </p:cNvPr>
          <p:cNvGraphicFramePr>
            <a:graphicFrameLocks noGrp="1"/>
          </p:cNvGraphicFramePr>
          <p:nvPr>
            <p:ph idx="1"/>
            <p:extLst>
              <p:ext uri="{D42A27DB-BD31-4B8C-83A1-F6EECF244321}">
                <p14:modId xmlns:p14="http://schemas.microsoft.com/office/powerpoint/2010/main" val="98044744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0B97F1B-6BEB-4670-B31D-FF08CDEBBD4E}"/>
              </a:ext>
            </a:extLst>
          </p:cNvPr>
          <p:cNvSpPr>
            <a:spLocks noGrp="1"/>
          </p:cNvSpPr>
          <p:nvPr>
            <p:ph type="sldNum" sz="quarter" idx="12"/>
          </p:nvPr>
        </p:nvSpPr>
        <p:spPr/>
        <p:txBody>
          <a:bodyPr/>
          <a:lstStyle/>
          <a:p>
            <a:fld id="{760A9DCE-BBF4-4317-BEA5-DEAA959651BE}" type="slidenum">
              <a:rPr lang="en-US" smtClean="0"/>
              <a:t>3</a:t>
            </a:fld>
            <a:endParaRPr lang="en-US"/>
          </a:p>
        </p:txBody>
      </p:sp>
    </p:spTree>
    <p:extLst>
      <p:ext uri="{BB962C8B-B14F-4D97-AF65-F5344CB8AC3E}">
        <p14:creationId xmlns:p14="http://schemas.microsoft.com/office/powerpoint/2010/main" val="333655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922AF-7EA2-468D-8A23-40205920BECE}"/>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News Article Data</a:t>
            </a:r>
          </a:p>
        </p:txBody>
      </p:sp>
      <p:pic>
        <p:nvPicPr>
          <p:cNvPr id="5" name="Picture 4" descr="A picture containing chart&#10;&#10;Description automatically generated">
            <a:extLst>
              <a:ext uri="{FF2B5EF4-FFF2-40B4-BE49-F238E27FC236}">
                <a16:creationId xmlns:a16="http://schemas.microsoft.com/office/drawing/2014/main" id="{B48AF3B8-F5EF-4965-8A6D-9A475A808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06" y="314078"/>
            <a:ext cx="10024588" cy="3032437"/>
          </a:xfrm>
          <a:prstGeom prst="rect">
            <a:avLst/>
          </a:prstGeom>
        </p:spPr>
      </p:pic>
      <p:sp>
        <p:nvSpPr>
          <p:cNvPr id="3" name="Content Placeholder 2">
            <a:extLst>
              <a:ext uri="{FF2B5EF4-FFF2-40B4-BE49-F238E27FC236}">
                <a16:creationId xmlns:a16="http://schemas.microsoft.com/office/drawing/2014/main" id="{89BF68EE-0F82-428C-8B29-03F0B56E2EB9}"/>
              </a:ext>
            </a:extLst>
          </p:cNvPr>
          <p:cNvSpPr>
            <a:spLocks noGrp="1"/>
          </p:cNvSpPr>
          <p:nvPr>
            <p:ph idx="1"/>
          </p:nvPr>
        </p:nvSpPr>
        <p:spPr>
          <a:xfrm>
            <a:off x="1940256" y="3833199"/>
            <a:ext cx="8332826" cy="1119982"/>
          </a:xfrm>
        </p:spPr>
        <p:txBody>
          <a:bodyPr anchor="ctr">
            <a:normAutofit/>
          </a:bodyPr>
          <a:lstStyle/>
          <a:p>
            <a:r>
              <a:rPr lang="en-US" sz="1400"/>
              <a:t>News articles scraped from select publishers across the political spectrum</a:t>
            </a:r>
          </a:p>
          <a:p>
            <a:pPr lvl="1"/>
            <a:r>
              <a:rPr lang="en-US" sz="1400"/>
              <a:t>Political spectrum defined by AdFontes Media</a:t>
            </a:r>
          </a:p>
          <a:p>
            <a:pPr lvl="1"/>
            <a:r>
              <a:rPr lang="en-US" sz="1400"/>
              <a:t>Scraping performed using BeautifulSoup4</a:t>
            </a:r>
          </a:p>
          <a:p>
            <a:r>
              <a:rPr lang="en-US" sz="1400"/>
              <a:t>1,494 unique news articles acquired</a:t>
            </a:r>
          </a:p>
        </p:txBody>
      </p:sp>
      <p:sp>
        <p:nvSpPr>
          <p:cNvPr id="4" name="Slide Number Placeholder 3">
            <a:extLst>
              <a:ext uri="{FF2B5EF4-FFF2-40B4-BE49-F238E27FC236}">
                <a16:creationId xmlns:a16="http://schemas.microsoft.com/office/drawing/2014/main" id="{C9858281-2905-4633-8B30-7946C308DA42}"/>
              </a:ext>
            </a:extLst>
          </p:cNvPr>
          <p:cNvSpPr>
            <a:spLocks noGrp="1"/>
          </p:cNvSpPr>
          <p:nvPr>
            <p:ph type="sldNum" sz="quarter" idx="12"/>
          </p:nvPr>
        </p:nvSpPr>
        <p:spPr/>
        <p:txBody>
          <a:bodyPr/>
          <a:lstStyle/>
          <a:p>
            <a:fld id="{760A9DCE-BBF4-4317-BEA5-DEAA959651BE}" type="slidenum">
              <a:rPr lang="en-US" smtClean="0"/>
              <a:t>4</a:t>
            </a:fld>
            <a:endParaRPr lang="en-US"/>
          </a:p>
        </p:txBody>
      </p:sp>
    </p:spTree>
    <p:extLst>
      <p:ext uri="{BB962C8B-B14F-4D97-AF65-F5344CB8AC3E}">
        <p14:creationId xmlns:p14="http://schemas.microsoft.com/office/powerpoint/2010/main" val="396026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ECE72-B258-4D2E-A577-9C9135D435B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News Article Data</a:t>
            </a:r>
          </a:p>
        </p:txBody>
      </p:sp>
      <p:sp>
        <p:nvSpPr>
          <p:cNvPr id="3" name="Content Placeholder 2">
            <a:extLst>
              <a:ext uri="{FF2B5EF4-FFF2-40B4-BE49-F238E27FC236}">
                <a16:creationId xmlns:a16="http://schemas.microsoft.com/office/drawing/2014/main" id="{4361703F-CD95-42E1-80D9-F7272728318C}"/>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a:solidFill>
                  <a:srgbClr val="FFFFFF"/>
                </a:solidFill>
              </a:rPr>
              <a:t>Nine publishers across bias/reliability spectrum</a:t>
            </a:r>
          </a:p>
        </p:txBody>
      </p:sp>
      <p:pic>
        <p:nvPicPr>
          <p:cNvPr id="7" name="Picture 6">
            <a:extLst>
              <a:ext uri="{FF2B5EF4-FFF2-40B4-BE49-F238E27FC236}">
                <a16:creationId xmlns:a16="http://schemas.microsoft.com/office/drawing/2014/main" id="{007B9FE3-A36D-4B0A-A782-71BF9115ECCF}"/>
              </a:ext>
            </a:extLst>
          </p:cNvPr>
          <p:cNvPicPr>
            <a:picLocks noChangeAspect="1"/>
          </p:cNvPicPr>
          <p:nvPr/>
        </p:nvPicPr>
        <p:blipFill>
          <a:blip r:embed="rId3"/>
          <a:stretch>
            <a:fillRect/>
          </a:stretch>
        </p:blipFill>
        <p:spPr>
          <a:xfrm>
            <a:off x="3228882" y="4624540"/>
            <a:ext cx="5904802" cy="2007633"/>
          </a:xfrm>
          <a:prstGeom prst="rect">
            <a:avLst/>
          </a:prstGeom>
        </p:spPr>
      </p:pic>
      <p:pic>
        <p:nvPicPr>
          <p:cNvPr id="5" name="Picture 4">
            <a:extLst>
              <a:ext uri="{FF2B5EF4-FFF2-40B4-BE49-F238E27FC236}">
                <a16:creationId xmlns:a16="http://schemas.microsoft.com/office/drawing/2014/main" id="{26EAF3EC-DE74-4C41-BDC9-C098DE55CA44}"/>
              </a:ext>
            </a:extLst>
          </p:cNvPr>
          <p:cNvPicPr>
            <a:picLocks noChangeAspect="1"/>
          </p:cNvPicPr>
          <p:nvPr/>
        </p:nvPicPr>
        <p:blipFill>
          <a:blip r:embed="rId4"/>
          <a:stretch>
            <a:fillRect/>
          </a:stretch>
        </p:blipFill>
        <p:spPr>
          <a:xfrm>
            <a:off x="3017261" y="1962418"/>
            <a:ext cx="6328044" cy="2436296"/>
          </a:xfrm>
          <a:prstGeom prst="rect">
            <a:avLst/>
          </a:prstGeom>
        </p:spPr>
      </p:pic>
      <p:sp>
        <p:nvSpPr>
          <p:cNvPr id="4" name="Slide Number Placeholder 3">
            <a:extLst>
              <a:ext uri="{FF2B5EF4-FFF2-40B4-BE49-F238E27FC236}">
                <a16:creationId xmlns:a16="http://schemas.microsoft.com/office/drawing/2014/main" id="{DD994A0C-23CD-4B31-BADD-46ED04E18805}"/>
              </a:ext>
            </a:extLst>
          </p:cNvPr>
          <p:cNvSpPr>
            <a:spLocks noGrp="1"/>
          </p:cNvSpPr>
          <p:nvPr>
            <p:ph type="sldNum" sz="quarter" idx="12"/>
          </p:nvPr>
        </p:nvSpPr>
        <p:spPr/>
        <p:txBody>
          <a:bodyPr/>
          <a:lstStyle/>
          <a:p>
            <a:fld id="{760A9DCE-BBF4-4317-BEA5-DEAA959651BE}" type="slidenum">
              <a:rPr lang="en-US" smtClean="0"/>
              <a:t>5</a:t>
            </a:fld>
            <a:endParaRPr lang="en-US"/>
          </a:p>
        </p:txBody>
      </p:sp>
    </p:spTree>
    <p:extLst>
      <p:ext uri="{BB962C8B-B14F-4D97-AF65-F5344CB8AC3E}">
        <p14:creationId xmlns:p14="http://schemas.microsoft.com/office/powerpoint/2010/main" val="313394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BC285-D339-481D-9E99-E38F2687D9B2}"/>
              </a:ext>
            </a:extLst>
          </p:cNvPr>
          <p:cNvSpPr>
            <a:spLocks noGrp="1"/>
          </p:cNvSpPr>
          <p:nvPr>
            <p:ph type="title"/>
          </p:nvPr>
        </p:nvSpPr>
        <p:spPr>
          <a:xfrm>
            <a:off x="415611" y="1728137"/>
            <a:ext cx="3206589" cy="2662120"/>
          </a:xfrm>
        </p:spPr>
        <p:txBody>
          <a:bodyPr anchor="b">
            <a:normAutofit/>
          </a:bodyPr>
          <a:lstStyle/>
          <a:p>
            <a:pPr algn="r"/>
            <a:r>
              <a:rPr lang="en-US" sz="4000" dirty="0">
                <a:solidFill>
                  <a:srgbClr val="FFFFFF"/>
                </a:solidFill>
              </a:rPr>
              <a:t>Understanding the Data: Exploratory Data Analysis</a:t>
            </a:r>
          </a:p>
        </p:txBody>
      </p:sp>
      <p:graphicFrame>
        <p:nvGraphicFramePr>
          <p:cNvPr id="5" name="Content Placeholder 2">
            <a:extLst>
              <a:ext uri="{FF2B5EF4-FFF2-40B4-BE49-F238E27FC236}">
                <a16:creationId xmlns:a16="http://schemas.microsoft.com/office/drawing/2014/main" id="{50F3D397-194C-468E-8B35-CF0A467DC67E}"/>
              </a:ext>
            </a:extLst>
          </p:cNvPr>
          <p:cNvGraphicFramePr>
            <a:graphicFrameLocks noGrp="1"/>
          </p:cNvGraphicFramePr>
          <p:nvPr>
            <p:ph idx="1"/>
            <p:extLst>
              <p:ext uri="{D42A27DB-BD31-4B8C-83A1-F6EECF244321}">
                <p14:modId xmlns:p14="http://schemas.microsoft.com/office/powerpoint/2010/main" val="247867709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A3EE1644-4CC1-47ED-A08B-1F142BBDB878}"/>
              </a:ext>
            </a:extLst>
          </p:cNvPr>
          <p:cNvSpPr>
            <a:spLocks noGrp="1"/>
          </p:cNvSpPr>
          <p:nvPr>
            <p:ph type="sldNum" sz="quarter" idx="12"/>
          </p:nvPr>
        </p:nvSpPr>
        <p:spPr/>
        <p:txBody>
          <a:bodyPr/>
          <a:lstStyle/>
          <a:p>
            <a:fld id="{760A9DCE-BBF4-4317-BEA5-DEAA959651BE}" type="slidenum">
              <a:rPr lang="en-US" smtClean="0"/>
              <a:t>6</a:t>
            </a:fld>
            <a:endParaRPr lang="en-US"/>
          </a:p>
        </p:txBody>
      </p:sp>
    </p:spTree>
    <p:extLst>
      <p:ext uri="{BB962C8B-B14F-4D97-AF65-F5344CB8AC3E}">
        <p14:creationId xmlns:p14="http://schemas.microsoft.com/office/powerpoint/2010/main" val="207403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8DDED-5655-4246-A6F5-50B94454219D}"/>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Topic Modeling – LDA and NMF</a:t>
            </a:r>
          </a:p>
        </p:txBody>
      </p:sp>
      <p:pic>
        <p:nvPicPr>
          <p:cNvPr id="5" name="Content Placeholder 4">
            <a:extLst>
              <a:ext uri="{FF2B5EF4-FFF2-40B4-BE49-F238E27FC236}">
                <a16:creationId xmlns:a16="http://schemas.microsoft.com/office/drawing/2014/main" id="{73486072-8511-476C-BB74-5B1005CD8758}"/>
              </a:ext>
            </a:extLst>
          </p:cNvPr>
          <p:cNvPicPr>
            <a:picLocks noChangeAspect="1"/>
          </p:cNvPicPr>
          <p:nvPr/>
        </p:nvPicPr>
        <p:blipFill>
          <a:blip r:embed="rId3"/>
          <a:stretch>
            <a:fillRect/>
          </a:stretch>
        </p:blipFill>
        <p:spPr>
          <a:xfrm>
            <a:off x="1138042" y="781607"/>
            <a:ext cx="9915916" cy="3743258"/>
          </a:xfrm>
          <a:prstGeom prst="rect">
            <a:avLst/>
          </a:prstGeom>
        </p:spPr>
      </p:pic>
      <p:sp>
        <p:nvSpPr>
          <p:cNvPr id="3" name="Slide Number Placeholder 2">
            <a:extLst>
              <a:ext uri="{FF2B5EF4-FFF2-40B4-BE49-F238E27FC236}">
                <a16:creationId xmlns:a16="http://schemas.microsoft.com/office/drawing/2014/main" id="{4A47A0C8-E843-4DCD-9DE3-C8E44DE64ED6}"/>
              </a:ext>
            </a:extLst>
          </p:cNvPr>
          <p:cNvSpPr>
            <a:spLocks noGrp="1"/>
          </p:cNvSpPr>
          <p:nvPr>
            <p:ph type="sldNum" sz="quarter" idx="12"/>
          </p:nvPr>
        </p:nvSpPr>
        <p:spPr/>
        <p:txBody>
          <a:bodyPr/>
          <a:lstStyle/>
          <a:p>
            <a:fld id="{760A9DCE-BBF4-4317-BEA5-DEAA959651BE}" type="slidenum">
              <a:rPr lang="en-US" smtClean="0"/>
              <a:t>7</a:t>
            </a:fld>
            <a:endParaRPr lang="en-US"/>
          </a:p>
        </p:txBody>
      </p:sp>
    </p:spTree>
    <p:extLst>
      <p:ext uri="{BB962C8B-B14F-4D97-AF65-F5344CB8AC3E}">
        <p14:creationId xmlns:p14="http://schemas.microsoft.com/office/powerpoint/2010/main" val="126625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8DDED-5655-4246-A6F5-50B94454219D}"/>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Sentiment Analysis - Polarity</a:t>
            </a:r>
          </a:p>
        </p:txBody>
      </p:sp>
      <p:pic>
        <p:nvPicPr>
          <p:cNvPr id="9" name="Picture 8">
            <a:extLst>
              <a:ext uri="{FF2B5EF4-FFF2-40B4-BE49-F238E27FC236}">
                <a16:creationId xmlns:a16="http://schemas.microsoft.com/office/drawing/2014/main" id="{E6A0AB5F-9CA1-4408-B51C-FD331AD84292}"/>
              </a:ext>
            </a:extLst>
          </p:cNvPr>
          <p:cNvPicPr>
            <a:picLocks noChangeAspect="1"/>
          </p:cNvPicPr>
          <p:nvPr/>
        </p:nvPicPr>
        <p:blipFill>
          <a:blip r:embed="rId3"/>
          <a:stretch>
            <a:fillRect/>
          </a:stretch>
        </p:blipFill>
        <p:spPr>
          <a:xfrm>
            <a:off x="903229" y="825461"/>
            <a:ext cx="10378869" cy="3610499"/>
          </a:xfrm>
          <a:prstGeom prst="rect">
            <a:avLst/>
          </a:prstGeom>
        </p:spPr>
      </p:pic>
      <p:sp>
        <p:nvSpPr>
          <p:cNvPr id="3" name="Slide Number Placeholder 2">
            <a:extLst>
              <a:ext uri="{FF2B5EF4-FFF2-40B4-BE49-F238E27FC236}">
                <a16:creationId xmlns:a16="http://schemas.microsoft.com/office/drawing/2014/main" id="{EAA0793A-3A6A-4FD5-BCBF-BAE41A62D2A5}"/>
              </a:ext>
            </a:extLst>
          </p:cNvPr>
          <p:cNvSpPr>
            <a:spLocks noGrp="1"/>
          </p:cNvSpPr>
          <p:nvPr>
            <p:ph type="sldNum" sz="quarter" idx="12"/>
          </p:nvPr>
        </p:nvSpPr>
        <p:spPr/>
        <p:txBody>
          <a:bodyPr/>
          <a:lstStyle/>
          <a:p>
            <a:fld id="{760A9DCE-BBF4-4317-BEA5-DEAA959651BE}" type="slidenum">
              <a:rPr lang="en-US" smtClean="0"/>
              <a:t>8</a:t>
            </a:fld>
            <a:endParaRPr lang="en-US"/>
          </a:p>
        </p:txBody>
      </p:sp>
    </p:spTree>
    <p:extLst>
      <p:ext uri="{BB962C8B-B14F-4D97-AF65-F5344CB8AC3E}">
        <p14:creationId xmlns:p14="http://schemas.microsoft.com/office/powerpoint/2010/main" val="372602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DABABA-1071-4A31-B11A-470180854B6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Model Development</a:t>
            </a:r>
          </a:p>
        </p:txBody>
      </p:sp>
      <p:sp>
        <p:nvSpPr>
          <p:cNvPr id="3" name="Content Placeholder 2">
            <a:extLst>
              <a:ext uri="{FF2B5EF4-FFF2-40B4-BE49-F238E27FC236}">
                <a16:creationId xmlns:a16="http://schemas.microsoft.com/office/drawing/2014/main" id="{11552538-470B-453F-9ED3-821B46CEDFC4}"/>
              </a:ext>
            </a:extLst>
          </p:cNvPr>
          <p:cNvSpPr>
            <a:spLocks noGrp="1"/>
          </p:cNvSpPr>
          <p:nvPr>
            <p:ph idx="1"/>
          </p:nvPr>
        </p:nvSpPr>
        <p:spPr>
          <a:xfrm>
            <a:off x="4810259" y="649480"/>
            <a:ext cx="6555347" cy="5546047"/>
          </a:xfrm>
        </p:spPr>
        <p:txBody>
          <a:bodyPr anchor="ctr">
            <a:normAutofit/>
          </a:bodyPr>
          <a:lstStyle/>
          <a:p>
            <a:r>
              <a:rPr lang="en-US" sz="2000" dirty="0"/>
              <a:t>Several classification algorithms explored:</a:t>
            </a:r>
          </a:p>
          <a:p>
            <a:pPr lvl="1"/>
            <a:r>
              <a:rPr lang="en-US" sz="2000" dirty="0"/>
              <a:t>K-Nearest Neighbors</a:t>
            </a:r>
          </a:p>
          <a:p>
            <a:pPr lvl="1"/>
            <a:r>
              <a:rPr lang="en-US" sz="2000" dirty="0"/>
              <a:t>Logistic Regression</a:t>
            </a:r>
          </a:p>
          <a:p>
            <a:pPr lvl="1"/>
            <a:r>
              <a:rPr lang="en-US" sz="2000" dirty="0"/>
              <a:t>Support Vector Machine</a:t>
            </a:r>
          </a:p>
          <a:p>
            <a:pPr lvl="2"/>
            <a:r>
              <a:rPr lang="en-US" dirty="0"/>
              <a:t>Various kernels</a:t>
            </a:r>
          </a:p>
          <a:p>
            <a:pPr lvl="1"/>
            <a:r>
              <a:rPr lang="en-US" sz="2000" dirty="0"/>
              <a:t>Decision Tree</a:t>
            </a:r>
          </a:p>
          <a:p>
            <a:pPr lvl="1"/>
            <a:r>
              <a:rPr lang="en-US" sz="2000" dirty="0"/>
              <a:t>Random Forest</a:t>
            </a:r>
          </a:p>
          <a:p>
            <a:r>
              <a:rPr lang="en-US" sz="2000" dirty="0"/>
              <a:t>Hyperparameter tuning as required</a:t>
            </a:r>
          </a:p>
        </p:txBody>
      </p:sp>
      <p:pic>
        <p:nvPicPr>
          <p:cNvPr id="1026" name="Picture 2" descr="K Nearest Neighbor | KNN Algorithm | KNN in Python &amp;amp; R">
            <a:extLst>
              <a:ext uri="{FF2B5EF4-FFF2-40B4-BE49-F238E27FC236}">
                <a16:creationId xmlns:a16="http://schemas.microsoft.com/office/drawing/2014/main" id="{8B5FB254-B371-4814-B6B6-7ADDFCB76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398" y="338839"/>
            <a:ext cx="1433521" cy="12938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istic Regression Explained. [ — Logistic Regression explained… | by z_ai  | Towards Data Science">
            <a:extLst>
              <a:ext uri="{FF2B5EF4-FFF2-40B4-BE49-F238E27FC236}">
                <a16:creationId xmlns:a16="http://schemas.microsoft.com/office/drawing/2014/main" id="{BE3F446D-786A-4930-BB30-ABEADE627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868" y="4888607"/>
            <a:ext cx="2148927" cy="18228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6466F3C-1393-4635-8E06-483AB2FC0C7E}"/>
              </a:ext>
            </a:extLst>
          </p:cNvPr>
          <p:cNvPicPr>
            <a:picLocks noChangeAspect="1"/>
          </p:cNvPicPr>
          <p:nvPr/>
        </p:nvPicPr>
        <p:blipFill>
          <a:blip r:embed="rId5"/>
          <a:stretch>
            <a:fillRect/>
          </a:stretch>
        </p:blipFill>
        <p:spPr>
          <a:xfrm>
            <a:off x="8431478" y="146510"/>
            <a:ext cx="2304184" cy="1709007"/>
          </a:xfrm>
          <a:prstGeom prst="rect">
            <a:avLst/>
          </a:prstGeom>
        </p:spPr>
      </p:pic>
      <p:sp>
        <p:nvSpPr>
          <p:cNvPr id="9" name="TextBox 8">
            <a:extLst>
              <a:ext uri="{FF2B5EF4-FFF2-40B4-BE49-F238E27FC236}">
                <a16:creationId xmlns:a16="http://schemas.microsoft.com/office/drawing/2014/main" id="{05F32B77-7EC3-47C0-8862-2F6A17DFE42B}"/>
              </a:ext>
            </a:extLst>
          </p:cNvPr>
          <p:cNvSpPr txBox="1"/>
          <p:nvPr/>
        </p:nvSpPr>
        <p:spPr>
          <a:xfrm>
            <a:off x="4758414" y="1717667"/>
            <a:ext cx="1263487" cy="246221"/>
          </a:xfrm>
          <a:prstGeom prst="rect">
            <a:avLst/>
          </a:prstGeom>
          <a:noFill/>
        </p:spPr>
        <p:txBody>
          <a:bodyPr wrap="none" rtlCol="0">
            <a:spAutoFit/>
          </a:bodyPr>
          <a:lstStyle/>
          <a:p>
            <a:r>
              <a:rPr lang="en-US" sz="1000" dirty="0"/>
              <a:t>K-Nearest Neighbors</a:t>
            </a:r>
          </a:p>
        </p:txBody>
      </p:sp>
      <p:sp>
        <p:nvSpPr>
          <p:cNvPr id="19" name="TextBox 18">
            <a:extLst>
              <a:ext uri="{FF2B5EF4-FFF2-40B4-BE49-F238E27FC236}">
                <a16:creationId xmlns:a16="http://schemas.microsoft.com/office/drawing/2014/main" id="{F0D98FA1-ADFE-4C43-BDCE-17B290640A6A}"/>
              </a:ext>
            </a:extLst>
          </p:cNvPr>
          <p:cNvSpPr txBox="1"/>
          <p:nvPr/>
        </p:nvSpPr>
        <p:spPr>
          <a:xfrm>
            <a:off x="10638405" y="1609296"/>
            <a:ext cx="1457450" cy="246221"/>
          </a:xfrm>
          <a:prstGeom prst="rect">
            <a:avLst/>
          </a:prstGeom>
          <a:noFill/>
        </p:spPr>
        <p:txBody>
          <a:bodyPr wrap="none" rtlCol="0">
            <a:spAutoFit/>
          </a:bodyPr>
          <a:lstStyle/>
          <a:p>
            <a:r>
              <a:rPr lang="en-US" sz="1000" dirty="0"/>
              <a:t>Support Vector Machine</a:t>
            </a:r>
          </a:p>
        </p:txBody>
      </p:sp>
      <p:sp>
        <p:nvSpPr>
          <p:cNvPr id="21" name="TextBox 20">
            <a:extLst>
              <a:ext uri="{FF2B5EF4-FFF2-40B4-BE49-F238E27FC236}">
                <a16:creationId xmlns:a16="http://schemas.microsoft.com/office/drawing/2014/main" id="{079F92D2-0759-4CF0-9B4C-B3DF932B4864}"/>
              </a:ext>
            </a:extLst>
          </p:cNvPr>
          <p:cNvSpPr txBox="1"/>
          <p:nvPr/>
        </p:nvSpPr>
        <p:spPr>
          <a:xfrm>
            <a:off x="7219691" y="6387285"/>
            <a:ext cx="1167307" cy="246221"/>
          </a:xfrm>
          <a:prstGeom prst="rect">
            <a:avLst/>
          </a:prstGeom>
          <a:noFill/>
        </p:spPr>
        <p:txBody>
          <a:bodyPr wrap="none" rtlCol="0">
            <a:spAutoFit/>
          </a:bodyPr>
          <a:lstStyle/>
          <a:p>
            <a:r>
              <a:rPr lang="en-US" sz="1000" dirty="0"/>
              <a:t>Logistic Regression</a:t>
            </a:r>
          </a:p>
        </p:txBody>
      </p:sp>
      <p:sp>
        <p:nvSpPr>
          <p:cNvPr id="4" name="Slide Number Placeholder 3">
            <a:extLst>
              <a:ext uri="{FF2B5EF4-FFF2-40B4-BE49-F238E27FC236}">
                <a16:creationId xmlns:a16="http://schemas.microsoft.com/office/drawing/2014/main" id="{868392E6-0DC2-4351-BBE0-4FED6AC980C9}"/>
              </a:ext>
            </a:extLst>
          </p:cNvPr>
          <p:cNvSpPr>
            <a:spLocks noGrp="1"/>
          </p:cNvSpPr>
          <p:nvPr>
            <p:ph type="sldNum" sz="quarter" idx="12"/>
          </p:nvPr>
        </p:nvSpPr>
        <p:spPr/>
        <p:txBody>
          <a:bodyPr/>
          <a:lstStyle/>
          <a:p>
            <a:fld id="{760A9DCE-BBF4-4317-BEA5-DEAA959651BE}" type="slidenum">
              <a:rPr lang="en-US" smtClean="0"/>
              <a:t>9</a:t>
            </a:fld>
            <a:endParaRPr lang="en-US"/>
          </a:p>
        </p:txBody>
      </p:sp>
    </p:spTree>
    <p:extLst>
      <p:ext uri="{BB962C8B-B14F-4D97-AF65-F5344CB8AC3E}">
        <p14:creationId xmlns:p14="http://schemas.microsoft.com/office/powerpoint/2010/main" val="818534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2293</TotalTime>
  <Words>2376</Words>
  <Application>Microsoft Office PowerPoint</Application>
  <PresentationFormat>Widescreen</PresentationFormat>
  <Paragraphs>286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Classification of News Article Political Leaning</vt:lpstr>
      <vt:lpstr>Goal and Application</vt:lpstr>
      <vt:lpstr>Relevant Literature</vt:lpstr>
      <vt:lpstr>News Article Data</vt:lpstr>
      <vt:lpstr>News Article Data</vt:lpstr>
      <vt:lpstr>Understanding the Data: Exploratory Data Analysis</vt:lpstr>
      <vt:lpstr>Topic Modeling – LDA and NMF</vt:lpstr>
      <vt:lpstr>Sentiment Analysis - Polarity</vt:lpstr>
      <vt:lpstr>Model Development</vt:lpstr>
      <vt:lpstr>Experimental Design</vt:lpstr>
      <vt:lpstr>Headline/Content Metrics and LDA/NMF Topics</vt:lpstr>
      <vt:lpstr>Headline Only - Results</vt:lpstr>
      <vt:lpstr>Article Content Only - Results</vt:lpstr>
      <vt:lpstr>Conclusions and Takeaways</vt:lpstr>
      <vt:lpstr>Thank you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News Article Political Leaning</dc:title>
  <dc:creator>Nawal Valliani</dc:creator>
  <cp:lastModifiedBy>Nawal Valliani</cp:lastModifiedBy>
  <cp:revision>22</cp:revision>
  <cp:lastPrinted>2021-12-04T15:50:44Z</cp:lastPrinted>
  <dcterms:created xsi:type="dcterms:W3CDTF">2021-12-03T00:30:23Z</dcterms:created>
  <dcterms:modified xsi:type="dcterms:W3CDTF">2021-12-04T18:26:47Z</dcterms:modified>
</cp:coreProperties>
</file>