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64" r:id="rId4"/>
    <p:sldId id="260" r:id="rId5"/>
    <p:sldId id="266" r:id="rId6"/>
    <p:sldId id="265" r:id="rId7"/>
    <p:sldId id="272" r:id="rId8"/>
    <p:sldId id="284" r:id="rId9"/>
    <p:sldId id="267" r:id="rId10"/>
    <p:sldId id="285" r:id="rId11"/>
    <p:sldId id="261" r:id="rId12"/>
    <p:sldId id="269" r:id="rId13"/>
    <p:sldId id="273" r:id="rId14"/>
    <p:sldId id="286" r:id="rId15"/>
    <p:sldId id="271" r:id="rId16"/>
    <p:sldId id="293" r:id="rId17"/>
    <p:sldId id="275" r:id="rId18"/>
    <p:sldId id="274" r:id="rId19"/>
    <p:sldId id="276" r:id="rId20"/>
    <p:sldId id="283" r:id="rId21"/>
    <p:sldId id="294" r:id="rId22"/>
    <p:sldId id="279" r:id="rId23"/>
    <p:sldId id="280" r:id="rId24"/>
    <p:sldId id="278" r:id="rId25"/>
    <p:sldId id="281" r:id="rId26"/>
    <p:sldId id="287" r:id="rId27"/>
    <p:sldId id="288" r:id="rId28"/>
    <p:sldId id="289" r:id="rId29"/>
    <p:sldId id="282" r:id="rId30"/>
    <p:sldId id="277" r:id="rId31"/>
    <p:sldId id="290" r:id="rId32"/>
    <p:sldId id="291" r:id="rId33"/>
    <p:sldId id="29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6675-A4C1-4A6A-B113-BC7045F399B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27AB-579C-4863-9023-2F8C74C32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7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6675-A4C1-4A6A-B113-BC7045F399B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27AB-579C-4863-9023-2F8C74C32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4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6675-A4C1-4A6A-B113-BC7045F399B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27AB-579C-4863-9023-2F8C74C32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9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6675-A4C1-4A6A-B113-BC7045F399B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27AB-579C-4863-9023-2F8C74C320E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4174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6675-A4C1-4A6A-B113-BC7045F399B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27AB-579C-4863-9023-2F8C74C32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4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6675-A4C1-4A6A-B113-BC7045F399B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27AB-579C-4863-9023-2F8C74C32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45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6675-A4C1-4A6A-B113-BC7045F399B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27AB-579C-4863-9023-2F8C74C32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60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6675-A4C1-4A6A-B113-BC7045F399B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27AB-579C-4863-9023-2F8C74C32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76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6675-A4C1-4A6A-B113-BC7045F399B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27AB-579C-4863-9023-2F8C74C32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6675-A4C1-4A6A-B113-BC7045F399B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27AB-579C-4863-9023-2F8C74C32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6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6675-A4C1-4A6A-B113-BC7045F399B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27AB-579C-4863-9023-2F8C74C32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7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6675-A4C1-4A6A-B113-BC7045F399B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27AB-579C-4863-9023-2F8C74C32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1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6675-A4C1-4A6A-B113-BC7045F399B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27AB-579C-4863-9023-2F8C74C32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9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6675-A4C1-4A6A-B113-BC7045F399B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27AB-579C-4863-9023-2F8C74C32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9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6675-A4C1-4A6A-B113-BC7045F399B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27AB-579C-4863-9023-2F8C74C32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3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6675-A4C1-4A6A-B113-BC7045F399B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27AB-579C-4863-9023-2F8C74C32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5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6675-A4C1-4A6A-B113-BC7045F399B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27AB-579C-4863-9023-2F8C74C32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1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D056675-A4C1-4A6A-B113-BC7045F399B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F27AB-579C-4863-9023-2F8C74C32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028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SEGISandData/COVID-19/tree/master/csse_covid_19_data/csse_covid_19_time_seri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6091" y="609915"/>
            <a:ext cx="10844980" cy="2510425"/>
          </a:xfrm>
        </p:spPr>
        <p:txBody>
          <a:bodyPr/>
          <a:lstStyle/>
          <a:p>
            <a:pPr algn="ctr"/>
            <a:r>
              <a:rPr lang="en-US" dirty="0" smtClean="0"/>
              <a:t>COVID-19  </a:t>
            </a:r>
            <a:r>
              <a:rPr lang="en-US" dirty="0" smtClean="0"/>
              <a:t>Cases Forecast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6160" y="5824831"/>
            <a:ext cx="8825658" cy="861420"/>
          </a:xfrm>
        </p:spPr>
        <p:txBody>
          <a:bodyPr/>
          <a:lstStyle/>
          <a:p>
            <a:pPr algn="ctr"/>
            <a:r>
              <a:rPr lang="en-US" dirty="0" smtClean="0"/>
              <a:t>Dr. </a:t>
            </a:r>
            <a:r>
              <a:rPr lang="en-US" dirty="0" err="1" smtClean="0"/>
              <a:t>Nawana</a:t>
            </a:r>
            <a:r>
              <a:rPr lang="en-US" dirty="0" smtClean="0"/>
              <a:t> </a:t>
            </a:r>
            <a:r>
              <a:rPr lang="en-US" dirty="0" smtClean="0"/>
              <a:t>Coyle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67" r="8999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585" y="3120340"/>
            <a:ext cx="4633993" cy="260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84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362" y="282901"/>
            <a:ext cx="9404723" cy="1400530"/>
          </a:xfrm>
        </p:spPr>
        <p:txBody>
          <a:bodyPr/>
          <a:lstStyle/>
          <a:p>
            <a:pPr algn="ctr"/>
            <a:r>
              <a:rPr lang="en-US" sz="3600" dirty="0"/>
              <a:t>10 States with The Highest Number of Deaths </a:t>
            </a:r>
            <a:r>
              <a:rPr lang="en-US" sz="3600" dirty="0" smtClean="0"/>
              <a:t>in the US (EDA)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0" y="4899484"/>
            <a:ext cx="11732217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NY has the 4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</a:t>
            </a:r>
            <a:r>
              <a:rPr lang="en-US" sz="2000" dirty="0" smtClean="0"/>
              <a:t>highest population and confirmed cases in the US in 2021; yet </a:t>
            </a:r>
            <a:r>
              <a:rPr lang="en-US" sz="2000" dirty="0" smtClean="0">
                <a:solidFill>
                  <a:srgbClr val="FFC000"/>
                </a:solidFill>
              </a:rPr>
              <a:t>surprisingly low death rates in </a:t>
            </a:r>
            <a:r>
              <a:rPr lang="en-US" sz="2000" dirty="0" smtClean="0">
                <a:solidFill>
                  <a:srgbClr val="FFC000"/>
                </a:solidFill>
              </a:rPr>
              <a:t>2021, especially given that fact NY had the highest deaths in the entire nation in 2020.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C000"/>
                </a:solidFill>
              </a:rPr>
              <a:t>How did that happen? </a:t>
            </a:r>
            <a:endParaRPr lang="en-US" sz="2000" dirty="0"/>
          </a:p>
          <a:p>
            <a:pPr marL="1257300" lvl="2" indent="-342900">
              <a:buAutoNum type="arabicPeriod"/>
            </a:pPr>
            <a:r>
              <a:rPr lang="en-US" sz="2000" dirty="0" smtClean="0">
                <a:sym typeface="Wingdings" panose="05000000000000000000" pitchFamily="2" charset="2"/>
              </a:rPr>
              <a:t>Does NY has an </a:t>
            </a:r>
            <a:r>
              <a:rPr lang="en-US" sz="2000" dirty="0" smtClean="0">
                <a:sym typeface="Wingdings" panose="05000000000000000000" pitchFamily="2" charset="2"/>
              </a:rPr>
              <a:t>extra cautious </a:t>
            </a:r>
            <a:r>
              <a:rPr lang="en-US" sz="2000" dirty="0" smtClean="0">
                <a:sym typeface="Wingdings" panose="05000000000000000000" pitchFamily="2" charset="2"/>
              </a:rPr>
              <a:t>population? </a:t>
            </a:r>
            <a:r>
              <a:rPr lang="en-US" sz="2000" dirty="0" smtClean="0">
                <a:solidFill>
                  <a:srgbClr val="FFC000"/>
                </a:solidFill>
                <a:sym typeface="Wingdings" panose="05000000000000000000" pitchFamily="2" charset="2"/>
              </a:rPr>
              <a:t>OR</a:t>
            </a:r>
          </a:p>
          <a:p>
            <a:pPr marL="1257300" lvl="2" indent="-342900">
              <a:buAutoNum type="arabicPeriod"/>
            </a:pPr>
            <a:r>
              <a:rPr lang="en-US" sz="2000" dirty="0" smtClean="0">
                <a:sym typeface="Wingdings" panose="05000000000000000000" pitchFamily="2" charset="2"/>
              </a:rPr>
              <a:t>Is it a result of an inaccurate  </a:t>
            </a:r>
            <a:r>
              <a:rPr lang="en-US" sz="2000" dirty="0" smtClean="0">
                <a:sym typeface="Wingdings" panose="05000000000000000000" pitchFamily="2" charset="2"/>
              </a:rPr>
              <a:t>data reporting?</a:t>
            </a:r>
            <a:endParaRPr lang="en-US" sz="2000" dirty="0"/>
          </a:p>
          <a:p>
            <a:pPr lvl="2"/>
            <a:endParaRPr lang="en-US" dirty="0" smtClean="0">
              <a:solidFill>
                <a:srgbClr val="FFC000"/>
              </a:solidFill>
            </a:endParaRPr>
          </a:p>
          <a:p>
            <a:pPr lvl="1"/>
            <a:endParaRPr lang="en-US" dirty="0"/>
          </a:p>
          <a:p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62" y="1683431"/>
            <a:ext cx="10832377" cy="304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32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648" y="375227"/>
            <a:ext cx="10272628" cy="1400530"/>
          </a:xfrm>
        </p:spPr>
        <p:txBody>
          <a:bodyPr/>
          <a:lstStyle/>
          <a:p>
            <a:pPr algn="ctr"/>
            <a:r>
              <a:rPr lang="en-US" sz="4400" dirty="0"/>
              <a:t>Pattern of New </a:t>
            </a:r>
            <a:r>
              <a:rPr lang="en-US" sz="4400" dirty="0" smtClean="0"/>
              <a:t>Cases in the US </a:t>
            </a:r>
            <a:r>
              <a:rPr lang="en-US" dirty="0" smtClean="0"/>
              <a:t>(EDA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334" y="1455493"/>
            <a:ext cx="6421966" cy="50314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35985" y="1775757"/>
            <a:ext cx="4729649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Comparison of new cases in the US, 2020 vs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Number </a:t>
            </a:r>
            <a:r>
              <a:rPr lang="en-US" sz="2000" dirty="0" smtClean="0"/>
              <a:t>of confirmed cases </a:t>
            </a:r>
            <a:r>
              <a:rPr lang="en-US" sz="2000" dirty="0" smtClean="0"/>
              <a:t>throughout have </a:t>
            </a:r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FFC000"/>
                </a:solidFill>
              </a:rPr>
              <a:t>similar pattern year to year </a:t>
            </a:r>
            <a:r>
              <a:rPr lang="en-US" sz="2000" dirty="0" smtClean="0"/>
              <a:t>in each state.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F0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8456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609" y="409854"/>
            <a:ext cx="9404723" cy="1400530"/>
          </a:xfrm>
        </p:spPr>
        <p:txBody>
          <a:bodyPr/>
          <a:lstStyle/>
          <a:p>
            <a:pPr algn="r"/>
            <a:r>
              <a:rPr lang="en-US" dirty="0" smtClean="0"/>
              <a:t>Death Rate in The Last 3 </a:t>
            </a:r>
            <a:r>
              <a:rPr lang="en-US" dirty="0" err="1" smtClean="0"/>
              <a:t>Yrs</a:t>
            </a:r>
            <a:r>
              <a:rPr lang="en-US" dirty="0" smtClean="0"/>
              <a:t> </a:t>
            </a:r>
            <a:r>
              <a:rPr lang="en-US" dirty="0" smtClean="0"/>
              <a:t>(EDA)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40877" y="1274291"/>
            <a:ext cx="43590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09" y="1377833"/>
            <a:ext cx="10717928" cy="3441096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784" y="4937604"/>
            <a:ext cx="11339753" cy="2569354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Overall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000"/>
                </a:solidFill>
              </a:rPr>
              <a:t>death rate </a:t>
            </a:r>
            <a:r>
              <a:rPr lang="en-US" dirty="0" smtClean="0"/>
              <a:t>throughout the country </a:t>
            </a:r>
            <a:r>
              <a:rPr lang="en-US" dirty="0" smtClean="0">
                <a:solidFill>
                  <a:srgbClr val="FFC000"/>
                </a:solidFill>
              </a:rPr>
              <a:t>declined each year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How ?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Change in virus variance and its mortality ?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      </a:t>
            </a:r>
            <a:r>
              <a:rPr lang="en-US" dirty="0" smtClean="0">
                <a:sym typeface="Wingdings" panose="05000000000000000000" pitchFamily="2" charset="2"/>
              </a:rPr>
              <a:t>        Better </a:t>
            </a:r>
            <a:r>
              <a:rPr lang="en-US" dirty="0" smtClean="0">
                <a:sym typeface="Wingdings" panose="05000000000000000000" pitchFamily="2" charset="2"/>
              </a:rPr>
              <a:t>upstanding of the virus and management of patient care </a:t>
            </a:r>
            <a:r>
              <a:rPr lang="en-US" dirty="0" smtClean="0">
                <a:sym typeface="Wingdings" panose="05000000000000000000" pitchFamily="2" charset="2"/>
              </a:rPr>
              <a:t>?</a:t>
            </a:r>
          </a:p>
          <a:p>
            <a:pPr marL="1371600" lvl="3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smtClean="0">
                <a:sym typeface="Wingdings" panose="05000000000000000000" pitchFamily="2" charset="2"/>
              </a:rPr>
              <a:t>      All? </a:t>
            </a:r>
            <a:endParaRPr lang="en-US" sz="18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69023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043" y="266738"/>
            <a:ext cx="9404723" cy="140053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Confirmed Cases – Global </a:t>
            </a:r>
            <a:r>
              <a:rPr lang="en-US" dirty="0" smtClean="0"/>
              <a:t>(EDA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303" y="5300522"/>
            <a:ext cx="11241910" cy="141629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Similar to the US, the confirmed cases around the world </a:t>
            </a:r>
            <a:r>
              <a:rPr lang="en-US" dirty="0" smtClean="0">
                <a:solidFill>
                  <a:srgbClr val="FFC000"/>
                </a:solidFill>
              </a:rPr>
              <a:t>peaked in December and January of the following year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2376"/>
          <a:stretch/>
        </p:blipFill>
        <p:spPr>
          <a:xfrm>
            <a:off x="769275" y="1168481"/>
            <a:ext cx="10776961" cy="394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11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043" y="266738"/>
            <a:ext cx="9404723" cy="140053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Confirmed Cases – Global </a:t>
            </a:r>
            <a:r>
              <a:rPr lang="en-US" dirty="0" smtClean="0"/>
              <a:t>(EDA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972" y="5129081"/>
            <a:ext cx="11778712" cy="186102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Despite </a:t>
            </a:r>
            <a:r>
              <a:rPr lang="en-US" dirty="0" smtClean="0"/>
              <a:t>India and China having higher </a:t>
            </a:r>
            <a:r>
              <a:rPr lang="en-US" dirty="0" smtClean="0"/>
              <a:t>populations </a:t>
            </a:r>
            <a:r>
              <a:rPr lang="en-US" dirty="0" smtClean="0"/>
              <a:t>than the US,</a:t>
            </a:r>
            <a:r>
              <a:rPr lang="en-US" dirty="0" smtClean="0">
                <a:solidFill>
                  <a:srgbClr val="FFC000"/>
                </a:solidFill>
              </a:rPr>
              <a:t> US still recorded highest number of confirmed cases </a:t>
            </a:r>
            <a:endParaRPr lang="en-US" dirty="0" smtClean="0">
              <a:solidFill>
                <a:srgbClr val="FFC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Why?  Inaccurate </a:t>
            </a:r>
            <a:r>
              <a:rPr lang="en-US" dirty="0" smtClean="0">
                <a:sym typeface="Wingdings" panose="05000000000000000000" pitchFamily="2" charset="2"/>
              </a:rPr>
              <a:t>reporting? </a:t>
            </a:r>
            <a:r>
              <a:rPr lang="en-US" dirty="0" smtClean="0">
                <a:sym typeface="Wingdings" panose="05000000000000000000" pitchFamily="2" charset="2"/>
              </a:rPr>
              <a:t>OR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              </a:t>
            </a:r>
            <a:r>
              <a:rPr lang="en-US" dirty="0" smtClean="0">
                <a:sym typeface="Wingdings" panose="05000000000000000000" pitchFamily="2" charset="2"/>
              </a:rPr>
              <a:t>Not </a:t>
            </a:r>
            <a:r>
              <a:rPr lang="en-US" dirty="0" smtClean="0">
                <a:sym typeface="Wingdings" panose="05000000000000000000" pitchFamily="2" charset="2"/>
              </a:rPr>
              <a:t>having test kits in </a:t>
            </a:r>
            <a:r>
              <a:rPr lang="en-US" dirty="0" smtClean="0">
                <a:sym typeface="Wingdings" panose="05000000000000000000" pitchFamily="2" charset="2"/>
              </a:rPr>
              <a:t>the other </a:t>
            </a:r>
            <a:r>
              <a:rPr lang="en-US" dirty="0" smtClean="0">
                <a:sym typeface="Wingdings" panose="05000000000000000000" pitchFamily="2" charset="2"/>
              </a:rPr>
              <a:t>countries?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33" y="1167729"/>
            <a:ext cx="10644591" cy="375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40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22" y="80225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Confirmed Cases VS Deaths – Global (EDA)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40877" y="1274291"/>
            <a:ext cx="43590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951349" y="1404920"/>
            <a:ext cx="6240651" cy="5453080"/>
          </a:xfrm>
        </p:spPr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World Population in 2022, </a:t>
            </a:r>
          </a:p>
          <a:p>
            <a:pPr marL="457200" lvl="1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China &gt; India &gt; </a:t>
            </a:r>
            <a:r>
              <a:rPr lang="en-US" sz="2000" dirty="0" smtClean="0">
                <a:sym typeface="Wingdings" panose="05000000000000000000" pitchFamily="2" charset="2"/>
              </a:rPr>
              <a:t>US</a:t>
            </a:r>
          </a:p>
          <a:p>
            <a:pPr marL="457200" lvl="1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C000"/>
                </a:solidFill>
              </a:rPr>
              <a:t>Confirmed </a:t>
            </a:r>
            <a:r>
              <a:rPr lang="en-US" sz="2000" dirty="0" smtClean="0">
                <a:solidFill>
                  <a:srgbClr val="FFC000"/>
                </a:solidFill>
              </a:rPr>
              <a:t>cases </a:t>
            </a:r>
            <a:r>
              <a:rPr lang="en-US" sz="2000" dirty="0" smtClean="0"/>
              <a:t>in 2022, </a:t>
            </a:r>
          </a:p>
          <a:p>
            <a:pPr marL="457200" lvl="1" indent="0">
              <a:buNone/>
            </a:pPr>
            <a:r>
              <a:rPr lang="en-US" sz="2000" dirty="0" smtClean="0"/>
              <a:t>US &gt; France &gt; Germany &gt;  India &gt;Italy</a:t>
            </a:r>
          </a:p>
          <a:p>
            <a:pPr marL="457200" lvl="1" indent="0">
              <a:buNone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C000"/>
                </a:solidFill>
              </a:rPr>
              <a:t>Deaths </a:t>
            </a:r>
            <a:r>
              <a:rPr lang="en-US" sz="2000" dirty="0" smtClean="0"/>
              <a:t>in 2022,</a:t>
            </a:r>
          </a:p>
          <a:p>
            <a:pPr marL="457200" lvl="1" indent="0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US &gt; Russia &gt; India &gt; Brazil &gt; Mexico</a:t>
            </a:r>
            <a:endParaRPr lang="en-US" sz="20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     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sym typeface="Wingdings" panose="05000000000000000000" pitchFamily="2" charset="2"/>
              </a:rPr>
              <a:t>Why are </a:t>
            </a:r>
            <a:r>
              <a:rPr lang="en-US" sz="2000" dirty="0" smtClean="0">
                <a:sym typeface="Wingdings" panose="05000000000000000000" pitchFamily="2" charset="2"/>
              </a:rPr>
              <a:t>the </a:t>
            </a:r>
            <a:r>
              <a:rPr lang="en-US" sz="2000" dirty="0" smtClean="0">
                <a:solidFill>
                  <a:srgbClr val="FFC000"/>
                </a:solidFill>
                <a:sym typeface="Wingdings" panose="05000000000000000000" pitchFamily="2" charset="2"/>
              </a:rPr>
              <a:t>confirmed cases and deaths</a:t>
            </a:r>
            <a:r>
              <a:rPr lang="en-US" sz="2000" dirty="0" smtClean="0">
                <a:sym typeface="Wingdings" panose="05000000000000000000" pitchFamily="2" charset="2"/>
              </a:rPr>
              <a:t> do </a:t>
            </a:r>
            <a:r>
              <a:rPr lang="en-US" sz="2000" dirty="0" smtClean="0">
                <a:solidFill>
                  <a:srgbClr val="FFC000"/>
                </a:solidFill>
                <a:sym typeface="Wingdings" panose="05000000000000000000" pitchFamily="2" charset="2"/>
              </a:rPr>
              <a:t>not align with world populations </a:t>
            </a:r>
            <a:r>
              <a:rPr lang="en-US" sz="2000" dirty="0" smtClean="0">
                <a:sym typeface="Wingdings" panose="05000000000000000000" pitchFamily="2" charset="2"/>
              </a:rPr>
              <a:t>in general? Better patient care ? OR  Inaccurate tracking? </a:t>
            </a:r>
            <a:endParaRPr lang="en-US" sz="2000" dirty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71" y="1463510"/>
            <a:ext cx="5684474" cy="25164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71" y="4225170"/>
            <a:ext cx="5684474" cy="232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40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043" y="266738"/>
            <a:ext cx="9404723" cy="140053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Global Death Rate in The Last 3 </a:t>
            </a:r>
            <a:r>
              <a:rPr lang="en-US" dirty="0" err="1" smtClean="0">
                <a:solidFill>
                  <a:schemeClr val="tx1"/>
                </a:solidFill>
              </a:rPr>
              <a:t>Yrs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972" y="5129081"/>
            <a:ext cx="11778712" cy="186102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Global death rate have come down over the last 3 years.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Even though total number of deaths in almost every country was higher in 2021 compared to 2020, the death rate in 2021 have come down significantly in certain regions.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254" y="1366191"/>
            <a:ext cx="9778300" cy="363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47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690254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Data Modeling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6111" y="1756903"/>
            <a:ext cx="8946541" cy="4195481"/>
          </a:xfrm>
        </p:spPr>
        <p:txBody>
          <a:bodyPr/>
          <a:lstStyle/>
          <a:p>
            <a:r>
              <a:rPr lang="en-US" dirty="0" smtClean="0"/>
              <a:t>Understanding the </a:t>
            </a:r>
            <a:r>
              <a:rPr lang="en-US" dirty="0" smtClean="0"/>
              <a:t>trends and patterns of new cases and help educate the general public, and have necessary supplies and equipment for the healthcare facilities.</a:t>
            </a:r>
          </a:p>
          <a:p>
            <a:r>
              <a:rPr lang="en-US" dirty="0" smtClean="0"/>
              <a:t> </a:t>
            </a:r>
            <a:r>
              <a:rPr lang="en-US" dirty="0" smtClean="0"/>
              <a:t>This </a:t>
            </a:r>
            <a:r>
              <a:rPr lang="en-US" dirty="0" smtClean="0"/>
              <a:t>is a project involving time forecasting future using prior data.</a:t>
            </a:r>
          </a:p>
          <a:p>
            <a:r>
              <a:rPr lang="en-US" dirty="0" smtClean="0"/>
              <a:t>Models used for the project:</a:t>
            </a:r>
          </a:p>
          <a:p>
            <a:pPr marL="0" indent="0">
              <a:buNone/>
            </a:pPr>
            <a:r>
              <a:rPr lang="en-US" dirty="0" smtClean="0"/>
              <a:t>	1. ARIMA model – Autoregressive Integrated Moving Average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 SARIMA model – Seasonal ARIMA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697" y="3854644"/>
            <a:ext cx="4510673" cy="300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80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623199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Data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10802318" cy="419548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Success</a:t>
            </a:r>
            <a:r>
              <a:rPr lang="en-US" sz="2400" dirty="0" smtClean="0"/>
              <a:t> of the project: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solidFill>
                  <a:srgbClr val="FFC000"/>
                </a:solidFill>
                <a:sym typeface="Wingdings" panose="05000000000000000000" pitchFamily="2" charset="2"/>
              </a:rPr>
              <a:t>Lowest RMSE</a:t>
            </a:r>
            <a:r>
              <a:rPr lang="en-US" sz="2400" dirty="0" smtClean="0">
                <a:sym typeface="Wingdings" panose="05000000000000000000" pitchFamily="2" charset="2"/>
              </a:rPr>
              <a:t> (root mean square error)</a:t>
            </a:r>
          </a:p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 smtClean="0"/>
              <a:t>“A </a:t>
            </a:r>
            <a:r>
              <a:rPr lang="en-US" sz="2400" dirty="0"/>
              <a:t>low RMSE value indicates that the simulated and observed data are close to each other showing a </a:t>
            </a:r>
            <a:r>
              <a:rPr lang="en-US" sz="2400" dirty="0">
                <a:solidFill>
                  <a:srgbClr val="FFC000"/>
                </a:solidFill>
              </a:rPr>
              <a:t>better </a:t>
            </a:r>
            <a:r>
              <a:rPr lang="en-US" sz="2400" dirty="0" smtClean="0">
                <a:solidFill>
                  <a:srgbClr val="FFC000"/>
                </a:solidFill>
              </a:rPr>
              <a:t>accuracy”</a:t>
            </a:r>
            <a:endParaRPr lang="en-US" sz="2400" dirty="0">
              <a:solidFill>
                <a:srgbClr val="FFC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859" y="4150658"/>
            <a:ext cx="37052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99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582" y="598714"/>
            <a:ext cx="8825659" cy="877389"/>
          </a:xfrm>
        </p:spPr>
        <p:txBody>
          <a:bodyPr/>
          <a:lstStyle/>
          <a:p>
            <a:pPr algn="ctr"/>
            <a:r>
              <a:rPr lang="en-US" sz="4200" dirty="0" smtClean="0"/>
              <a:t>Why Choose ARIMA Model</a:t>
            </a:r>
            <a:endParaRPr lang="en-US" sz="4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55712" y="2205318"/>
            <a:ext cx="8946541" cy="419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indent="-457200">
              <a:buFont typeface="Wingdings 3" charset="2"/>
              <a:buAutoNum type="arabicPeriod"/>
            </a:pPr>
            <a:r>
              <a:rPr lang="en-US" dirty="0" smtClean="0"/>
              <a:t>Works with data on a time frame. </a:t>
            </a:r>
            <a:endParaRPr lang="en-US" dirty="0"/>
          </a:p>
          <a:p>
            <a:pPr marL="457200" indent="-457200">
              <a:buFont typeface="Wingdings 3" charset="2"/>
              <a:buAutoNum type="arabicPeriod"/>
            </a:pPr>
            <a:r>
              <a:rPr lang="en-US" dirty="0" smtClean="0"/>
              <a:t>Auto regression : Looks at data from past periods, p, when making predictions</a:t>
            </a:r>
            <a:endParaRPr lang="en-US" dirty="0">
              <a:sym typeface="Wingdings" panose="05000000000000000000" pitchFamily="2" charset="2"/>
            </a:endParaRPr>
          </a:p>
          <a:p>
            <a:pPr marL="457200" indent="-457200">
              <a:buFont typeface="Wingdings 3" charset="2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Moving average : Future predictions are also made looking at the errors of the prior values, q.</a:t>
            </a:r>
            <a:endParaRPr lang="en-US" dirty="0">
              <a:sym typeface="Wingdings" panose="05000000000000000000" pitchFamily="2" charset="2"/>
            </a:endParaRPr>
          </a:p>
          <a:p>
            <a:pPr marL="457200" indent="-457200">
              <a:buFont typeface="Wingdings 3" charset="2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Integration of past values and errors of prior values, d. </a:t>
            </a:r>
          </a:p>
          <a:p>
            <a:pPr marL="0" indent="0">
              <a:buFont typeface="Wingdings 3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2720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1" y="695735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 smtClean="0"/>
              <a:t>Looking at the past </a:t>
            </a:r>
            <a:r>
              <a:rPr lang="en-US" sz="2200" dirty="0" smtClean="0"/>
              <a:t>data and the patterns, </a:t>
            </a:r>
            <a:r>
              <a:rPr lang="en-US" sz="2200" dirty="0" smtClean="0"/>
              <a:t>can we predict new cases and deaths associated with COVID-19 for the next 6 months?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215" y="3540142"/>
            <a:ext cx="5416514" cy="270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47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582" y="598714"/>
            <a:ext cx="8825659" cy="877389"/>
          </a:xfrm>
        </p:spPr>
        <p:txBody>
          <a:bodyPr/>
          <a:lstStyle/>
          <a:p>
            <a:pPr algn="ctr"/>
            <a:r>
              <a:rPr lang="en-US" sz="4200" dirty="0" smtClean="0"/>
              <a:t>Why Choose SARIMA Model</a:t>
            </a:r>
            <a:endParaRPr lang="en-US" sz="4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85582" y="1774244"/>
            <a:ext cx="8946541" cy="419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indent="-457200">
              <a:buFont typeface="Wingdings 3" charset="2"/>
              <a:buAutoNum type="arabicPeriod"/>
            </a:pPr>
            <a:r>
              <a:rPr lang="en-US" dirty="0" smtClean="0"/>
              <a:t>SARIMA - an </a:t>
            </a:r>
            <a:r>
              <a:rPr lang="en-US" dirty="0"/>
              <a:t>extension of </a:t>
            </a:r>
            <a:r>
              <a:rPr lang="en-US" dirty="0" smtClean="0"/>
              <a:t>ARIMA.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en-US" dirty="0" smtClean="0"/>
              <a:t>It explicitly supports </a:t>
            </a:r>
            <a:r>
              <a:rPr lang="en-US" dirty="0"/>
              <a:t>univariate time series data with a seasonal component</a:t>
            </a:r>
            <a:r>
              <a:rPr lang="en-US" dirty="0" smtClean="0"/>
              <a:t>.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en-US" dirty="0" smtClean="0"/>
              <a:t>ARIMA does not support seasonal data, SARIMA does.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en-US" dirty="0" smtClean="0"/>
              <a:t>Auto regression : Looks at data from past periods, p, when making predictions</a:t>
            </a:r>
            <a:endParaRPr lang="en-US" dirty="0">
              <a:sym typeface="Wingdings" panose="05000000000000000000" pitchFamily="2" charset="2"/>
            </a:endParaRPr>
          </a:p>
          <a:p>
            <a:pPr marL="457200" indent="-457200">
              <a:buFont typeface="Wingdings 3" charset="2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Moving average : Future predictions are also made looking at the errors of the prior values, q.</a:t>
            </a:r>
            <a:endParaRPr lang="en-US" dirty="0">
              <a:sym typeface="Wingdings" panose="05000000000000000000" pitchFamily="2" charset="2"/>
            </a:endParaRPr>
          </a:p>
          <a:p>
            <a:pPr marL="457200" indent="-457200">
              <a:buFont typeface="Wingdings 3" charset="2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Integration of past values and errors of prior values, d. 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635840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428" y="391333"/>
            <a:ext cx="8825659" cy="1000933"/>
          </a:xfrm>
        </p:spPr>
        <p:txBody>
          <a:bodyPr/>
          <a:lstStyle/>
          <a:p>
            <a:pPr algn="ctr"/>
            <a:r>
              <a:rPr lang="en-US" sz="4200" dirty="0" smtClean="0"/>
              <a:t>Implementing </a:t>
            </a:r>
            <a:r>
              <a:rPr lang="en-US" sz="4200" dirty="0"/>
              <a:t>ARIMA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0930" y="1611824"/>
            <a:ext cx="10957302" cy="4636575"/>
          </a:xfrm>
          <a:prstGeom prst="rect">
            <a:avLst/>
          </a:prstGeom>
        </p:spPr>
        <p:txBody>
          <a:bodyPr numCol="2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Checking for Stationary and Non Stationary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Data showing cases of just individual months – stationary</a:t>
            </a:r>
          </a:p>
          <a:p>
            <a:r>
              <a:rPr lang="en-US" dirty="0" smtClean="0"/>
              <a:t> Showing data up to a specific month - non-stationary</a:t>
            </a:r>
          </a:p>
          <a:p>
            <a:r>
              <a:rPr lang="en-US" dirty="0" smtClean="0"/>
              <a:t>the value obtained through the Dicky Fuller test confirms this.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Value &lt; 0.05 is stationary</a:t>
            </a:r>
            <a:endParaRPr lang="en-US" dirty="0"/>
          </a:p>
          <a:p>
            <a:endParaRPr lang="en-US" sz="2400" dirty="0"/>
          </a:p>
          <a:p>
            <a:pPr marL="0" indent="0">
              <a:buFont typeface="Wingdings 3" charset="2"/>
              <a:buNone/>
            </a:pP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55" y="2592091"/>
            <a:ext cx="4663198" cy="3436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685" y="5297545"/>
            <a:ext cx="6037955" cy="6611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685" y="4310466"/>
            <a:ext cx="6434164" cy="63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024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193" y="468085"/>
            <a:ext cx="8825659" cy="877389"/>
          </a:xfrm>
        </p:spPr>
        <p:txBody>
          <a:bodyPr/>
          <a:lstStyle/>
          <a:p>
            <a:pPr algn="ctr"/>
            <a:r>
              <a:rPr lang="en-US" sz="4200" dirty="0" smtClean="0"/>
              <a:t>Implementing </a:t>
            </a:r>
            <a:r>
              <a:rPr lang="en-US" sz="4200" dirty="0" smtClean="0"/>
              <a:t>ARIMA</a:t>
            </a:r>
            <a:endParaRPr lang="en-US" sz="4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9269" y="1345474"/>
            <a:ext cx="9370583" cy="455893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>
                <a:solidFill>
                  <a:srgbClr val="FFC000"/>
                </a:solidFill>
                <a:sym typeface="Wingdings" panose="05000000000000000000" pitchFamily="2" charset="2"/>
              </a:rPr>
              <a:t>Goal: </a:t>
            </a:r>
            <a:r>
              <a:rPr lang="en-US" dirty="0" smtClean="0">
                <a:sym typeface="Wingdings" panose="05000000000000000000" pitchFamily="2" charset="2"/>
              </a:rPr>
              <a:t>Find the best p, d, q order which gives the lowest RMSE.</a:t>
            </a:r>
          </a:p>
          <a:p>
            <a:pPr marL="0" indent="0">
              <a:buFont typeface="Wingdings 3" charset="2"/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Font typeface="Wingdings 3" charset="2"/>
              <a:buNone/>
            </a:pPr>
            <a:r>
              <a:rPr lang="en-US" dirty="0" smtClean="0">
                <a:sym typeface="Wingdings" panose="05000000000000000000" pitchFamily="2" charset="2"/>
              </a:rPr>
              <a:t>1. </a:t>
            </a:r>
            <a:r>
              <a:rPr lang="en-US" dirty="0" smtClean="0">
                <a:sym typeface="Wingdings" panose="05000000000000000000" pitchFamily="2" charset="2"/>
              </a:rPr>
              <a:t>Split data </a:t>
            </a:r>
            <a:r>
              <a:rPr lang="en-US" dirty="0" smtClean="0">
                <a:sym typeface="Wingdings" panose="05000000000000000000" pitchFamily="2" charset="2"/>
              </a:rPr>
              <a:t>to train (70% of total data), test (30% of total data) datasets.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>
                <a:sym typeface="Wingdings" panose="05000000000000000000" pitchFamily="2" charset="2"/>
              </a:rPr>
              <a:t>2. Give a range of value combinations for p, d, q and try different combinations using </a:t>
            </a:r>
            <a:r>
              <a:rPr lang="en-US" dirty="0" err="1" smtClean="0">
                <a:sym typeface="Wingdings" panose="05000000000000000000" pitchFamily="2" charset="2"/>
              </a:rPr>
              <a:t>itertools</a:t>
            </a:r>
            <a:r>
              <a:rPr lang="en-US" dirty="0" smtClean="0">
                <a:sym typeface="Wingdings" panose="05000000000000000000" pitchFamily="2" charset="2"/>
              </a:rPr>
              <a:t> .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>
                <a:sym typeface="Wingdings" panose="05000000000000000000" pitchFamily="2" charset="2"/>
              </a:rPr>
              <a:t>p = </a:t>
            </a:r>
            <a:r>
              <a:rPr lang="en-US" dirty="0" err="1" smtClean="0">
                <a:sym typeface="Wingdings" panose="05000000000000000000" pitchFamily="2" charset="2"/>
              </a:rPr>
              <a:t>np.arange</a:t>
            </a:r>
            <a:r>
              <a:rPr lang="en-US" dirty="0" smtClean="0">
                <a:sym typeface="Wingdings" panose="05000000000000000000" pitchFamily="2" charset="2"/>
              </a:rPr>
              <a:t>(0,8)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>
                <a:sym typeface="Wingdings" panose="05000000000000000000" pitchFamily="2" charset="2"/>
              </a:rPr>
              <a:t>d = </a:t>
            </a:r>
            <a:r>
              <a:rPr lang="en-US" dirty="0" err="1" smtClean="0">
                <a:sym typeface="Wingdings" panose="05000000000000000000" pitchFamily="2" charset="2"/>
              </a:rPr>
              <a:t>np.arange</a:t>
            </a:r>
            <a:r>
              <a:rPr lang="en-US" dirty="0" smtClean="0">
                <a:sym typeface="Wingdings" panose="05000000000000000000" pitchFamily="2" charset="2"/>
              </a:rPr>
              <a:t>(0,2)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>
                <a:sym typeface="Wingdings" panose="05000000000000000000" pitchFamily="2" charset="2"/>
              </a:rPr>
              <a:t>q = </a:t>
            </a:r>
            <a:r>
              <a:rPr lang="en-US" dirty="0" err="1" smtClean="0">
                <a:sym typeface="Wingdings" panose="05000000000000000000" pitchFamily="2" charset="2"/>
              </a:rPr>
              <a:t>np.arange</a:t>
            </a:r>
            <a:r>
              <a:rPr lang="en-US" dirty="0" smtClean="0">
                <a:sym typeface="Wingdings" panose="05000000000000000000" pitchFamily="2" charset="2"/>
              </a:rPr>
              <a:t>(0,8)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err="1" smtClean="0">
                <a:sym typeface="Wingdings" panose="05000000000000000000" pitchFamily="2" charset="2"/>
              </a:rPr>
              <a:t>Pdq_combos</a:t>
            </a:r>
            <a:r>
              <a:rPr lang="en-US" dirty="0" smtClean="0">
                <a:sym typeface="Wingdings" panose="05000000000000000000" pitchFamily="2" charset="2"/>
              </a:rPr>
              <a:t> = list(</a:t>
            </a:r>
            <a:r>
              <a:rPr lang="en-US" dirty="0" err="1" smtClean="0">
                <a:sym typeface="Wingdings" panose="05000000000000000000" pitchFamily="2" charset="2"/>
              </a:rPr>
              <a:t>itertools.product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 err="1" smtClean="0">
                <a:sym typeface="Wingdings" panose="05000000000000000000" pitchFamily="2" charset="2"/>
              </a:rPr>
              <a:t>p,d,q</a:t>
            </a:r>
            <a:r>
              <a:rPr lang="en-US" dirty="0" smtClean="0">
                <a:sym typeface="Wingdings" panose="05000000000000000000" pitchFamily="2" charset="2"/>
              </a:rPr>
              <a:t>))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>
                <a:sym typeface="Wingdings" panose="05000000000000000000" pitchFamily="2" charset="2"/>
              </a:rPr>
              <a:t>3. Try each </a:t>
            </a:r>
            <a:r>
              <a:rPr lang="en-US" dirty="0" err="1" smtClean="0">
                <a:sym typeface="Wingdings" panose="05000000000000000000" pitchFamily="2" charset="2"/>
              </a:rPr>
              <a:t>p,d,q</a:t>
            </a:r>
            <a:r>
              <a:rPr lang="en-US" dirty="0" smtClean="0">
                <a:sym typeface="Wingdings" panose="05000000000000000000" pitchFamily="2" charset="2"/>
              </a:rPr>
              <a:t> combination and save the RMSE associated with each combination to a file.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 smtClean="0">
                <a:sym typeface="Wingdings" panose="05000000000000000000" pitchFamily="2" charset="2"/>
              </a:rPr>
              <a:t>rmse</a:t>
            </a:r>
            <a:r>
              <a:rPr lang="en-US" dirty="0" smtClean="0">
                <a:sym typeface="Wingdings" panose="05000000000000000000" pitchFamily="2" charset="2"/>
              </a:rPr>
              <a:t> = </a:t>
            </a:r>
            <a:r>
              <a:rPr lang="en-US" dirty="0" err="1" smtClean="0">
                <a:sym typeface="Wingdings" panose="05000000000000000000" pitchFamily="2" charset="2"/>
              </a:rPr>
              <a:t>np.sqrt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 err="1" smtClean="0">
                <a:sym typeface="Wingdings" panose="05000000000000000000" pitchFamily="2" charset="2"/>
              </a:rPr>
              <a:t>mean_squared_error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 err="1" smtClean="0">
                <a:sym typeface="Wingdings" panose="05000000000000000000" pitchFamily="2" charset="2"/>
              </a:rPr>
              <a:t>test_data</a:t>
            </a:r>
            <a:r>
              <a:rPr lang="en-US" dirty="0" smtClean="0">
                <a:sym typeface="Wingdings" panose="05000000000000000000" pitchFamily="2" charset="2"/>
              </a:rPr>
              <a:t>, predictions)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Font typeface="Wingdings 3" charset="2"/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Font typeface="Wingdings 3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16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582" y="598714"/>
            <a:ext cx="8825659" cy="877389"/>
          </a:xfrm>
        </p:spPr>
        <p:txBody>
          <a:bodyPr/>
          <a:lstStyle/>
          <a:p>
            <a:pPr algn="ctr"/>
            <a:r>
              <a:rPr lang="en-US" sz="4200" dirty="0" smtClean="0"/>
              <a:t>Turning ARIMA Continues</a:t>
            </a:r>
            <a:endParaRPr lang="en-US" sz="4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9270" y="1689462"/>
            <a:ext cx="9370583" cy="455893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>
                <a:sym typeface="Wingdings" panose="05000000000000000000" pitchFamily="2" charset="2"/>
              </a:rPr>
              <a:t>4. Find the order with the lowest RMSE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>
                <a:sym typeface="Wingdings" panose="05000000000000000000" pitchFamily="2" charset="2"/>
              </a:rPr>
              <a:t>	results[‘RMSE’].</a:t>
            </a:r>
            <a:r>
              <a:rPr lang="en-US" dirty="0" err="1" smtClean="0">
                <a:sym typeface="Wingdings" panose="05000000000000000000" pitchFamily="2" charset="2"/>
              </a:rPr>
              <a:t>idxmin</a:t>
            </a:r>
            <a:r>
              <a:rPr lang="en-US" dirty="0" smtClean="0">
                <a:sym typeface="Wingdings" panose="05000000000000000000" pitchFamily="2" charset="2"/>
              </a:rPr>
              <a:t>(), results[‘RMSE’].min()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Font typeface="Wingdings 3" charset="2"/>
              <a:buNone/>
            </a:pPr>
            <a:r>
              <a:rPr lang="en-US" dirty="0" smtClean="0">
                <a:sym typeface="Wingdings" panose="05000000000000000000" pitchFamily="2" charset="2"/>
              </a:rPr>
              <a:t>5. Training the data using the order for </a:t>
            </a:r>
            <a:r>
              <a:rPr lang="en-US" dirty="0" err="1" smtClean="0">
                <a:sym typeface="Wingdings" panose="05000000000000000000" pitchFamily="2" charset="2"/>
              </a:rPr>
              <a:t>p,d,q</a:t>
            </a:r>
            <a:r>
              <a:rPr lang="en-US" dirty="0" smtClean="0">
                <a:sym typeface="Wingdings" panose="05000000000000000000" pitchFamily="2" charset="2"/>
              </a:rPr>
              <a:t> which gives the lowest RMSE.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>
                <a:sym typeface="Wingdings" panose="05000000000000000000" pitchFamily="2" charset="2"/>
              </a:rPr>
              <a:t>	model = ARIMA(</a:t>
            </a:r>
            <a:r>
              <a:rPr lang="en-US" dirty="0" err="1" smtClean="0">
                <a:sym typeface="Wingdings" panose="05000000000000000000" pitchFamily="2" charset="2"/>
              </a:rPr>
              <a:t>train_data</a:t>
            </a:r>
            <a:r>
              <a:rPr lang="en-US" dirty="0" smtClean="0">
                <a:sym typeface="Wingdings" panose="05000000000000000000" pitchFamily="2" charset="2"/>
              </a:rPr>
              <a:t>, order = </a:t>
            </a:r>
            <a:r>
              <a:rPr lang="en-US" dirty="0" err="1" smtClean="0">
                <a:sym typeface="Wingdings" panose="05000000000000000000" pitchFamily="2" charset="2"/>
              </a:rPr>
              <a:t>p,d,q</a:t>
            </a:r>
            <a:r>
              <a:rPr lang="en-US" dirty="0" smtClean="0">
                <a:sym typeface="Wingdings" panose="05000000000000000000" pitchFamily="2" charset="2"/>
              </a:rPr>
              <a:t>).fit()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>
                <a:sym typeface="Wingdings" panose="05000000000000000000" pitchFamily="2" charset="2"/>
              </a:rPr>
              <a:t>6. Make predictions using this new model with the parameters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predictions = </a:t>
            </a:r>
            <a:r>
              <a:rPr lang="en-US" dirty="0" err="1" smtClean="0">
                <a:sym typeface="Wingdings" panose="05000000000000000000" pitchFamily="2" charset="2"/>
              </a:rPr>
              <a:t>model.predict</a:t>
            </a:r>
            <a:r>
              <a:rPr lang="en-US" dirty="0" smtClean="0">
                <a:sym typeface="Wingdings" panose="05000000000000000000" pitchFamily="2" charset="2"/>
              </a:rPr>
              <a:t>(start = .., end = ..)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>
                <a:sym typeface="Wingdings" panose="05000000000000000000" pitchFamily="2" charset="2"/>
              </a:rPr>
              <a:t>7.  Visualize the training data, test data and predictions in a plot.</a:t>
            </a:r>
          </a:p>
          <a:p>
            <a:pPr marL="0" indent="0">
              <a:buFont typeface="Wingdings 3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9339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594" y="360553"/>
            <a:ext cx="8825659" cy="877389"/>
          </a:xfrm>
        </p:spPr>
        <p:txBody>
          <a:bodyPr/>
          <a:lstStyle/>
          <a:p>
            <a:pPr algn="ctr"/>
            <a:r>
              <a:rPr lang="en-US" sz="4200" dirty="0" smtClean="0"/>
              <a:t>Results of ARIMA Model</a:t>
            </a:r>
            <a:endParaRPr lang="en-US" sz="4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55712" y="2205318"/>
            <a:ext cx="8946541" cy="419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 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Font typeface="Wingdings 3" charset="2"/>
              <a:buNone/>
            </a:pP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02738" y="4915348"/>
            <a:ext cx="5563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Order = </a:t>
            </a:r>
            <a:r>
              <a:rPr lang="en-US" dirty="0" smtClean="0"/>
              <a:t>(1, 2, 0)</a:t>
            </a:r>
            <a:endParaRPr lang="en-US" dirty="0" smtClean="0"/>
          </a:p>
          <a:p>
            <a:r>
              <a:rPr lang="en-US" dirty="0" smtClean="0"/>
              <a:t>The predictions are done on </a:t>
            </a:r>
            <a:r>
              <a:rPr lang="en-US" dirty="0" smtClean="0"/>
              <a:t>monthly </a:t>
            </a:r>
            <a:r>
              <a:rPr lang="en-US" dirty="0" smtClean="0"/>
              <a:t>confirmed cases in California.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18237" y="48183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Order = </a:t>
            </a:r>
            <a:r>
              <a:rPr lang="en-US" dirty="0" smtClean="0"/>
              <a:t>(0, </a:t>
            </a:r>
            <a:r>
              <a:rPr lang="en-US" dirty="0" smtClean="0"/>
              <a:t>0, </a:t>
            </a:r>
            <a:r>
              <a:rPr lang="en-US" dirty="0" smtClean="0"/>
              <a:t>8) </a:t>
            </a:r>
            <a:endParaRPr lang="en-US" dirty="0" smtClean="0"/>
          </a:p>
          <a:p>
            <a:r>
              <a:rPr lang="en-US" dirty="0" smtClean="0"/>
              <a:t>Predictions </a:t>
            </a:r>
            <a:r>
              <a:rPr lang="en-US" dirty="0"/>
              <a:t>are done on </a:t>
            </a:r>
            <a:r>
              <a:rPr lang="en-US" dirty="0" smtClean="0"/>
              <a:t>monthly </a:t>
            </a:r>
            <a:r>
              <a:rPr lang="en-US" dirty="0" smtClean="0"/>
              <a:t>deaths in California.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180" y="1324361"/>
            <a:ext cx="5334000" cy="34004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41243" y="5991595"/>
            <a:ext cx="110491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Predictions made on US deaths for the 3 months into the future is more accurate than the new cases for the next 3 months. 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98" y="1312992"/>
            <a:ext cx="5208040" cy="341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68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594" y="296994"/>
            <a:ext cx="8825659" cy="877389"/>
          </a:xfrm>
        </p:spPr>
        <p:txBody>
          <a:bodyPr/>
          <a:lstStyle/>
          <a:p>
            <a:pPr algn="ctr"/>
            <a:r>
              <a:rPr lang="en-US" sz="4200" dirty="0" smtClean="0"/>
              <a:t>Results of ARIMA Model</a:t>
            </a:r>
            <a:endParaRPr lang="en-US" sz="4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55712" y="2205318"/>
            <a:ext cx="8946541" cy="419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 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Font typeface="Wingdings 3" charset="2"/>
              <a:buNone/>
            </a:pP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12574" y="4793904"/>
            <a:ext cx="5563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Order = </a:t>
            </a:r>
            <a:r>
              <a:rPr lang="en-US" dirty="0" smtClean="0"/>
              <a:t>(1, 2, 4)</a:t>
            </a:r>
            <a:endParaRPr lang="en-US" dirty="0" smtClean="0"/>
          </a:p>
          <a:p>
            <a:r>
              <a:rPr lang="en-US" dirty="0" smtClean="0"/>
              <a:t>The predictions are done on </a:t>
            </a:r>
            <a:r>
              <a:rPr lang="en-US" dirty="0" smtClean="0"/>
              <a:t>monthly </a:t>
            </a:r>
            <a:r>
              <a:rPr lang="en-US" dirty="0" smtClean="0"/>
              <a:t>confirmed cases in Italy.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96000" y="48087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Order = </a:t>
            </a:r>
            <a:r>
              <a:rPr lang="en-US" dirty="0" smtClean="0"/>
              <a:t>(3, 1, </a:t>
            </a:r>
            <a:r>
              <a:rPr lang="en-US" dirty="0" smtClean="0"/>
              <a:t>7) </a:t>
            </a:r>
          </a:p>
          <a:p>
            <a:r>
              <a:rPr lang="en-US" dirty="0" smtClean="0"/>
              <a:t>Predictions </a:t>
            </a:r>
            <a:r>
              <a:rPr lang="en-US" dirty="0"/>
              <a:t>are done on </a:t>
            </a:r>
            <a:r>
              <a:rPr lang="en-US" dirty="0" smtClean="0"/>
              <a:t> monthly </a:t>
            </a:r>
            <a:r>
              <a:rPr lang="en-US" dirty="0" smtClean="0"/>
              <a:t>deaths in Italy.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237" y="1409699"/>
            <a:ext cx="5343525" cy="3276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63" y="1409699"/>
            <a:ext cx="5114925" cy="32766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12574" y="5934670"/>
            <a:ext cx="110491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Similar to the predictions made on US, global deaths for the 3 months into the future is more accurate than the new cases for the next 3 months. 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46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8425" y="967353"/>
            <a:ext cx="8825659" cy="938939"/>
          </a:xfrm>
        </p:spPr>
        <p:txBody>
          <a:bodyPr/>
          <a:lstStyle/>
          <a:p>
            <a:pPr algn="ctr"/>
            <a:r>
              <a:rPr lang="en-US" sz="4200" dirty="0" smtClean="0"/>
              <a:t>Evaluating The Model</a:t>
            </a:r>
            <a:endParaRPr lang="en-US" sz="4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867906" y="2386739"/>
            <a:ext cx="10538848" cy="363306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27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8425" y="967353"/>
            <a:ext cx="8825659" cy="938939"/>
          </a:xfrm>
        </p:spPr>
        <p:txBody>
          <a:bodyPr/>
          <a:lstStyle/>
          <a:p>
            <a:pPr algn="ctr"/>
            <a:r>
              <a:rPr lang="en-US" sz="4200" dirty="0" smtClean="0"/>
              <a:t>Evaluating The Model</a:t>
            </a:r>
            <a:endParaRPr lang="en-US" sz="4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867906" y="2386739"/>
            <a:ext cx="10538848" cy="363306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663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8425" y="967353"/>
            <a:ext cx="8825659" cy="938939"/>
          </a:xfrm>
        </p:spPr>
        <p:txBody>
          <a:bodyPr/>
          <a:lstStyle/>
          <a:p>
            <a:pPr algn="ctr"/>
            <a:r>
              <a:rPr lang="en-US" sz="4200" dirty="0" smtClean="0"/>
              <a:t>Evaluating The Model</a:t>
            </a:r>
            <a:endParaRPr lang="en-US" sz="4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867906" y="2386739"/>
            <a:ext cx="10538848" cy="363306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26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582" y="598714"/>
            <a:ext cx="8825659" cy="877389"/>
          </a:xfrm>
        </p:spPr>
        <p:txBody>
          <a:bodyPr/>
          <a:lstStyle/>
          <a:p>
            <a:pPr algn="ctr"/>
            <a:r>
              <a:rPr lang="en-US" sz="4200" dirty="0" smtClean="0"/>
              <a:t>SARIMA Model</a:t>
            </a:r>
            <a:endParaRPr lang="en-US" sz="4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55712" y="2205318"/>
            <a:ext cx="8946541" cy="419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 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Font typeface="Wingdings 3" charset="2"/>
              <a:buNone/>
            </a:pP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1103311" y="2205318"/>
            <a:ext cx="92513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 3" charset="2"/>
              <a:buAutoNum type="arabicPeriod"/>
            </a:pPr>
            <a:r>
              <a:rPr lang="en-US" dirty="0"/>
              <a:t>Works with data on a time frame. 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en-US" dirty="0" smtClean="0"/>
              <a:t>Auto </a:t>
            </a:r>
            <a:r>
              <a:rPr lang="en-US" dirty="0"/>
              <a:t>regression : Looks at data from past periods, p, when making predictions</a:t>
            </a:r>
            <a:endParaRPr lang="en-US" dirty="0">
              <a:sym typeface="Wingdings" panose="05000000000000000000" pitchFamily="2" charset="2"/>
            </a:endParaRPr>
          </a:p>
          <a:p>
            <a:pPr marL="457200" indent="-457200">
              <a:buFont typeface="Wingdings 3" charset="2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Moving average : Future predictions are also made looking at the errors of the prior values, q.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Integration of past values and errors of prior values, d. </a:t>
            </a:r>
          </a:p>
        </p:txBody>
      </p:sp>
    </p:spTree>
    <p:extLst>
      <p:ext uri="{BB962C8B-B14F-4D97-AF65-F5344CB8AC3E}">
        <p14:creationId xmlns:p14="http://schemas.microsoft.com/office/powerpoint/2010/main" val="529957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It’s Important to Predict Incidents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According to WHO, there are </a:t>
            </a:r>
            <a:r>
              <a:rPr lang="en-US" dirty="0" smtClean="0">
                <a:solidFill>
                  <a:srgbClr val="FFC000"/>
                </a:solidFill>
              </a:rPr>
              <a:t>over 455 millions of confirmed </a:t>
            </a:r>
            <a:r>
              <a:rPr lang="en-US" dirty="0" smtClean="0"/>
              <a:t>COVID-19 cases and </a:t>
            </a:r>
            <a:r>
              <a:rPr lang="en-US" dirty="0" smtClean="0">
                <a:solidFill>
                  <a:srgbClr val="FFC000"/>
                </a:solidFill>
              </a:rPr>
              <a:t>6.04 million related deaths </a:t>
            </a:r>
            <a:r>
              <a:rPr lang="en-US" dirty="0" smtClean="0"/>
              <a:t>in the world.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Forecasting help </a:t>
            </a:r>
            <a:r>
              <a:rPr lang="en-US" dirty="0" smtClean="0">
                <a:solidFill>
                  <a:srgbClr val="FFC000"/>
                </a:solidFill>
              </a:rPr>
              <a:t>prepare</a:t>
            </a:r>
            <a:r>
              <a:rPr lang="en-US" dirty="0" smtClean="0"/>
              <a:t> for the future needs.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C000"/>
                </a:solidFill>
              </a:rPr>
              <a:t>Brainstorm solutions</a:t>
            </a:r>
            <a:r>
              <a:rPr lang="en-US" dirty="0" smtClean="0"/>
              <a:t> to minimize the cases with the subject matter experts and authorities.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C000"/>
                </a:solidFill>
              </a:rPr>
              <a:t>Educate the public </a:t>
            </a:r>
            <a:r>
              <a:rPr lang="en-US" dirty="0" smtClean="0"/>
              <a:t>on best practices ways to minimize cases.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534" y="3186705"/>
            <a:ext cx="2785466" cy="418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5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582" y="598714"/>
            <a:ext cx="8825659" cy="877389"/>
          </a:xfrm>
        </p:spPr>
        <p:txBody>
          <a:bodyPr/>
          <a:lstStyle/>
          <a:p>
            <a:pPr algn="ctr"/>
            <a:r>
              <a:rPr lang="en-US" sz="4200" dirty="0" smtClean="0"/>
              <a:t>Why Choose ARIMA Model</a:t>
            </a:r>
            <a:endParaRPr lang="en-US" sz="4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3564" y="245889"/>
            <a:ext cx="8946541" cy="419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200" dirty="0">
                <a:sym typeface="Wingdings" panose="05000000000000000000" pitchFamily="2" charset="2"/>
              </a:rPr>
              <a:t>p = [0,1,2,3,4,5,6,7,8]</a:t>
            </a:r>
          </a:p>
          <a:p>
            <a:pPr marL="0" indent="0">
              <a:buNone/>
            </a:pPr>
            <a:r>
              <a:rPr lang="en-US" sz="1200" dirty="0">
                <a:sym typeface="Wingdings" panose="05000000000000000000" pitchFamily="2" charset="2"/>
              </a:rPr>
              <a:t>d = [0,1,2]</a:t>
            </a:r>
          </a:p>
          <a:p>
            <a:pPr marL="0" indent="0">
              <a:buNone/>
            </a:pPr>
            <a:r>
              <a:rPr lang="en-US" sz="1200" dirty="0">
                <a:sym typeface="Wingdings" panose="05000000000000000000" pitchFamily="2" charset="2"/>
              </a:rPr>
              <a:t>q = [0,1,2,3,4,5,6,7,8]</a:t>
            </a:r>
          </a:p>
          <a:p>
            <a:pPr marL="0" indent="0">
              <a:buNone/>
            </a:pPr>
            <a:endParaRPr lang="en-US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200" dirty="0">
                <a:sym typeface="Wingdings" panose="05000000000000000000" pitchFamily="2" charset="2"/>
              </a:rPr>
              <a:t>import </a:t>
            </a:r>
            <a:r>
              <a:rPr lang="en-US" sz="1200" dirty="0" err="1">
                <a:sym typeface="Wingdings" panose="05000000000000000000" pitchFamily="2" charset="2"/>
              </a:rPr>
              <a:t>itertools</a:t>
            </a:r>
            <a:endParaRPr lang="en-US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200" dirty="0" err="1">
                <a:sym typeface="Wingdings" panose="05000000000000000000" pitchFamily="2" charset="2"/>
              </a:rPr>
              <a:t>pdq_combinations</a:t>
            </a:r>
            <a:r>
              <a:rPr lang="en-US" sz="1200" dirty="0">
                <a:sym typeface="Wingdings" panose="05000000000000000000" pitchFamily="2" charset="2"/>
              </a:rPr>
              <a:t> = list(</a:t>
            </a:r>
            <a:r>
              <a:rPr lang="en-US" sz="1200" dirty="0" err="1">
                <a:sym typeface="Wingdings" panose="05000000000000000000" pitchFamily="2" charset="2"/>
              </a:rPr>
              <a:t>itertools.product</a:t>
            </a:r>
            <a:r>
              <a:rPr lang="en-US" sz="1200" dirty="0">
                <a:sym typeface="Wingdings" panose="05000000000000000000" pitchFamily="2" charset="2"/>
              </a:rPr>
              <a:t>(p, d, q))</a:t>
            </a:r>
          </a:p>
          <a:p>
            <a:pPr marL="0" indent="0">
              <a:buNone/>
            </a:pPr>
            <a:endParaRPr lang="en-US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200" dirty="0" err="1">
                <a:sym typeface="Wingdings" panose="05000000000000000000" pitchFamily="2" charset="2"/>
              </a:rPr>
              <a:t>pdqs</a:t>
            </a:r>
            <a:r>
              <a:rPr lang="en-US" sz="1200" dirty="0">
                <a:sym typeface="Wingdings" panose="05000000000000000000" pitchFamily="2" charset="2"/>
              </a:rPr>
              <a:t> = []</a:t>
            </a:r>
          </a:p>
          <a:p>
            <a:pPr marL="0" indent="0">
              <a:buNone/>
            </a:pPr>
            <a:r>
              <a:rPr lang="en-US" sz="1200" dirty="0" err="1">
                <a:sym typeface="Wingdings" panose="05000000000000000000" pitchFamily="2" charset="2"/>
              </a:rPr>
              <a:t>rmse</a:t>
            </a:r>
            <a:r>
              <a:rPr lang="en-US" sz="1200" dirty="0">
                <a:sym typeface="Wingdings" panose="05000000000000000000" pitchFamily="2" charset="2"/>
              </a:rPr>
              <a:t> = []</a:t>
            </a:r>
          </a:p>
          <a:p>
            <a:pPr marL="0" indent="0">
              <a:buNone/>
            </a:pPr>
            <a:endParaRPr lang="en-US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200" dirty="0">
                <a:sym typeface="Wingdings" panose="05000000000000000000" pitchFamily="2" charset="2"/>
              </a:rPr>
              <a:t># Since we're looking for one state at a time, we choose CA, since it had the highest number of confirmed cases and deaths.</a:t>
            </a:r>
          </a:p>
          <a:p>
            <a:pPr marL="0" indent="0">
              <a:buNone/>
            </a:pPr>
            <a:r>
              <a:rPr lang="en-US" sz="1200" dirty="0">
                <a:sym typeface="Wingdings" panose="05000000000000000000" pitchFamily="2" charset="2"/>
              </a:rPr>
              <a:t>for pdq in </a:t>
            </a:r>
            <a:r>
              <a:rPr lang="en-US" sz="1200" dirty="0" err="1">
                <a:sym typeface="Wingdings" panose="05000000000000000000" pitchFamily="2" charset="2"/>
              </a:rPr>
              <a:t>pdq_combinations</a:t>
            </a:r>
            <a:r>
              <a:rPr lang="en-US" sz="1200" dirty="0"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sz="1200" dirty="0">
                <a:sym typeface="Wingdings" panose="05000000000000000000" pitchFamily="2" charset="2"/>
              </a:rPr>
              <a:t>    try:</a:t>
            </a:r>
          </a:p>
          <a:p>
            <a:pPr marL="0" indent="0">
              <a:buNone/>
            </a:pPr>
            <a:r>
              <a:rPr lang="en-US" sz="1200" dirty="0">
                <a:sym typeface="Wingdings" panose="05000000000000000000" pitchFamily="2" charset="2"/>
              </a:rPr>
              <a:t>        model = ARIMA(</a:t>
            </a:r>
            <a:r>
              <a:rPr lang="en-US" sz="1200" dirty="0" err="1">
                <a:sym typeface="Wingdings" panose="05000000000000000000" pitchFamily="2" charset="2"/>
              </a:rPr>
              <a:t>train_dUS</a:t>
            </a:r>
            <a:r>
              <a:rPr lang="en-US" sz="1200" dirty="0">
                <a:sym typeface="Wingdings" panose="05000000000000000000" pitchFamily="2" charset="2"/>
              </a:rPr>
              <a:t>['California'], order = pdq).fit()</a:t>
            </a:r>
          </a:p>
          <a:p>
            <a:pPr marL="0" indent="0">
              <a:buNone/>
            </a:pPr>
            <a:r>
              <a:rPr lang="en-US" sz="1200" dirty="0">
                <a:sym typeface="Wingdings" panose="05000000000000000000" pitchFamily="2" charset="2"/>
              </a:rPr>
              <a:t>        </a:t>
            </a:r>
            <a:r>
              <a:rPr lang="en-US" sz="1200" dirty="0" err="1">
                <a:sym typeface="Wingdings" panose="05000000000000000000" pitchFamily="2" charset="2"/>
              </a:rPr>
              <a:t>pred</a:t>
            </a:r>
            <a:r>
              <a:rPr lang="en-US" sz="1200" dirty="0">
                <a:sym typeface="Wingdings" panose="05000000000000000000" pitchFamily="2" charset="2"/>
              </a:rPr>
              <a:t> = </a:t>
            </a:r>
            <a:r>
              <a:rPr lang="en-US" sz="1200" dirty="0" err="1">
                <a:sym typeface="Wingdings" panose="05000000000000000000" pitchFamily="2" charset="2"/>
              </a:rPr>
              <a:t>model.predict</a:t>
            </a:r>
            <a:r>
              <a:rPr lang="en-US" sz="1200" dirty="0">
                <a:sym typeface="Wingdings" panose="05000000000000000000" pitchFamily="2" charset="2"/>
              </a:rPr>
              <a:t>(start = </a:t>
            </a:r>
            <a:r>
              <a:rPr lang="en-US" sz="1200" dirty="0" err="1">
                <a:sym typeface="Wingdings" panose="05000000000000000000" pitchFamily="2" charset="2"/>
              </a:rPr>
              <a:t>len</a:t>
            </a:r>
            <a:r>
              <a:rPr lang="en-US" sz="1200" dirty="0">
                <a:sym typeface="Wingdings" panose="05000000000000000000" pitchFamily="2" charset="2"/>
              </a:rPr>
              <a:t>(</a:t>
            </a:r>
            <a:r>
              <a:rPr lang="en-US" sz="1200" dirty="0" err="1">
                <a:sym typeface="Wingdings" panose="05000000000000000000" pitchFamily="2" charset="2"/>
              </a:rPr>
              <a:t>train_dUS</a:t>
            </a:r>
            <a:r>
              <a:rPr lang="en-US" sz="1200" dirty="0">
                <a:sym typeface="Wingdings" panose="05000000000000000000" pitchFamily="2" charset="2"/>
              </a:rPr>
              <a:t>), end = (</a:t>
            </a:r>
            <a:r>
              <a:rPr lang="en-US" sz="1200" dirty="0" err="1">
                <a:sym typeface="Wingdings" panose="05000000000000000000" pitchFamily="2" charset="2"/>
              </a:rPr>
              <a:t>len</a:t>
            </a:r>
            <a:r>
              <a:rPr lang="en-US" sz="1200" dirty="0">
                <a:sym typeface="Wingdings" panose="05000000000000000000" pitchFamily="2" charset="2"/>
              </a:rPr>
              <a:t>(</a:t>
            </a:r>
            <a:r>
              <a:rPr lang="en-US" sz="1200" dirty="0" err="1">
                <a:sym typeface="Wingdings" panose="05000000000000000000" pitchFamily="2" charset="2"/>
              </a:rPr>
              <a:t>daily_US</a:t>
            </a:r>
            <a:r>
              <a:rPr lang="en-US" sz="1200" dirty="0">
                <a:sym typeface="Wingdings" panose="05000000000000000000" pitchFamily="2" charset="2"/>
              </a:rPr>
              <a:t>)-1))</a:t>
            </a:r>
          </a:p>
          <a:p>
            <a:pPr marL="0" indent="0">
              <a:buNone/>
            </a:pPr>
            <a:r>
              <a:rPr lang="en-US" sz="1200" dirty="0">
                <a:sym typeface="Wingdings" panose="05000000000000000000" pitchFamily="2" charset="2"/>
              </a:rPr>
              <a:t>        error = </a:t>
            </a:r>
            <a:r>
              <a:rPr lang="en-US" sz="1200" dirty="0" err="1">
                <a:sym typeface="Wingdings" panose="05000000000000000000" pitchFamily="2" charset="2"/>
              </a:rPr>
              <a:t>np.sqrt</a:t>
            </a:r>
            <a:r>
              <a:rPr lang="en-US" sz="1200" dirty="0">
                <a:sym typeface="Wingdings" panose="05000000000000000000" pitchFamily="2" charset="2"/>
              </a:rPr>
              <a:t>(</a:t>
            </a:r>
            <a:r>
              <a:rPr lang="en-US" sz="1200" dirty="0" err="1">
                <a:sym typeface="Wingdings" panose="05000000000000000000" pitchFamily="2" charset="2"/>
              </a:rPr>
              <a:t>mean_squared_error</a:t>
            </a:r>
            <a:r>
              <a:rPr lang="en-US" sz="1200" dirty="0">
                <a:sym typeface="Wingdings" panose="05000000000000000000" pitchFamily="2" charset="2"/>
              </a:rPr>
              <a:t>(</a:t>
            </a:r>
            <a:r>
              <a:rPr lang="en-US" sz="1200" dirty="0" err="1">
                <a:sym typeface="Wingdings" panose="05000000000000000000" pitchFamily="2" charset="2"/>
              </a:rPr>
              <a:t>test_dUS</a:t>
            </a:r>
            <a:r>
              <a:rPr lang="en-US" sz="1200" dirty="0">
                <a:sym typeface="Wingdings" panose="05000000000000000000" pitchFamily="2" charset="2"/>
              </a:rPr>
              <a:t>['California'], </a:t>
            </a:r>
            <a:r>
              <a:rPr lang="en-US" sz="1200" dirty="0" err="1">
                <a:sym typeface="Wingdings" panose="05000000000000000000" pitchFamily="2" charset="2"/>
              </a:rPr>
              <a:t>pred</a:t>
            </a:r>
            <a:r>
              <a:rPr lang="en-US" sz="1200" dirty="0">
                <a:sym typeface="Wingdings" panose="05000000000000000000" pitchFamily="2" charset="2"/>
              </a:rPr>
              <a:t>))</a:t>
            </a:r>
          </a:p>
          <a:p>
            <a:pPr marL="0" indent="0">
              <a:buNone/>
            </a:pPr>
            <a:r>
              <a:rPr lang="en-US" sz="1200" dirty="0">
                <a:sym typeface="Wingdings" panose="05000000000000000000" pitchFamily="2" charset="2"/>
              </a:rPr>
              <a:t>        </a:t>
            </a:r>
            <a:r>
              <a:rPr lang="en-US" sz="1200" dirty="0" err="1">
                <a:sym typeface="Wingdings" panose="05000000000000000000" pitchFamily="2" charset="2"/>
              </a:rPr>
              <a:t>pdqs.append</a:t>
            </a:r>
            <a:r>
              <a:rPr lang="en-US" sz="1200" dirty="0">
                <a:sym typeface="Wingdings" panose="05000000000000000000" pitchFamily="2" charset="2"/>
              </a:rPr>
              <a:t>(pdq)</a:t>
            </a:r>
          </a:p>
          <a:p>
            <a:pPr marL="0" indent="0">
              <a:buNone/>
            </a:pPr>
            <a:r>
              <a:rPr lang="en-US" sz="1200" dirty="0">
                <a:sym typeface="Wingdings" panose="05000000000000000000" pitchFamily="2" charset="2"/>
              </a:rPr>
              <a:t>        </a:t>
            </a:r>
            <a:r>
              <a:rPr lang="en-US" sz="1200" dirty="0" err="1">
                <a:sym typeface="Wingdings" panose="05000000000000000000" pitchFamily="2" charset="2"/>
              </a:rPr>
              <a:t>rmse.append</a:t>
            </a:r>
            <a:r>
              <a:rPr lang="en-US" sz="1200" dirty="0">
                <a:sym typeface="Wingdings" panose="05000000000000000000" pitchFamily="2" charset="2"/>
              </a:rPr>
              <a:t>(error)</a:t>
            </a:r>
          </a:p>
          <a:p>
            <a:pPr marL="0" indent="0">
              <a:buNone/>
            </a:pPr>
            <a:r>
              <a:rPr lang="en-US" sz="1200" dirty="0">
                <a:sym typeface="Wingdings" panose="05000000000000000000" pitchFamily="2" charset="2"/>
              </a:rPr>
              <a:t>    except:</a:t>
            </a:r>
          </a:p>
          <a:p>
            <a:pPr marL="0" indent="0">
              <a:buNone/>
            </a:pPr>
            <a:r>
              <a:rPr lang="en-US" sz="1200" dirty="0">
                <a:sym typeface="Wingdings" panose="05000000000000000000" pitchFamily="2" charset="2"/>
              </a:rPr>
              <a:t>        continue</a:t>
            </a:r>
            <a:endParaRPr lang="en-US" sz="1200" dirty="0" smtClean="0">
              <a:sym typeface="Wingdings" panose="05000000000000000000" pitchFamily="2" charset="2"/>
            </a:endParaRPr>
          </a:p>
          <a:p>
            <a:pPr marL="0" indent="0">
              <a:buFont typeface="Wingdings 3" charset="2"/>
              <a:buNone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224471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5662" y="485127"/>
            <a:ext cx="8825659" cy="938939"/>
          </a:xfrm>
        </p:spPr>
        <p:txBody>
          <a:bodyPr/>
          <a:lstStyle/>
          <a:p>
            <a:pPr algn="ctr"/>
            <a:r>
              <a:rPr lang="en-US" sz="4200" dirty="0" smtClean="0"/>
              <a:t>Summary of The Project</a:t>
            </a:r>
            <a:endParaRPr lang="en-US" sz="4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9764" y="1424066"/>
            <a:ext cx="11497456" cy="5216577"/>
          </a:xfrm>
          <a:prstGeom prst="rect">
            <a:avLst/>
          </a:prstGeom>
        </p:spPr>
        <p:txBody>
          <a:bodyPr numCol="2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b="1" dirty="0" smtClean="0"/>
              <a:t>Problem</a:t>
            </a:r>
          </a:p>
          <a:p>
            <a:pPr lvl="1"/>
            <a:r>
              <a:rPr lang="en-US" sz="1600" dirty="0" smtClean="0"/>
              <a:t>Looking at given clinical data, can we predict who will develop heart disease? </a:t>
            </a:r>
          </a:p>
          <a:p>
            <a:pPr lvl="1"/>
            <a:endParaRPr lang="en-US" sz="1600" dirty="0" smtClean="0"/>
          </a:p>
          <a:p>
            <a:r>
              <a:rPr lang="en-US" sz="1600" b="1" dirty="0" smtClean="0"/>
              <a:t>Findings</a:t>
            </a: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According to data, </a:t>
            </a:r>
            <a:r>
              <a:rPr lang="en-US" sz="16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significantly more women with heart disease compared to men </a:t>
            </a:r>
            <a:r>
              <a:rPr lang="en-US" sz="1600" dirty="0" smtClean="0"/>
              <a:t>– </a:t>
            </a:r>
            <a:r>
              <a:rPr lang="en-US" sz="1600" dirty="0" smtClean="0">
                <a:solidFill>
                  <a:srgbClr val="FFC000"/>
                </a:solidFill>
              </a:rPr>
              <a:t>Could this be true in the real world?</a:t>
            </a:r>
            <a:endParaRPr lang="en-US" sz="1600" dirty="0" smtClean="0">
              <a:solidFill>
                <a:srgbClr val="FFC00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r>
              <a:rPr lang="en-US" sz="16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According to data, there’s no significant effect of fasting blood sugar on developing heart disease.</a:t>
            </a:r>
            <a:r>
              <a:rPr lang="en-US" sz="1600" dirty="0" smtClean="0"/>
              <a:t> – </a:t>
            </a:r>
            <a:r>
              <a:rPr lang="en-US" sz="1600" dirty="0" smtClean="0">
                <a:solidFill>
                  <a:srgbClr val="FFC000"/>
                </a:solidFill>
              </a:rPr>
              <a:t>Could this be true in the real world? </a:t>
            </a:r>
            <a:endParaRPr lang="en-US" sz="1600" dirty="0" smtClean="0">
              <a:solidFill>
                <a:srgbClr val="FFC00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r>
              <a:rPr lang="en-US" sz="16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According to data, </a:t>
            </a:r>
            <a:r>
              <a:rPr lang="en-US" sz="1600" dirty="0" smtClean="0"/>
              <a:t>many people with exercise induced angina do not develop heart disease – </a:t>
            </a:r>
            <a:r>
              <a:rPr lang="en-US" sz="1600" dirty="0" smtClean="0">
                <a:solidFill>
                  <a:srgbClr val="FFC000"/>
                </a:solidFill>
              </a:rPr>
              <a:t>Could this be true in the real world?</a:t>
            </a:r>
            <a:endParaRPr lang="en-US" sz="1600" dirty="0" smtClean="0">
              <a:solidFill>
                <a:srgbClr val="FFC00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 blood pressure and high cholesterol levels have no significant effect on developing heart disease - </a:t>
            </a:r>
            <a:r>
              <a:rPr lang="en-US" sz="1600" dirty="0" smtClean="0"/>
              <a:t>– </a:t>
            </a:r>
            <a:r>
              <a:rPr lang="en-US" sz="1600" dirty="0" smtClean="0">
                <a:solidFill>
                  <a:srgbClr val="FFC000"/>
                </a:solidFill>
              </a:rPr>
              <a:t>Could this be true in the real world?</a:t>
            </a:r>
          </a:p>
          <a:p>
            <a:r>
              <a:rPr lang="en-US" sz="1600" b="1" dirty="0" smtClean="0"/>
              <a:t>Results</a:t>
            </a:r>
          </a:p>
          <a:p>
            <a:pPr lvl="1"/>
            <a:r>
              <a:rPr lang="en-US" sz="1600" dirty="0" smtClean="0"/>
              <a:t>Logistic regression made the best predictions, compared to other models.</a:t>
            </a:r>
          </a:p>
          <a:p>
            <a:pPr lvl="1"/>
            <a:r>
              <a:rPr lang="en-US" sz="1600" dirty="0" smtClean="0"/>
              <a:t>The highest accuracy score reached was 88.52% even though the target was 95%. </a:t>
            </a:r>
          </a:p>
          <a:p>
            <a:pPr lvl="1"/>
            <a:r>
              <a:rPr lang="en-US" sz="1600" dirty="0" smtClean="0"/>
              <a:t>Cross validation provided better recall results, which was indicative that number of false negative values were reduced. </a:t>
            </a:r>
          </a:p>
          <a:p>
            <a:pPr lvl="1"/>
            <a:r>
              <a:rPr lang="en-US" sz="1600" dirty="0" smtClean="0"/>
              <a:t>Feature importance showed that certain attributes had a positive correlation while the others had a negative correlation.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794496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8425" y="967353"/>
            <a:ext cx="8825659" cy="938939"/>
          </a:xfrm>
        </p:spPr>
        <p:txBody>
          <a:bodyPr/>
          <a:lstStyle/>
          <a:p>
            <a:pPr algn="ctr"/>
            <a:r>
              <a:rPr lang="en-US" sz="4200" dirty="0" smtClean="0"/>
              <a:t>Areas of Improvement</a:t>
            </a:r>
            <a:endParaRPr lang="en-US" sz="4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867906" y="2386739"/>
            <a:ext cx="10538848" cy="363306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26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4921" y="2424194"/>
            <a:ext cx="9383893" cy="2194301"/>
          </a:xfrm>
        </p:spPr>
        <p:txBody>
          <a:bodyPr/>
          <a:lstStyle/>
          <a:p>
            <a:pPr algn="ctr"/>
            <a:r>
              <a:rPr lang="en-US" sz="96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Thank you!</a:t>
            </a:r>
            <a:endParaRPr lang="en-US" sz="96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48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for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Original data for this project came from Johns Hopkins Center for Systems Science and Engineering page in GitHub at </a:t>
            </a:r>
            <a:r>
              <a:rPr lang="en-US" dirty="0">
                <a:hlinkClick r:id="rId2"/>
              </a:rPr>
              <a:t>https://github.com/CSSEGISandData/COVID-19/tree/master/csse_covid_19_data/csse_covid_19_time_series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94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Cleaning and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65962"/>
            <a:ext cx="10086464" cy="5014232"/>
          </a:xfrm>
        </p:spPr>
        <p:txBody>
          <a:bodyPr numCol="2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5 different files:</a:t>
            </a:r>
          </a:p>
          <a:p>
            <a:pPr marL="685800"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 Confirmed cases in the US US.</a:t>
            </a:r>
          </a:p>
          <a:p>
            <a:pPr marL="685800"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Deaths in the US</a:t>
            </a:r>
          </a:p>
          <a:p>
            <a:pPr marL="685800"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Confirmed Cases Globally</a:t>
            </a:r>
          </a:p>
          <a:p>
            <a:pPr marL="685800"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Deaths in the US</a:t>
            </a:r>
          </a:p>
          <a:p>
            <a:pPr marL="685800"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Recovered in the 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Dropped unnecessary columns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for easy </a:t>
            </a:r>
            <a:r>
              <a:rPr lang="en-US" dirty="0">
                <a:sym typeface="Wingdings" panose="05000000000000000000" pitchFamily="2" charset="2"/>
              </a:rPr>
              <a:t>data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Renamed columns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for easier access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Calculated case totals </a:t>
            </a:r>
            <a:r>
              <a:rPr lang="en-US" dirty="0" smtClean="0"/>
              <a:t>by the </a:t>
            </a:r>
            <a:r>
              <a:rPr lang="en-US" dirty="0" smtClean="0"/>
              <a:t>state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understand the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Formatted </a:t>
            </a:r>
            <a:r>
              <a:rPr lang="en-US" dirty="0" smtClean="0">
                <a:sym typeface="Wingdings" panose="05000000000000000000" pitchFamily="2" charset="2"/>
              </a:rPr>
              <a:t>the date column  Apply </a:t>
            </a:r>
            <a:r>
              <a:rPr lang="en-US" dirty="0" smtClean="0">
                <a:sym typeface="Wingdings" panose="05000000000000000000" pitchFamily="2" charset="2"/>
              </a:rPr>
              <a:t>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Created separate monthly and yearly datasets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Using .</a:t>
            </a:r>
            <a:r>
              <a:rPr lang="en-US" dirty="0" err="1" smtClean="0">
                <a:sym typeface="Wingdings" panose="05000000000000000000" pitchFamily="2" charset="2"/>
              </a:rPr>
              <a:t>dff</a:t>
            </a:r>
            <a:r>
              <a:rPr lang="en-US" dirty="0" smtClean="0">
                <a:sym typeface="Wingdings" panose="05000000000000000000" pitchFamily="2" charset="2"/>
              </a:rPr>
              <a:t>() function, isolated the daily occurrences, instead of, up to date occurrences.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96"/>
          <a:stretch/>
        </p:blipFill>
        <p:spPr>
          <a:xfrm>
            <a:off x="9048750" y="4516322"/>
            <a:ext cx="3143250" cy="21638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0638"/>
          <a:stretch/>
        </p:blipFill>
        <p:spPr>
          <a:xfrm>
            <a:off x="6652972" y="4390054"/>
            <a:ext cx="1979584" cy="206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19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Exploratory Data Analysis (EDA)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41459"/>
            <a:ext cx="6553200" cy="257175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111" y="4046409"/>
            <a:ext cx="6553200" cy="26384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501179" y="1329522"/>
            <a:ext cx="457816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Observation:</a:t>
            </a:r>
          </a:p>
          <a:p>
            <a:endParaRPr lang="en-US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Dec, Jan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rgbClr val="FFC000"/>
                </a:solidFill>
                <a:sym typeface="Wingdings" panose="05000000000000000000" pitchFamily="2" charset="2"/>
              </a:rPr>
              <a:t>highest confirmed cases </a:t>
            </a:r>
            <a:r>
              <a:rPr lang="en-US" dirty="0" smtClean="0">
                <a:sym typeface="Wingdings" panose="05000000000000000000" pitchFamily="2" charset="2"/>
              </a:rPr>
              <a:t> US and Globally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Spike in winter 2021&gt; 2020 both in the US and globally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Explanation: </a:t>
            </a:r>
          </a:p>
          <a:p>
            <a:endParaRPr lang="en-US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People gather more due to holidays?</a:t>
            </a:r>
          </a:p>
          <a:p>
            <a:pPr lvl="1"/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More testing done during holidays?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Both?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210" y="5133703"/>
            <a:ext cx="1551131" cy="155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62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561" y="452718"/>
            <a:ext cx="9404723" cy="914122"/>
          </a:xfrm>
        </p:spPr>
        <p:txBody>
          <a:bodyPr/>
          <a:lstStyle/>
          <a:p>
            <a:pPr algn="ctr"/>
            <a:r>
              <a:rPr lang="en-US" sz="3600" dirty="0" smtClean="0"/>
              <a:t>New Cases </a:t>
            </a:r>
            <a:r>
              <a:rPr lang="en-US" sz="3600" dirty="0" smtClean="0"/>
              <a:t>in </a:t>
            </a:r>
            <a:r>
              <a:rPr lang="en-US" sz="3600" dirty="0" smtClean="0"/>
              <a:t>The US </a:t>
            </a:r>
            <a:r>
              <a:rPr lang="en-US" sz="3600" dirty="0" smtClean="0"/>
              <a:t>Each Year (EDA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686102" y="5104895"/>
            <a:ext cx="98077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Confirmed cases </a:t>
            </a:r>
            <a:r>
              <a:rPr lang="en-US" dirty="0" smtClean="0"/>
              <a:t>US </a:t>
            </a:r>
            <a:r>
              <a:rPr lang="en-US" dirty="0" smtClean="0"/>
              <a:t>in 2021 &gt;2020    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     1. </a:t>
            </a:r>
            <a:r>
              <a:rPr lang="en-US" dirty="0" smtClean="0">
                <a:solidFill>
                  <a:srgbClr val="FFC000"/>
                </a:solidFill>
                <a:sym typeface="Wingdings" panose="05000000000000000000" pitchFamily="2" charset="2"/>
              </a:rPr>
              <a:t>Not a t</a:t>
            </a:r>
            <a:r>
              <a:rPr lang="en-US" dirty="0" smtClean="0">
                <a:solidFill>
                  <a:srgbClr val="FFC000"/>
                </a:solidFill>
                <a:sym typeface="Wingdings" panose="05000000000000000000" pitchFamily="2" charset="2"/>
              </a:rPr>
              <a:t>rue </a:t>
            </a:r>
            <a:r>
              <a:rPr lang="en-US" dirty="0" smtClean="0">
                <a:solidFill>
                  <a:srgbClr val="FFC000"/>
                </a:solidFill>
                <a:sym typeface="Wingdings" panose="05000000000000000000" pitchFamily="2" charset="2"/>
              </a:rPr>
              <a:t>representation ? </a:t>
            </a:r>
          </a:p>
          <a:p>
            <a:r>
              <a:rPr lang="en-US" dirty="0">
                <a:solidFill>
                  <a:srgbClr val="FFC000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FFC000"/>
                </a:solidFill>
                <a:sym typeface="Wingdings" panose="05000000000000000000" pitchFamily="2" charset="2"/>
              </a:rPr>
              <a:t>    </a:t>
            </a:r>
            <a:r>
              <a:rPr lang="en-US" dirty="0" smtClean="0">
                <a:sym typeface="Wingdings" panose="05000000000000000000" pitchFamily="2" charset="2"/>
              </a:rPr>
              <a:t>2. </a:t>
            </a:r>
            <a:r>
              <a:rPr lang="en-US" dirty="0" smtClean="0">
                <a:solidFill>
                  <a:srgbClr val="FFC000"/>
                </a:solidFill>
                <a:sym typeface="Wingdings" panose="05000000000000000000" pitchFamily="2" charset="2"/>
              </a:rPr>
              <a:t>No </a:t>
            </a:r>
            <a:r>
              <a:rPr lang="en-US" dirty="0" smtClean="0">
                <a:solidFill>
                  <a:srgbClr val="FFC000"/>
                </a:solidFill>
                <a:sym typeface="Wingdings" panose="05000000000000000000" pitchFamily="2" charset="2"/>
              </a:rPr>
              <a:t>tests were </a:t>
            </a:r>
            <a:r>
              <a:rPr lang="en-US" dirty="0" smtClean="0">
                <a:solidFill>
                  <a:srgbClr val="FFC000"/>
                </a:solidFill>
                <a:sym typeface="Wingdings" panose="05000000000000000000" pitchFamily="2" charset="2"/>
              </a:rPr>
              <a:t>available at the beginning of the pandemic? </a:t>
            </a:r>
          </a:p>
          <a:p>
            <a:r>
              <a:rPr lang="en-US" dirty="0">
                <a:solidFill>
                  <a:srgbClr val="FFC000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FFC000"/>
                </a:solidFill>
                <a:sym typeface="Wingdings" panose="05000000000000000000" pitchFamily="2" charset="2"/>
              </a:rPr>
              <a:t>    </a:t>
            </a:r>
            <a:r>
              <a:rPr lang="en-US" dirty="0" smtClean="0">
                <a:sym typeface="Wingdings" panose="05000000000000000000" pitchFamily="2" charset="2"/>
              </a:rPr>
              <a:t>3. </a:t>
            </a:r>
            <a:r>
              <a:rPr lang="en-US" dirty="0" smtClean="0">
                <a:solidFill>
                  <a:srgbClr val="FFC000"/>
                </a:solidFill>
                <a:sym typeface="Wingdings" panose="05000000000000000000" pitchFamily="2" charset="2"/>
              </a:rPr>
              <a:t>2021 had a </a:t>
            </a:r>
            <a:r>
              <a:rPr lang="en-US" dirty="0" smtClean="0">
                <a:solidFill>
                  <a:srgbClr val="FFC000"/>
                </a:solidFill>
                <a:sym typeface="Wingdings" panose="05000000000000000000" pitchFamily="2" charset="2"/>
              </a:rPr>
              <a:t>different variant with higher transmissibility</a:t>
            </a:r>
            <a:r>
              <a:rPr lang="en-US" dirty="0" smtClean="0">
                <a:solidFill>
                  <a:srgbClr val="FFC000"/>
                </a:solidFill>
                <a:sym typeface="Wingdings" panose="05000000000000000000" pitchFamily="2" charset="2"/>
              </a:rPr>
              <a:t>?</a:t>
            </a:r>
          </a:p>
          <a:p>
            <a:r>
              <a:rPr lang="en-US" dirty="0">
                <a:solidFill>
                  <a:srgbClr val="FFC000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FFC000"/>
                </a:solidFill>
                <a:sym typeface="Wingdings" panose="05000000000000000000" pitchFamily="2" charset="2"/>
              </a:rPr>
              <a:t>   </a:t>
            </a:r>
            <a:r>
              <a:rPr lang="en-US" dirty="0" smtClean="0">
                <a:sym typeface="Wingdings" panose="05000000000000000000" pitchFamily="2" charset="2"/>
              </a:rPr>
              <a:t> 4. </a:t>
            </a:r>
            <a:r>
              <a:rPr lang="en-US" dirty="0" smtClean="0">
                <a:solidFill>
                  <a:srgbClr val="FFC000"/>
                </a:solidFill>
                <a:sym typeface="Wingdings" panose="05000000000000000000" pitchFamily="2" charset="2"/>
              </a:rPr>
              <a:t>All? </a:t>
            </a:r>
            <a:endParaRPr lang="en-US" dirty="0" smtClean="0">
              <a:solidFill>
                <a:srgbClr val="FFC00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F0"/>
              </a:solidFill>
              <a:sym typeface="Wingdings" panose="05000000000000000000" pitchFamily="2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29" y="1366840"/>
            <a:ext cx="10861204" cy="36460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129" y="5467544"/>
            <a:ext cx="2036536" cy="91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2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047" y="382348"/>
            <a:ext cx="9404723" cy="914122"/>
          </a:xfrm>
        </p:spPr>
        <p:txBody>
          <a:bodyPr/>
          <a:lstStyle/>
          <a:p>
            <a:pPr algn="ctr"/>
            <a:r>
              <a:rPr lang="en-US" sz="3600" dirty="0" smtClean="0"/>
              <a:t>Deaths </a:t>
            </a:r>
            <a:r>
              <a:rPr lang="en-US" sz="3600" dirty="0" smtClean="0"/>
              <a:t>in The </a:t>
            </a:r>
            <a:r>
              <a:rPr lang="en-US" sz="3600" dirty="0" smtClean="0"/>
              <a:t>US Each Year </a:t>
            </a:r>
            <a:r>
              <a:rPr lang="en-US" sz="3600" dirty="0" smtClean="0"/>
              <a:t>(EDA)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475628" y="5224528"/>
            <a:ext cx="111888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Deaths caused  in the </a:t>
            </a:r>
            <a:r>
              <a:rPr lang="en-US" dirty="0" smtClean="0"/>
              <a:t>US </a:t>
            </a:r>
            <a:r>
              <a:rPr lang="en-US" dirty="0" smtClean="0"/>
              <a:t>in 2021 &gt;</a:t>
            </a:r>
            <a:r>
              <a:rPr lang="en-US" dirty="0" smtClean="0"/>
              <a:t>2020</a:t>
            </a:r>
            <a:endParaRPr lang="en-US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Confirmed cases in many states, especially in CA by march 2022 is already higher than that of 2021 , but low death rate </a:t>
            </a: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C000"/>
                </a:solidFill>
                <a:sym typeface="Wingdings" panose="05000000000000000000" pitchFamily="2" charset="2"/>
              </a:rPr>
              <a:t>A </a:t>
            </a:r>
            <a:r>
              <a:rPr lang="en-US" dirty="0" smtClean="0">
                <a:solidFill>
                  <a:srgbClr val="FFC000"/>
                </a:solidFill>
                <a:sym typeface="Wingdings" panose="05000000000000000000" pitchFamily="2" charset="2"/>
              </a:rPr>
              <a:t>new variant with high transmissibility and low mortality rate? </a:t>
            </a:r>
            <a:endParaRPr lang="en-US" dirty="0" smtClean="0">
              <a:solidFill>
                <a:srgbClr val="FFC000"/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C000"/>
                </a:solidFill>
                <a:sym typeface="Wingdings" panose="05000000000000000000" pitchFamily="2" charset="2"/>
              </a:rPr>
              <a:t>OR not a data collection error?</a:t>
            </a:r>
            <a:endParaRPr lang="en-US" dirty="0" smtClean="0">
              <a:solidFill>
                <a:srgbClr val="FFC000"/>
              </a:solidFill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34" y="1296470"/>
            <a:ext cx="10884628" cy="361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9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362" y="282901"/>
            <a:ext cx="9404723" cy="1400530"/>
          </a:xfrm>
        </p:spPr>
        <p:txBody>
          <a:bodyPr/>
          <a:lstStyle/>
          <a:p>
            <a:pPr algn="ctr"/>
            <a:r>
              <a:rPr lang="en-US" sz="3600" dirty="0" smtClean="0"/>
              <a:t>10 States with The Highest Number of New </a:t>
            </a:r>
            <a:r>
              <a:rPr lang="en-US" sz="3600" dirty="0" smtClean="0"/>
              <a:t>Cases </a:t>
            </a:r>
            <a:r>
              <a:rPr lang="en-US" sz="3600" dirty="0" smtClean="0"/>
              <a:t>in </a:t>
            </a:r>
            <a:r>
              <a:rPr lang="en-US" sz="3600" dirty="0" smtClean="0"/>
              <a:t>the US (EDA)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94112" y="5319117"/>
            <a:ext cx="11452125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C000"/>
                </a:solidFill>
              </a:rPr>
              <a:t>CA </a:t>
            </a:r>
            <a:r>
              <a:rPr lang="en-US" sz="2000" dirty="0" smtClean="0"/>
              <a:t>has the </a:t>
            </a:r>
            <a:r>
              <a:rPr lang="en-US" sz="2000" dirty="0" smtClean="0">
                <a:solidFill>
                  <a:srgbClr val="FFC000"/>
                </a:solidFill>
              </a:rPr>
              <a:t>highest </a:t>
            </a:r>
            <a:r>
              <a:rPr lang="en-US" sz="2000" dirty="0" smtClean="0"/>
              <a:t>confirmed cases, followed by TX and FL </a:t>
            </a:r>
            <a:r>
              <a:rPr lang="en-US" sz="2000" dirty="0" smtClean="0">
                <a:sym typeface="Wingdings" panose="05000000000000000000" pitchFamily="2" charset="2"/>
              </a:rPr>
              <a:t>respectively, </a:t>
            </a:r>
            <a:r>
              <a:rPr lang="en-US" sz="2000" dirty="0">
                <a:sym typeface="Wingdings" panose="05000000000000000000" pitchFamily="2" charset="2"/>
              </a:rPr>
              <a:t>which aligns with the </a:t>
            </a:r>
            <a:r>
              <a:rPr lang="en-US" sz="2000" dirty="0" smtClean="0">
                <a:sym typeface="Wingdings" panose="05000000000000000000" pitchFamily="2" charset="2"/>
              </a:rPr>
              <a:t>order of population </a:t>
            </a:r>
            <a:r>
              <a:rPr lang="en-US" sz="2000" dirty="0">
                <a:sym typeface="Wingdings" panose="05000000000000000000" pitchFamily="2" charset="2"/>
              </a:rPr>
              <a:t>in each state .</a:t>
            </a:r>
          </a:p>
          <a:p>
            <a:pPr lvl="1"/>
            <a:endParaRPr lang="en-US" dirty="0" smtClean="0">
              <a:solidFill>
                <a:srgbClr val="FFC000"/>
              </a:solidFill>
            </a:endParaRP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62" y="1683431"/>
            <a:ext cx="10847875" cy="321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56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20246</TotalTime>
  <Words>1653</Words>
  <Application>Microsoft Office PowerPoint</Application>
  <PresentationFormat>Widescreen</PresentationFormat>
  <Paragraphs>216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Century Gothic</vt:lpstr>
      <vt:lpstr>Courier New</vt:lpstr>
      <vt:lpstr>Wingdings</vt:lpstr>
      <vt:lpstr>Wingdings 3</vt:lpstr>
      <vt:lpstr>Ion</vt:lpstr>
      <vt:lpstr>COVID-19  Cases Forecast</vt:lpstr>
      <vt:lpstr>Problem</vt:lpstr>
      <vt:lpstr>Why It’s Important to Predict Incidents</vt:lpstr>
      <vt:lpstr>Data for The Project</vt:lpstr>
      <vt:lpstr>Data Cleaning and Processing</vt:lpstr>
      <vt:lpstr>Exploratory Data Analysis (EDA)</vt:lpstr>
      <vt:lpstr>New Cases in The US Each Year (EDA)</vt:lpstr>
      <vt:lpstr>Deaths in The US Each Year (EDA)</vt:lpstr>
      <vt:lpstr>10 States with The Highest Number of New Cases in the US (EDA)</vt:lpstr>
      <vt:lpstr>10 States with The Highest Number of Deaths in the US (EDA)</vt:lpstr>
      <vt:lpstr>Pattern of New Cases in the US (EDA)</vt:lpstr>
      <vt:lpstr>Death Rate in The Last 3 Yrs (EDA)</vt:lpstr>
      <vt:lpstr>Confirmed Cases – Global (EDA)</vt:lpstr>
      <vt:lpstr>Confirmed Cases – Global (EDA)</vt:lpstr>
      <vt:lpstr>Confirmed Cases VS Deaths – Global (EDA)</vt:lpstr>
      <vt:lpstr>Global Death Rate in The Last 3 Yrs</vt:lpstr>
      <vt:lpstr>Data Modeling</vt:lpstr>
      <vt:lpstr>Data Modeling</vt:lpstr>
      <vt:lpstr>Why Choose ARIMA Model</vt:lpstr>
      <vt:lpstr>Why Choose SARIMA Model</vt:lpstr>
      <vt:lpstr>Implementing ARIMA</vt:lpstr>
      <vt:lpstr>Implementing ARIMA</vt:lpstr>
      <vt:lpstr>Turning ARIMA Continues</vt:lpstr>
      <vt:lpstr>Results of ARIMA Model</vt:lpstr>
      <vt:lpstr>Results of ARIMA Model</vt:lpstr>
      <vt:lpstr>Evaluating The Model</vt:lpstr>
      <vt:lpstr>Evaluating The Model</vt:lpstr>
      <vt:lpstr>Evaluating The Model</vt:lpstr>
      <vt:lpstr>SARIMA Model</vt:lpstr>
      <vt:lpstr>Why Choose ARIMA Model</vt:lpstr>
      <vt:lpstr>Summary of The Project</vt:lpstr>
      <vt:lpstr>Areas of Improvement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 Forecasting Project</dc:title>
  <dc:creator>Nawana Coyle</dc:creator>
  <cp:lastModifiedBy>Nawana Coyle</cp:lastModifiedBy>
  <cp:revision>129</cp:revision>
  <dcterms:created xsi:type="dcterms:W3CDTF">2022-03-13T03:00:37Z</dcterms:created>
  <dcterms:modified xsi:type="dcterms:W3CDTF">2022-03-31T03:57:11Z</dcterms:modified>
</cp:coreProperties>
</file>