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92" r:id="rId5"/>
    <p:sldId id="275" r:id="rId6"/>
    <p:sldId id="276" r:id="rId7"/>
    <p:sldId id="281" r:id="rId8"/>
    <p:sldId id="283" r:id="rId9"/>
    <p:sldId id="302" r:id="rId10"/>
    <p:sldId id="303" r:id="rId11"/>
    <p:sldId id="297" r:id="rId12"/>
    <p:sldId id="296" r:id="rId13"/>
    <p:sldId id="298" r:id="rId14"/>
    <p:sldId id="284" r:id="rId15"/>
    <p:sldId id="299" r:id="rId16"/>
    <p:sldId id="300" r:id="rId17"/>
    <p:sldId id="288" r:id="rId18"/>
    <p:sldId id="304" r:id="rId19"/>
    <p:sldId id="289"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9CF9"/>
    <a:srgbClr val="D84400"/>
    <a:srgbClr val="446992"/>
    <a:srgbClr val="AEC2D8"/>
    <a:srgbClr val="98432A"/>
    <a:srgbClr val="44678D"/>
    <a:srgbClr val="263E5A"/>
    <a:srgbClr val="D6E0EB"/>
    <a:srgbClr val="728DAB"/>
    <a:srgbClr val="C9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1" autoAdjust="0"/>
    <p:restoredTop sz="72418" autoAdjust="0"/>
  </p:normalViewPr>
  <p:slideViewPr>
    <p:cSldViewPr snapToGrid="0" showGuides="1">
      <p:cViewPr varScale="1">
        <p:scale>
          <a:sx n="59" d="100"/>
          <a:sy n="59" d="100"/>
        </p:scale>
        <p:origin x="1387" y="72"/>
      </p:cViewPr>
      <p:guideLst>
        <p:guide orient="horz" pos="1536"/>
        <p:guide pos="312"/>
      </p:guideLst>
    </p:cSldViewPr>
  </p:slideViewPr>
  <p:outlineViewPr>
    <p:cViewPr>
      <p:scale>
        <a:sx n="33" d="100"/>
        <a:sy n="33" d="100"/>
      </p:scale>
      <p:origin x="0" y="-1616"/>
    </p:cViewPr>
  </p:outlineViewPr>
  <p:notesTextViewPr>
    <p:cViewPr>
      <p:scale>
        <a:sx n="3" d="2"/>
        <a:sy n="3" d="2"/>
      </p:scale>
      <p:origin x="0" y="0"/>
    </p:cViewPr>
  </p:notesTextViewPr>
  <p:sorterViewPr>
    <p:cViewPr>
      <p:scale>
        <a:sx n="150" d="100"/>
        <a:sy n="150" d="100"/>
      </p:scale>
      <p:origin x="0" y="-13766"/>
    </p:cViewPr>
  </p:sorterViewPr>
  <p:notesViewPr>
    <p:cSldViewPr snapToGrid="0">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2/19/2023</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2023/2/19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4"/>
          </p:nvPr>
        </p:nvSpPr>
        <p:spPr/>
        <p:txBody>
          <a:bodyPr/>
          <a:lstStyle/>
          <a:p>
            <a:endParaRPr lang="zh-CN" altLang="en-US"/>
          </a:p>
        </p:txBody>
      </p:sp>
      <p:sp>
        <p:nvSpPr>
          <p:cNvPr id="5" name="Slide Number Placeholder 4"/>
          <p:cNvSpPr>
            <a:spLocks noGrp="1"/>
          </p:cNvSpPr>
          <p:nvPr>
            <p:ph type="sldNum" sz="quarter" idx="5"/>
          </p:nvPr>
        </p:nvSpPr>
        <p:spPr/>
        <p:txBody>
          <a:bodyPr/>
          <a:lstStyle/>
          <a:p>
            <a:fld id="{017105BD-6D6F-49DB-9DE4-D4A6452D7E5F}" type="slidenum">
              <a:rPr lang="zh-CN" altLang="en-US" smtClean="0"/>
              <a:t>1</a:t>
            </a:fld>
            <a:endParaRPr lang="zh-CN" altLang="en-US"/>
          </a:p>
        </p:txBody>
      </p:sp>
    </p:spTree>
    <p:extLst>
      <p:ext uri="{BB962C8B-B14F-4D97-AF65-F5344CB8AC3E}">
        <p14:creationId xmlns:p14="http://schemas.microsoft.com/office/powerpoint/2010/main" val="34777322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tabLst>
                <a:tab pos="2047875"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Heatmaps and plots are the most beneficial for researchers among the many tools used in EDA. They not only help visualize insights obtained from the dataset, but also help create predictions that could lead to future research opportunities. Heatmaps use color to represent the correlation between two variables. And high correlation coefficient values nearly one, low values nearing -1 show high correlations between the variables, and the values nearing 0 show no correlation at all. </a:t>
            </a:r>
          </a:p>
          <a:p>
            <a:pPr marL="0" marR="0">
              <a:lnSpc>
                <a:spcPct val="107000"/>
              </a:lnSpc>
              <a:spcBef>
                <a:spcPts val="0"/>
              </a:spcBef>
              <a:spcAft>
                <a:spcPts val="800"/>
              </a:spcAft>
              <a:tabLst>
                <a:tab pos="2047875"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2047875"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Different plots are used in the EDA process depending on the number of variables considered and the type of value. Bar plots for example, can be beneficial in understanding the value counts of categorical variables. Histograms, on the other hand, help show the distribution of a numeric dataset. Scatter plots show the correlation between two or more variables. Box plots help understand the outliers of a dataset which help understand how majority of the data in a dataset behave. Pair plots help identify the most separate clusters or clear correlation between two variables. And pie chart helps identify the percentage each category in a dataset contributes to the whole. For example, data in the sex column in the heart disease data set can be presented in a pie chart where percentages of men and women will be presented in two slices in the circle, with both adding up to 100%. </a:t>
            </a:r>
          </a:p>
        </p:txBody>
      </p:sp>
      <p:sp>
        <p:nvSpPr>
          <p:cNvPr id="4" name="Footer Placeholder 3"/>
          <p:cNvSpPr>
            <a:spLocks noGrp="1"/>
          </p:cNvSpPr>
          <p:nvPr>
            <p:ph type="ftr" sz="quarter" idx="4"/>
          </p:nvPr>
        </p:nvSpPr>
        <p:spPr/>
        <p:txBody>
          <a:bodyPr/>
          <a:lstStyle/>
          <a:p>
            <a:endParaRPr lang="zh-CN" altLang="en-US"/>
          </a:p>
        </p:txBody>
      </p:sp>
      <p:sp>
        <p:nvSpPr>
          <p:cNvPr id="5" name="Slide Number Placeholder 4"/>
          <p:cNvSpPr>
            <a:spLocks noGrp="1"/>
          </p:cNvSpPr>
          <p:nvPr>
            <p:ph type="sldNum" sz="quarter" idx="5"/>
          </p:nvPr>
        </p:nvSpPr>
        <p:spPr/>
        <p:txBody>
          <a:bodyPr/>
          <a:lstStyle/>
          <a:p>
            <a:fld id="{017105BD-6D6F-49DB-9DE4-D4A6452D7E5F}" type="slidenum">
              <a:rPr lang="zh-CN" altLang="en-US" smtClean="0"/>
              <a:t>10</a:t>
            </a:fld>
            <a:endParaRPr lang="zh-CN" altLang="en-US"/>
          </a:p>
        </p:txBody>
      </p:sp>
    </p:spTree>
    <p:extLst>
      <p:ext uri="{BB962C8B-B14F-4D97-AF65-F5344CB8AC3E}">
        <p14:creationId xmlns:p14="http://schemas.microsoft.com/office/powerpoint/2010/main" val="1957727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Exploratory data analysis is divided into four different types. They are univariate non-graphical EDA, univariate graphical EDA, multivariate non-graphical EDA and multivariate graphical EDA. In the next slide, these four types will be further discussed. </a:t>
            </a:r>
          </a:p>
        </p:txBody>
      </p:sp>
      <p:sp>
        <p:nvSpPr>
          <p:cNvPr id="4" name="Footer Placeholder 3"/>
          <p:cNvSpPr>
            <a:spLocks noGrp="1"/>
          </p:cNvSpPr>
          <p:nvPr>
            <p:ph type="ftr" sz="quarter" idx="4"/>
          </p:nvPr>
        </p:nvSpPr>
        <p:spPr/>
        <p:txBody>
          <a:bodyPr/>
          <a:lstStyle/>
          <a:p>
            <a:endParaRPr lang="zh-CN" altLang="en-US"/>
          </a:p>
        </p:txBody>
      </p:sp>
      <p:sp>
        <p:nvSpPr>
          <p:cNvPr id="5" name="Slide Number Placeholder 4"/>
          <p:cNvSpPr>
            <a:spLocks noGrp="1"/>
          </p:cNvSpPr>
          <p:nvPr>
            <p:ph type="sldNum" sz="quarter" idx="5"/>
          </p:nvPr>
        </p:nvSpPr>
        <p:spPr/>
        <p:txBody>
          <a:bodyPr/>
          <a:lstStyle/>
          <a:p>
            <a:fld id="{017105BD-6D6F-49DB-9DE4-D4A6452D7E5F}" type="slidenum">
              <a:rPr lang="zh-CN" altLang="en-US" smtClean="0"/>
              <a:t>11</a:t>
            </a:fld>
            <a:endParaRPr lang="zh-CN" altLang="en-US"/>
          </a:p>
        </p:txBody>
      </p:sp>
    </p:spTree>
    <p:extLst>
      <p:ext uri="{BB962C8B-B14F-4D97-AF65-F5344CB8AC3E}">
        <p14:creationId xmlns:p14="http://schemas.microsoft.com/office/powerpoint/2010/main" val="3037926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tabLst>
                <a:tab pos="2047875"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Univariate EDA considers only one variable at a time. And univariate non-graphical EDA is the simplest form of data analysis which uses statistical measures to understand the dataset better. It uses central tendency measures such as the mean, median and model to evaluate the dataset. For example, if the mean, median and more are the same for a given data distribution, it is said to be normal. However, if the mean is calculated to be higher than the median, that is caused by the extremely high value outliers and are said to have a positive skew with a tail towards the positive side of the x-axis.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On the contrary, a dataset with  a mean less than the median is said to be caused due to the negative outliers and takes a left tail with values spreading further on the negative side of the x-axis.</a:t>
            </a:r>
          </a:p>
          <a:p>
            <a:pPr marL="0" marR="0">
              <a:lnSpc>
                <a:spcPct val="107000"/>
              </a:lnSpc>
              <a:spcBef>
                <a:spcPts val="0"/>
              </a:spcBef>
              <a:spcAft>
                <a:spcPts val="800"/>
              </a:spcAft>
              <a:tabLst>
                <a:tab pos="2047875"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2047875"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Similarly, spread measures such as the variance and the standard deviation are an excellent univariate non-graphical EDA method. They help understand how spread out the data is compared to the mean in a dataset. Skewness focuses on the side where the tail is facing on a distribution. In contrast, kurtosis helps understand the thickness of the curve, which indicates how many values are in the tails of a distribution which gives a better understanding to the number of outliers in the dataset. </a:t>
            </a:r>
          </a:p>
          <a:p>
            <a:pPr marL="0" marR="0">
              <a:lnSpc>
                <a:spcPct val="107000"/>
              </a:lnSpc>
              <a:spcBef>
                <a:spcPts val="0"/>
              </a:spcBef>
              <a:spcAft>
                <a:spcPts val="800"/>
              </a:spcAft>
              <a:tabLst>
                <a:tab pos="2047875"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2047875"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Univariate graphical EDA focuses on one variable at a time and uses visual aid to evaluate the dataset. Histograms for example, takes one variable at  a time helps plot its distribution. A great example of  univariate graphical EDA would be the histogram to show the distribution of blood pressure levels of heart patients. Similarly, pie charts, line plots and box plots can be used to understand the representation of a single variable at a time. </a:t>
            </a:r>
          </a:p>
        </p:txBody>
      </p:sp>
      <p:sp>
        <p:nvSpPr>
          <p:cNvPr id="4" name="Footer Placeholder 3"/>
          <p:cNvSpPr>
            <a:spLocks noGrp="1"/>
          </p:cNvSpPr>
          <p:nvPr>
            <p:ph type="ftr" sz="quarter" idx="4"/>
          </p:nvPr>
        </p:nvSpPr>
        <p:spPr/>
        <p:txBody>
          <a:bodyPr/>
          <a:lstStyle/>
          <a:p>
            <a:endParaRPr lang="zh-CN" altLang="en-US"/>
          </a:p>
        </p:txBody>
      </p:sp>
      <p:sp>
        <p:nvSpPr>
          <p:cNvPr id="5" name="Slide Number Placeholder 4"/>
          <p:cNvSpPr>
            <a:spLocks noGrp="1"/>
          </p:cNvSpPr>
          <p:nvPr>
            <p:ph type="sldNum" sz="quarter" idx="5"/>
          </p:nvPr>
        </p:nvSpPr>
        <p:spPr/>
        <p:txBody>
          <a:bodyPr/>
          <a:lstStyle/>
          <a:p>
            <a:fld id="{017105BD-6D6F-49DB-9DE4-D4A6452D7E5F}" type="slidenum">
              <a:rPr lang="zh-CN" altLang="en-US" smtClean="0"/>
              <a:t>12</a:t>
            </a:fld>
            <a:endParaRPr lang="zh-CN" altLang="en-US"/>
          </a:p>
        </p:txBody>
      </p:sp>
    </p:spTree>
    <p:extLst>
      <p:ext uri="{BB962C8B-B14F-4D97-AF65-F5344CB8AC3E}">
        <p14:creationId xmlns:p14="http://schemas.microsoft.com/office/powerpoint/2010/main" val="3953082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tabLst>
                <a:tab pos="2047875"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Multivariate EDA analyzes two or more variables at a time. Multivariate non-graphical EDA uses measures such as correlation coefficient, covariance, mean, median and variance to understand the datasets. Correlation coefficient helps understand the direction and the strength of the relationship between the predictor and the response variables. For example, the correlation coefficient of the heart disease projects can be measured for the variables in the dataset against the disease development. The variables with high positive values indicated that those variables had a strong positive correlation to the disease development. Similarly, features with low values nearing 0 indicated that the feature had a little to no impact on developing heart disease. </a:t>
            </a:r>
          </a:p>
          <a:p>
            <a:pPr marL="0" marR="0">
              <a:lnSpc>
                <a:spcPct val="107000"/>
              </a:lnSpc>
              <a:spcBef>
                <a:spcPts val="0"/>
              </a:spcBef>
              <a:spcAft>
                <a:spcPts val="800"/>
              </a:spcAft>
              <a:tabLst>
                <a:tab pos="2047875"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2047875"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Covariance is the directional relationship between two variables. And it is a mathematical function found in the NumPy library. A high positive covariance value shows robust and positive relationship, which indicates that when values in one variable increases, the values in the other variable increases too.  </a:t>
            </a:r>
          </a:p>
          <a:p>
            <a:pPr marL="0" marR="0">
              <a:lnSpc>
                <a:spcPct val="107000"/>
              </a:lnSpc>
              <a:spcBef>
                <a:spcPts val="0"/>
              </a:spcBef>
              <a:spcAft>
                <a:spcPts val="800"/>
              </a:spcAft>
              <a:tabLst>
                <a:tab pos="2047875"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2047875"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Cross tabulation is another multivariate non-graphical EDA method that can evaluate two variables. In the example of the heart disease project, gender can be cross tabulated against diabetes diagnosis. Therefore, four categories of patients will be created from the two chosen variables. They are diabetic positive men, diabetic positive women, diabetic negative men, diabetic negative women. Using similar techniques on different features, calculating their percentages helps draw more precise insights from a large dataset. </a:t>
            </a:r>
          </a:p>
          <a:p>
            <a:pPr marL="0" marR="0">
              <a:lnSpc>
                <a:spcPct val="107000"/>
              </a:lnSpc>
              <a:spcBef>
                <a:spcPts val="0"/>
              </a:spcBef>
              <a:spcAft>
                <a:spcPts val="800"/>
              </a:spcAft>
              <a:tabLst>
                <a:tab pos="2047875"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Multivariate graphical EDA uses visualizations to evaluate two or more variables in a dataset. Scatter plots, for example, can take two or more features to show their correlation. For example, the blood pressure values can be plotted against blood sugar levels using a scatter plot. The dots can be further analyzed by gender by assigning the gender to a specific color. Similarly, side-by-side bar plots help analyze the means, the low and high limits and outliers of data distributions. For example, these can be used to visualize the number of impatient and outpatients visits of patients against their ages.  </a:t>
            </a:r>
            <a:endParaRPr lang="en-US" dirty="0"/>
          </a:p>
        </p:txBody>
      </p:sp>
      <p:sp>
        <p:nvSpPr>
          <p:cNvPr id="4" name="Footer Placeholder 3"/>
          <p:cNvSpPr>
            <a:spLocks noGrp="1"/>
          </p:cNvSpPr>
          <p:nvPr>
            <p:ph type="ftr" sz="quarter" idx="4"/>
          </p:nvPr>
        </p:nvSpPr>
        <p:spPr/>
        <p:txBody>
          <a:bodyPr/>
          <a:lstStyle/>
          <a:p>
            <a:endParaRPr lang="zh-CN" altLang="en-US"/>
          </a:p>
        </p:txBody>
      </p:sp>
      <p:sp>
        <p:nvSpPr>
          <p:cNvPr id="5" name="Slide Number Placeholder 4"/>
          <p:cNvSpPr>
            <a:spLocks noGrp="1"/>
          </p:cNvSpPr>
          <p:nvPr>
            <p:ph type="sldNum" sz="quarter" idx="5"/>
          </p:nvPr>
        </p:nvSpPr>
        <p:spPr/>
        <p:txBody>
          <a:bodyPr/>
          <a:lstStyle/>
          <a:p>
            <a:fld id="{017105BD-6D6F-49DB-9DE4-D4A6452D7E5F}" type="slidenum">
              <a:rPr lang="zh-CN" altLang="en-US" smtClean="0"/>
              <a:t>13</a:t>
            </a:fld>
            <a:endParaRPr lang="zh-CN" altLang="en-US"/>
          </a:p>
        </p:txBody>
      </p:sp>
    </p:spTree>
    <p:extLst>
      <p:ext uri="{BB962C8B-B14F-4D97-AF65-F5344CB8AC3E}">
        <p14:creationId xmlns:p14="http://schemas.microsoft.com/office/powerpoint/2010/main" val="3646311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Exploratory data analysis (EDA) is an essential step in the data science project development.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It helps gain insights from the data concerning how variables relate to the target and how variables correlate. It helps identify the variables in a dataset that impact the target.</a:t>
            </a:r>
            <a:r>
              <a:rPr lang="en-US" sz="18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EDA also  help detect anomalies in a dataset by calculating the central tendency measures, such as the mean, median and mode, and the variance measures, such as the outliers and range. EDA tools such as heatmaps help identify the relationship strength between the variables. Whether a data science project is a classification or a regression problem, hypothesis testing helps create predictions from the dataset and gain insights from it. The EDA process involves creating graphical presentations to show the data driven insights. Even though the data goes through the curation process before the exploratory data analysis phase, certain times, data gets further processed during EDA to get the data ready for modeling.</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sz="18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br>
            <a:r>
              <a:rPr lang="en-US" sz="18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There are four EDA methods: univariate non-graphical EDA, univariate graphical EDA, multivariate non-graphical EDA and multivariate graphical EDA. univariate non-graphical EDA is the simplest form of data analysis which uses statistical measures to analyze one variable at a </a:t>
            </a:r>
            <a:r>
              <a:rPr lang="en-US" sz="1800"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time.</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sz="18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br>
            <a:r>
              <a:rPr lang="en-US" sz="18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In contrast, univariate graphical EDA focuses on one variable at a time and uses visual aid to evaluate the dataset. Multivariate non-graphical EDA uses measures such as correlation coefficient, covariance, mean, median and variance to understand two or more variables in a dataset. Multivariate graphical EDA uses visualizations to evaluate two or more variables in a dataset.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Footer Placeholder 3"/>
          <p:cNvSpPr>
            <a:spLocks noGrp="1"/>
          </p:cNvSpPr>
          <p:nvPr>
            <p:ph type="ftr" sz="quarter" idx="4"/>
          </p:nvPr>
        </p:nvSpPr>
        <p:spPr/>
        <p:txBody>
          <a:bodyPr/>
          <a:lstStyle/>
          <a:p>
            <a:endParaRPr lang="zh-CN" altLang="en-US"/>
          </a:p>
        </p:txBody>
      </p:sp>
      <p:sp>
        <p:nvSpPr>
          <p:cNvPr id="5" name="Slide Number Placeholder 4"/>
          <p:cNvSpPr>
            <a:spLocks noGrp="1"/>
          </p:cNvSpPr>
          <p:nvPr>
            <p:ph type="sldNum" sz="quarter" idx="5"/>
          </p:nvPr>
        </p:nvSpPr>
        <p:spPr/>
        <p:txBody>
          <a:bodyPr/>
          <a:lstStyle/>
          <a:p>
            <a:fld id="{017105BD-6D6F-49DB-9DE4-D4A6452D7E5F}" type="slidenum">
              <a:rPr lang="zh-CN" altLang="en-US" smtClean="0"/>
              <a:t>14</a:t>
            </a:fld>
            <a:endParaRPr lang="zh-CN" altLang="en-US"/>
          </a:p>
        </p:txBody>
      </p:sp>
    </p:spTree>
    <p:extLst>
      <p:ext uri="{BB962C8B-B14F-4D97-AF65-F5344CB8AC3E}">
        <p14:creationId xmlns:p14="http://schemas.microsoft.com/office/powerpoint/2010/main" val="494050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Exploratory data analysis (EDA) is an essential step in the data science project development. It helps explore the given data, find patterns within the dataset’s variables, evaluate hypotheses, find correlations between variables, and get the data ready for the data modeling step in a project. Therefore, it is crucial to understand what EDA is and the benefits it introduces to a data science project. In this presentation, the processes in EDA will be dissected to understand the purposes of EDA, where it fits in the project development process, the tools it uses to accomplish the goals and different EDA methods. </a:t>
            </a:r>
          </a:p>
        </p:txBody>
      </p:sp>
      <p:sp>
        <p:nvSpPr>
          <p:cNvPr id="4" name="Footer Placeholder 3"/>
          <p:cNvSpPr>
            <a:spLocks noGrp="1"/>
          </p:cNvSpPr>
          <p:nvPr>
            <p:ph type="ftr" sz="quarter" idx="4"/>
          </p:nvPr>
        </p:nvSpPr>
        <p:spPr/>
        <p:txBody>
          <a:bodyPr/>
          <a:lstStyle/>
          <a:p>
            <a:endParaRPr lang="zh-CN" altLang="en-US"/>
          </a:p>
        </p:txBody>
      </p:sp>
      <p:sp>
        <p:nvSpPr>
          <p:cNvPr id="5" name="Slide Number Placeholder 4"/>
          <p:cNvSpPr>
            <a:spLocks noGrp="1"/>
          </p:cNvSpPr>
          <p:nvPr>
            <p:ph type="sldNum" sz="quarter" idx="5"/>
          </p:nvPr>
        </p:nvSpPr>
        <p:spPr/>
        <p:txBody>
          <a:bodyPr/>
          <a:lstStyle/>
          <a:p>
            <a:fld id="{017105BD-6D6F-49DB-9DE4-D4A6452D7E5F}" type="slidenum">
              <a:rPr lang="zh-CN" altLang="en-US" smtClean="0"/>
              <a:t>2</a:t>
            </a:fld>
            <a:endParaRPr lang="zh-CN" altLang="en-US"/>
          </a:p>
        </p:txBody>
      </p:sp>
    </p:spTree>
    <p:extLst>
      <p:ext uri="{BB962C8B-B14F-4D97-AF65-F5344CB8AC3E}">
        <p14:creationId xmlns:p14="http://schemas.microsoft.com/office/powerpoint/2010/main" val="1101465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in a data science project is identifying a problem that needs to be answered. Then an appropriate dataset from a reputable source is chosen, and it goes through the curation process, which addresses the missing data, the data inconsistencies, and any format changes that need to be done. Data then enters the exploratory analysis phase which helps the researchers find patterns within the dataset. This could involve one or multiple variables at a given time, and  EDA uses graphical and non-graphical methods to communicate the information and any inconsistencies within the dataset. And finally, data could go through another curation process prior to entering the modeling phase of the data science project development process. In the next slide, let’s take a closer look at the EDA process. </a:t>
            </a:r>
          </a:p>
        </p:txBody>
      </p:sp>
      <p:sp>
        <p:nvSpPr>
          <p:cNvPr id="4" name="Footer Placeholder 3"/>
          <p:cNvSpPr>
            <a:spLocks noGrp="1"/>
          </p:cNvSpPr>
          <p:nvPr>
            <p:ph type="ftr" sz="quarter" idx="4"/>
          </p:nvPr>
        </p:nvSpPr>
        <p:spPr/>
        <p:txBody>
          <a:bodyPr/>
          <a:lstStyle/>
          <a:p>
            <a:endParaRPr lang="zh-CN" altLang="en-US"/>
          </a:p>
        </p:txBody>
      </p:sp>
      <p:sp>
        <p:nvSpPr>
          <p:cNvPr id="5" name="Slide Number Placeholder 4"/>
          <p:cNvSpPr>
            <a:spLocks noGrp="1"/>
          </p:cNvSpPr>
          <p:nvPr>
            <p:ph type="sldNum" sz="quarter" idx="5"/>
          </p:nvPr>
        </p:nvSpPr>
        <p:spPr/>
        <p:txBody>
          <a:bodyPr/>
          <a:lstStyle/>
          <a:p>
            <a:fld id="{017105BD-6D6F-49DB-9DE4-D4A6452D7E5F}" type="slidenum">
              <a:rPr lang="zh-CN" altLang="en-US" smtClean="0"/>
              <a:t>3</a:t>
            </a:fld>
            <a:endParaRPr lang="zh-CN" altLang="en-US"/>
          </a:p>
        </p:txBody>
      </p:sp>
    </p:spTree>
    <p:extLst>
      <p:ext uri="{BB962C8B-B14F-4D97-AF65-F5344CB8AC3E}">
        <p14:creationId xmlns:p14="http://schemas.microsoft.com/office/powerpoint/2010/main" val="2703026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tabLst>
                <a:tab pos="2047875"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 data science project aims to extract insights from data that can be used to answer certain hypotheses. Therefore, at the beginning of a project development, the research identifies a research problem that needs to be further investigated. And a research question surrounding problem is generated, and hypothesis/predictions are made. These hypotheses need testing to get clarity for the topic. Therefore, the next step in a data science project is to collect the data from a reputable source and pass it through a data cleaning process. This helps address the issues related the missing values, data duplicates and inconsistent data types. Once The missing values are either eliminated from the dataset or replaced with measures such as the mean or the mode, and duplicates are removed, the variables need to be changed to appropriate data types. For example, a date may have been entered as an object instead of a date. Once properly cleaned, the data is passed on to the exploratory data analysis phase. </a:t>
            </a:r>
          </a:p>
          <a:p>
            <a:pPr marL="0" marR="0">
              <a:lnSpc>
                <a:spcPct val="107000"/>
              </a:lnSpc>
              <a:spcBef>
                <a:spcPts val="0"/>
              </a:spcBef>
              <a:spcAft>
                <a:spcPts val="800"/>
              </a:spcAft>
              <a:tabLst>
                <a:tab pos="2047875"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2047875"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EDA helps gain insights from the data concerning how variables relate to the target and how variables correlate. Once these connections are identified, and further data processing is performed, data enters the modeling phase. The dataset is divided into training, validation and testing datasets, and the training dataset is fitted to a few models. Appropriate measures are used to evaluate the model’s performance. For example, evaluation metrics such as accuracy and recall are used in a classification problem such as the heart disease detection project. The parameters of the models are turned to get better evaluation metrics. Once optimal results are achieved, the project is deployed for monitoring throughout to ensure that the newly entered data generates similar evaluation results. </a:t>
            </a:r>
          </a:p>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4</a:t>
            </a:fld>
            <a:endParaRPr lang="zh-CN" altLang="en-US"/>
          </a:p>
        </p:txBody>
      </p:sp>
      <p:sp>
        <p:nvSpPr>
          <p:cNvPr id="5" name="Footer Placeholder 4">
            <a:extLst>
              <a:ext uri="{FF2B5EF4-FFF2-40B4-BE49-F238E27FC236}">
                <a16:creationId xmlns:a16="http://schemas.microsoft.com/office/drawing/2014/main" id="{3550C04A-B44C-9027-CD2E-B4393C77F686}"/>
              </a:ext>
            </a:extLst>
          </p:cNvPr>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1077465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tabLst>
                <a:tab pos="2047875"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There are a few purposes associated with EDA. First and foremost, before a dataset enters the modeling stage in the project development, it is essential to identify the variables in a dataset that impact the target. For instance, a healthcare dataset could consist of thousands of rows, and hundreds of columns. And each column which is a dataset variable, might not be a determining factor of the prediction. For example, assuming we’re working with a heart disease prediction project, the project aims to identify patients most vulnerable to developing heart disease. So in this classification problem, the chosen dataset may have a patient’s first name, last name, address, etc., with clinical data such as the blood pressure levels, preexisting conditions etc. While blood pressure levels and preexisting conditions may be essential factors in the classification problem, patient names and addresses are not. Therefore, EDA helps identify critical variables that impact the project target. Features such as heatmaps and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pairplots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are great tools which help identify important variables in a dataset. </a:t>
            </a:r>
          </a:p>
          <a:p>
            <a:pPr marL="0" marR="0">
              <a:lnSpc>
                <a:spcPct val="107000"/>
              </a:lnSpc>
              <a:spcBef>
                <a:spcPts val="0"/>
              </a:spcBef>
              <a:spcAft>
                <a:spcPts val="800"/>
              </a:spcAft>
              <a:tabLst>
                <a:tab pos="2047875"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2047875"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Anomalies are data irregularities in a dataset and could be caused by data corruption or human error. Identifying the data anomalies can help reduce operational and business risks for an organization, identify malpractices and potential threats, and minimize inaccurate insights and conclusions derived from the dataset. EDA can help detect anomalies in a dataset by calculating the central tendency measures, such as the mean, median and mode, and the variance measures, such as the outliers and range. A dataset with extremely high or low values in a certain variable would impact the mean for that specific variable. Since these extreme values are not typical, calculating the mean, the median and the outliers, the researchers can use EDA to quickly identify variables with anomalies and exclude those extreme values in the data analysis and modeling process.</a:t>
            </a:r>
          </a:p>
        </p:txBody>
      </p:sp>
      <p:sp>
        <p:nvSpPr>
          <p:cNvPr id="4" name="Footer Placeholder 3"/>
          <p:cNvSpPr>
            <a:spLocks noGrp="1"/>
          </p:cNvSpPr>
          <p:nvPr>
            <p:ph type="ftr" sz="quarter" idx="4"/>
          </p:nvPr>
        </p:nvSpPr>
        <p:spPr/>
        <p:txBody>
          <a:bodyPr/>
          <a:lstStyle/>
          <a:p>
            <a:endParaRPr lang="zh-CN" altLang="en-US"/>
          </a:p>
        </p:txBody>
      </p:sp>
      <p:sp>
        <p:nvSpPr>
          <p:cNvPr id="5" name="Slide Number Placeholder 4"/>
          <p:cNvSpPr>
            <a:spLocks noGrp="1"/>
          </p:cNvSpPr>
          <p:nvPr>
            <p:ph type="sldNum" sz="quarter" idx="5"/>
          </p:nvPr>
        </p:nvSpPr>
        <p:spPr/>
        <p:txBody>
          <a:bodyPr/>
          <a:lstStyle/>
          <a:p>
            <a:fld id="{017105BD-6D6F-49DB-9DE4-D4A6452D7E5F}" type="slidenum">
              <a:rPr lang="zh-CN" altLang="en-US" smtClean="0"/>
              <a:t>5</a:t>
            </a:fld>
            <a:endParaRPr lang="zh-CN" altLang="en-US"/>
          </a:p>
        </p:txBody>
      </p:sp>
    </p:spTree>
    <p:extLst>
      <p:ext uri="{BB962C8B-B14F-4D97-AF65-F5344CB8AC3E}">
        <p14:creationId xmlns:p14="http://schemas.microsoft.com/office/powerpoint/2010/main" val="1172825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tabLst>
                <a:tab pos="2047875"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Understanding correlations helps identify variables which need further investigations and can be included in the hypothesis testing to understand how these features affect one another. Tools such as heatmaps help identify the strength of relationship between the variables. For instance, the correlation efficiency ranges from -1 to 1, and a correlation nearing -1 indicates strong negative correlation where when the value of one variable increases, the other decreases. Similarly, a correlation coefficient reaching 1 suggests strong positive correlation where both variables move in the same direction. And value nearing 0 indicates that there is no correlation between the variables.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Pairplots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also are a great tool which helps understand correlation between different variables. They help see distributions of single variables and the relationships between 2 variables. </a:t>
            </a:r>
          </a:p>
          <a:p>
            <a:pPr marL="0" marR="0">
              <a:lnSpc>
                <a:spcPct val="107000"/>
              </a:lnSpc>
              <a:spcBef>
                <a:spcPts val="0"/>
              </a:spcBef>
              <a:spcAft>
                <a:spcPts val="800"/>
              </a:spcAft>
              <a:tabLst>
                <a:tab pos="2047875"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2047875"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Producing a prediction and testing that prediction to find if the prediction is accurate or not is the fundamentals of hypothesis testing. Whether a data science project is a classification or a regression problem, hypothesis testing helps create predictions from the dataset and gain insights from it. For example, in a heart disease project, where the data is used to identify patients most vulnerable to developing heart disease, one of the assumptions that can be made is that high blood pressure contributes to heart disease. This assumption can be tested by creating a bar chart with the value counts of people with high and no blood pressure. Similarly, assuming there is no difference in heart disease development between men and women, the value counts of the males and females can be put into a bar plot to see if there is any difference in the sexes of the patients. </a:t>
            </a:r>
          </a:p>
          <a:p>
            <a:endParaRPr lang="en-US" dirty="0"/>
          </a:p>
        </p:txBody>
      </p:sp>
      <p:sp>
        <p:nvSpPr>
          <p:cNvPr id="4" name="Footer Placeholder 3"/>
          <p:cNvSpPr>
            <a:spLocks noGrp="1"/>
          </p:cNvSpPr>
          <p:nvPr>
            <p:ph type="ftr" sz="quarter" idx="4"/>
          </p:nvPr>
        </p:nvSpPr>
        <p:spPr/>
        <p:txBody>
          <a:bodyPr/>
          <a:lstStyle/>
          <a:p>
            <a:endParaRPr lang="zh-CN" altLang="en-US"/>
          </a:p>
        </p:txBody>
      </p:sp>
      <p:sp>
        <p:nvSpPr>
          <p:cNvPr id="5" name="Slide Number Placeholder 4"/>
          <p:cNvSpPr>
            <a:spLocks noGrp="1"/>
          </p:cNvSpPr>
          <p:nvPr>
            <p:ph type="sldNum" sz="quarter" idx="5"/>
          </p:nvPr>
        </p:nvSpPr>
        <p:spPr/>
        <p:txBody>
          <a:bodyPr/>
          <a:lstStyle/>
          <a:p>
            <a:fld id="{017105BD-6D6F-49DB-9DE4-D4A6452D7E5F}" type="slidenum">
              <a:rPr lang="zh-CN" altLang="en-US" smtClean="0"/>
              <a:t>6</a:t>
            </a:fld>
            <a:endParaRPr lang="zh-CN" altLang="en-US"/>
          </a:p>
        </p:txBody>
      </p:sp>
    </p:spTree>
    <p:extLst>
      <p:ext uri="{BB962C8B-B14F-4D97-AF65-F5344CB8AC3E}">
        <p14:creationId xmlns:p14="http://schemas.microsoft.com/office/powerpoint/2010/main" val="748521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tabLst>
                <a:tab pos="2047875"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EDA process involves creating graphical presentations to show the data driven insights. In the example of the heart disease detection project, scatter plots can be used to understand the relationship between high blood pressure values and the blood sugar values in patients and separate them by heart disease diagnosis where patients which heart disease will be shown in dots with one color and patients without heart diseases will be shown in another. This will give the researchers a good understanding as to how each variable contributes to the disease development. </a:t>
            </a:r>
          </a:p>
          <a:p>
            <a:pPr marL="0" marR="0">
              <a:lnSpc>
                <a:spcPct val="107000"/>
              </a:lnSpc>
              <a:spcBef>
                <a:spcPts val="0"/>
              </a:spcBef>
              <a:spcAft>
                <a:spcPts val="800"/>
              </a:spcAft>
              <a:tabLst>
                <a:tab pos="2047875"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2047875"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Even though the data goes through the curation process before the exploratory data analysis phase, certain times, data may need to be further processed to be ready for modeling. For example, if a certain variable contains categorical data and it is assumed to be contributing in the decision making process, it may need to be converted to a numerical data format for further analysis. For example, suppose the researcher assumes that type of  a sex of the patient contributes to the development of heart disease. In that case, this categorical variable may need to be converted to a numerical value, such as 1 for men and 0 for women, so it can be successfully fitted into a model. This further data processing in EDA makes the predictions more accurate and relevant in a project. </a:t>
            </a:r>
          </a:p>
          <a:p>
            <a:endParaRPr lang="en-US" dirty="0"/>
          </a:p>
        </p:txBody>
      </p:sp>
      <p:sp>
        <p:nvSpPr>
          <p:cNvPr id="4" name="Footer Placeholder 3"/>
          <p:cNvSpPr>
            <a:spLocks noGrp="1"/>
          </p:cNvSpPr>
          <p:nvPr>
            <p:ph type="ftr" sz="quarter" idx="4"/>
          </p:nvPr>
        </p:nvSpPr>
        <p:spPr/>
        <p:txBody>
          <a:bodyPr/>
          <a:lstStyle/>
          <a:p>
            <a:endParaRPr lang="zh-CN" altLang="en-US"/>
          </a:p>
        </p:txBody>
      </p:sp>
      <p:sp>
        <p:nvSpPr>
          <p:cNvPr id="5" name="Slide Number Placeholder 4"/>
          <p:cNvSpPr>
            <a:spLocks noGrp="1"/>
          </p:cNvSpPr>
          <p:nvPr>
            <p:ph type="sldNum" sz="quarter" idx="5"/>
          </p:nvPr>
        </p:nvSpPr>
        <p:spPr/>
        <p:txBody>
          <a:bodyPr/>
          <a:lstStyle/>
          <a:p>
            <a:fld id="{017105BD-6D6F-49DB-9DE4-D4A6452D7E5F}" type="slidenum">
              <a:rPr lang="zh-CN" altLang="en-US" smtClean="0"/>
              <a:t>7</a:t>
            </a:fld>
            <a:endParaRPr lang="zh-CN" altLang="en-US"/>
          </a:p>
        </p:txBody>
      </p:sp>
    </p:spTree>
    <p:extLst>
      <p:ext uri="{BB962C8B-B14F-4D97-AF65-F5344CB8AC3E}">
        <p14:creationId xmlns:p14="http://schemas.microsoft.com/office/powerpoint/2010/main" val="2081172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tabLst>
                <a:tab pos="2047875"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Variables can be categorized into structured or unstructured data. Structured data in data files such as excel, and csv files have variables labeled and are generally organized and formatted. Unstructured data, such as images and audio files, on the other hand have no labels and has no predefined format or organization, making it difficult to analyze compared to structured data. </a:t>
            </a:r>
          </a:p>
          <a:p>
            <a:pPr marL="0" marR="0">
              <a:lnSpc>
                <a:spcPct val="107000"/>
              </a:lnSpc>
              <a:spcBef>
                <a:spcPts val="0"/>
              </a:spcBef>
              <a:spcAft>
                <a:spcPts val="800"/>
              </a:spcAft>
              <a:tabLst>
                <a:tab pos="2047875"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Structured data are further divided into categorical and numerical data. Categorical data are variables containing categories of data, which could be ordinal or nominal. Ordinal data has a predetermined order, whereas nominal data has no order. For example, satisfaction rating is an ordinal data type ranked from extremely satisfied to highly dissatisfied. Nominal data categories, such as sex which consist of males and females, have no order.</a:t>
            </a:r>
          </a:p>
          <a:p>
            <a:pPr marL="0" marR="0">
              <a:lnSpc>
                <a:spcPct val="107000"/>
              </a:lnSpc>
              <a:spcBef>
                <a:spcPts val="0"/>
              </a:spcBef>
              <a:spcAft>
                <a:spcPts val="800"/>
              </a:spcAft>
              <a:tabLst>
                <a:tab pos="2047875"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Numerical data can be of discrete data type or continuous data type. Discrete data variables can be presented with a whole number, and continuous data uses float data type. Number of previous heart attacks is a discrete data value, and height is a continuous value that includes decimals. </a:t>
            </a:r>
          </a:p>
          <a:p>
            <a:endParaRPr lang="en-US" dirty="0"/>
          </a:p>
        </p:txBody>
      </p:sp>
      <p:sp>
        <p:nvSpPr>
          <p:cNvPr id="4" name="Footer Placeholder 3"/>
          <p:cNvSpPr>
            <a:spLocks noGrp="1"/>
          </p:cNvSpPr>
          <p:nvPr>
            <p:ph type="ftr" sz="quarter" idx="4"/>
          </p:nvPr>
        </p:nvSpPr>
        <p:spPr/>
        <p:txBody>
          <a:bodyPr/>
          <a:lstStyle/>
          <a:p>
            <a:endParaRPr lang="zh-CN" altLang="en-US"/>
          </a:p>
        </p:txBody>
      </p:sp>
      <p:sp>
        <p:nvSpPr>
          <p:cNvPr id="5" name="Slide Number Placeholder 4"/>
          <p:cNvSpPr>
            <a:spLocks noGrp="1"/>
          </p:cNvSpPr>
          <p:nvPr>
            <p:ph type="sldNum" sz="quarter" idx="5"/>
          </p:nvPr>
        </p:nvSpPr>
        <p:spPr/>
        <p:txBody>
          <a:bodyPr/>
          <a:lstStyle/>
          <a:p>
            <a:fld id="{017105BD-6D6F-49DB-9DE4-D4A6452D7E5F}" type="slidenum">
              <a:rPr lang="zh-CN" altLang="en-US" smtClean="0"/>
              <a:t>8</a:t>
            </a:fld>
            <a:endParaRPr lang="zh-CN" altLang="en-US"/>
          </a:p>
        </p:txBody>
      </p:sp>
    </p:spTree>
    <p:extLst>
      <p:ext uri="{BB962C8B-B14F-4D97-AF65-F5344CB8AC3E}">
        <p14:creationId xmlns:p14="http://schemas.microsoft.com/office/powerpoint/2010/main" val="390727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tabLst>
                <a:tab pos="2047875"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 and python are the most frequently used languages in exploratory data analysis (EDA). They both have built-in packages which help in the EDA process. Python, for example, has four main packages that are used in EDA. They are pandas, NumPy, Matplotlib and Seaborn. Pandas help load the datasets, clean them, analyze them , and manipulate data such as dropping columns, renaming them, or slicing them. </a:t>
            </a:r>
          </a:p>
          <a:p>
            <a:pPr marL="0" marR="0">
              <a:lnSpc>
                <a:spcPct val="107000"/>
              </a:lnSpc>
              <a:spcBef>
                <a:spcPts val="0"/>
              </a:spcBef>
              <a:spcAft>
                <a:spcPts val="800"/>
              </a:spcAft>
              <a:tabLst>
                <a:tab pos="2047875"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2047875"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NumPy helps conduct mathematical operations in a dataset, from addition to multiplication to creating arrays. This can be beneficial when working with multiple columns or transforming column units. For example, if patients’ temperatures are recorded in Celsius and need to be transformed into Fahrenheit, NumPy can help immensely. </a:t>
            </a:r>
          </a:p>
          <a:p>
            <a:pPr marL="0" marR="0">
              <a:lnSpc>
                <a:spcPct val="107000"/>
              </a:lnSpc>
              <a:spcBef>
                <a:spcPts val="0"/>
              </a:spcBef>
              <a:spcAft>
                <a:spcPts val="800"/>
              </a:spcAft>
              <a:tabLst>
                <a:tab pos="2047875"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2047875"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Matplotlib and Seaborn are python libraries which support visualizations. While they both create bar plots, scatter plots and box plots, seaborn provides much ease and less code to create visualizations. Therefore, combining all these tools is incredibly beneficial in the EDA process. </a:t>
            </a:r>
          </a:p>
          <a:p>
            <a:endParaRPr lang="en-US" dirty="0"/>
          </a:p>
        </p:txBody>
      </p:sp>
      <p:sp>
        <p:nvSpPr>
          <p:cNvPr id="4" name="Footer Placeholder 3"/>
          <p:cNvSpPr>
            <a:spLocks noGrp="1"/>
          </p:cNvSpPr>
          <p:nvPr>
            <p:ph type="ftr" sz="quarter" idx="4"/>
          </p:nvPr>
        </p:nvSpPr>
        <p:spPr/>
        <p:txBody>
          <a:bodyPr/>
          <a:lstStyle/>
          <a:p>
            <a:endParaRPr lang="zh-CN" altLang="en-US"/>
          </a:p>
        </p:txBody>
      </p:sp>
      <p:sp>
        <p:nvSpPr>
          <p:cNvPr id="5" name="Slide Number Placeholder 4"/>
          <p:cNvSpPr>
            <a:spLocks noGrp="1"/>
          </p:cNvSpPr>
          <p:nvPr>
            <p:ph type="sldNum" sz="quarter" idx="5"/>
          </p:nvPr>
        </p:nvSpPr>
        <p:spPr/>
        <p:txBody>
          <a:bodyPr/>
          <a:lstStyle/>
          <a:p>
            <a:fld id="{017105BD-6D6F-49DB-9DE4-D4A6452D7E5F}" type="slidenum">
              <a:rPr lang="zh-CN" altLang="en-US" smtClean="0"/>
              <a:t>9</a:t>
            </a:fld>
            <a:endParaRPr lang="zh-CN" altLang="en-US"/>
          </a:p>
        </p:txBody>
      </p:sp>
    </p:spTree>
    <p:extLst>
      <p:ext uri="{BB962C8B-B14F-4D97-AF65-F5344CB8AC3E}">
        <p14:creationId xmlns:p14="http://schemas.microsoft.com/office/powerpoint/2010/main" val="819021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a:t>Presentation Title</a:t>
            </a:r>
            <a:endParaRPr lang="en-US" noProof="0"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a:t>Presentation Title</a:t>
            </a:r>
            <a:endParaRPr lang="en-US" noProof="0"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PK"/>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a:t>Presentation Title</a:t>
            </a:r>
            <a:endParaRPr lang="en-US" noProof="0"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a:t>Presentation Title</a:t>
            </a:r>
            <a:endParaRPr lang="en-US" noProof="0"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a:t>Presentation Title</a:t>
            </a:r>
            <a:endParaRPr lang="en-US" noProof="0"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a:t>Presentation Title</a:t>
            </a:r>
            <a:endParaRPr lang="en-US" noProof="0"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a:t>Presentation Title</a:t>
            </a:r>
            <a:endParaRPr lang="en-US" noProof="0"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a:t>Presentation Title</a:t>
            </a:r>
            <a:endParaRPr lang="en-US" noProof="0"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a:t>Presentation Title</a:t>
            </a:r>
            <a:endParaRPr lang="en-US" noProof="0"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a:t>Presentation Title</a:t>
            </a:r>
            <a:endParaRPr lang="en-US" noProof="0"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creativecommons.org/licenses/by-nc/3.0/" TargetMode="External"/><Relationship Id="rId5" Type="http://schemas.openxmlformats.org/officeDocument/2006/relationships/hyperlink" Target="https://cassandrajohn.com/2016/07/26/first-rules-of-data-analysis/" TargetMode="Externa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A picture containing graphical user interface&#10;&#10;Description automatically generated">
            <a:extLst>
              <a:ext uri="{FF2B5EF4-FFF2-40B4-BE49-F238E27FC236}">
                <a16:creationId xmlns:a16="http://schemas.microsoft.com/office/drawing/2014/main" id="{07B8DAC2-5050-D991-722B-2975317EF766}"/>
              </a:ext>
            </a:extLst>
          </p:cNvPr>
          <p:cNvPicPr>
            <a:picLocks noGrp="1" noChangeAspect="1"/>
          </p:cNvPicPr>
          <p:nvPr>
            <p:ph type="pic" sz="quarter" idx="47"/>
          </p:nvPr>
        </p:nvPicPr>
        <p:blipFill>
          <a:blip r:embed="rId3"/>
          <a:srcRect l="16015" r="16015"/>
          <a:stretch>
            <a:fillRect/>
          </a:stretch>
        </p:blipFill>
        <p:spPr>
          <a:xfrm>
            <a:off x="6524625" y="630238"/>
            <a:ext cx="4406900" cy="5065712"/>
          </a:xfrm>
        </p:spPr>
      </p:pic>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1261242" y="1986926"/>
            <a:ext cx="5481316" cy="2057441"/>
          </a:xfrm>
        </p:spPr>
        <p:txBody>
          <a:bodyPr/>
          <a:lstStyle/>
          <a:p>
            <a:r>
              <a:rPr lang="en-US" altLang="zh-CN" dirty="0"/>
              <a:t>Exploratory Data Analysis (EDA)</a:t>
            </a: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261242" y="4172083"/>
            <a:ext cx="4646444" cy="2057441"/>
          </a:xfrm>
        </p:spPr>
        <p:txBody>
          <a:bodyPr/>
          <a:lstStyle/>
          <a:p>
            <a:r>
              <a:rPr lang="en-US" sz="1600" b="0" i="0" u="none" strike="noStrike" cap="none" dirty="0">
                <a:ea typeface="Century Schoolbook"/>
                <a:cs typeface="Century Schoolbook"/>
                <a:sym typeface="Century Schoolbook"/>
              </a:rPr>
              <a:t>Dr. Nawana Coyle</a:t>
            </a:r>
            <a:br>
              <a:rPr lang="en-US" sz="1600" b="1" i="0" u="none" strike="noStrike" cap="none" dirty="0">
                <a:ea typeface="Century Schoolbook"/>
                <a:cs typeface="Century Schoolbook"/>
                <a:sym typeface="Century Schoolbook"/>
              </a:rPr>
            </a:br>
            <a:r>
              <a:rPr lang="en-US" sz="1600" b="0" i="0" u="none" strike="noStrike" cap="none" dirty="0">
                <a:ea typeface="Century Schoolbook"/>
                <a:cs typeface="Century Schoolbook"/>
                <a:sym typeface="Century Schoolbook"/>
              </a:rPr>
              <a:t>School of Technology, National University</a:t>
            </a:r>
            <a:br>
              <a:rPr lang="en-US" sz="1600" b="0" i="0" u="none" strike="noStrike" cap="none" dirty="0">
                <a:ea typeface="Century Schoolbook"/>
                <a:cs typeface="Century Schoolbook"/>
                <a:sym typeface="Century Schoolbook"/>
              </a:rPr>
            </a:br>
            <a:r>
              <a:rPr lang="en-US" sz="1600" b="0" i="0" u="none" strike="noStrike" cap="none" dirty="0">
                <a:ea typeface="Century Schoolbook"/>
                <a:cs typeface="Century Schoolbook"/>
                <a:sym typeface="Century Schoolbook"/>
              </a:rPr>
              <a:t>TIM-8501: Exploratory Data Analysis</a:t>
            </a:r>
            <a:br>
              <a:rPr lang="en-US" sz="1600" b="0" i="0" u="none" strike="noStrike" cap="none" dirty="0">
                <a:ea typeface="Century Schoolbook"/>
                <a:cs typeface="Century Schoolbook"/>
                <a:sym typeface="Century Schoolbook"/>
              </a:rPr>
            </a:br>
            <a:r>
              <a:rPr lang="en-US" sz="1600" b="0" i="0" u="none" strike="noStrike" cap="none" dirty="0">
                <a:ea typeface="Century Schoolbook"/>
                <a:cs typeface="Century Schoolbook"/>
                <a:sym typeface="Century Schoolbook"/>
              </a:rPr>
              <a:t>February 19, 2023</a:t>
            </a:r>
            <a:br>
              <a:rPr lang="en-US" sz="1800" b="0" i="0" u="none" strike="noStrike" cap="none" dirty="0">
                <a:ea typeface="Century Schoolbook"/>
                <a:cs typeface="Century Schoolbook"/>
                <a:sym typeface="Century Schoolbook"/>
              </a:rPr>
            </a:br>
            <a:endParaRPr lang="en-US" dirty="0"/>
          </a:p>
        </p:txBody>
      </p:sp>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5907686" y="4044367"/>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6426895" y="2104922"/>
            <a:ext cx="4518122" cy="4110743"/>
          </a:xfrm>
        </p:spPr>
        <p:txBody>
          <a:bodyPr/>
          <a:lstStyle/>
          <a:p>
            <a:r>
              <a:rPr lang="en-US" sz="6600" b="0" dirty="0"/>
              <a:t>. </a:t>
            </a:r>
            <a:r>
              <a:rPr lang="en-US" sz="2400" b="0" dirty="0"/>
              <a:t>Heatmaps </a:t>
            </a:r>
            <a:br>
              <a:rPr lang="en-US" sz="2400" b="0" dirty="0"/>
            </a:br>
            <a:r>
              <a:rPr lang="en-US" sz="6000" b="0" dirty="0"/>
              <a:t>. </a:t>
            </a:r>
            <a:r>
              <a:rPr lang="en-US" sz="2400" b="0" dirty="0"/>
              <a:t>Plots</a:t>
            </a:r>
            <a:br>
              <a:rPr lang="en-US" sz="2400" b="0" dirty="0"/>
            </a:br>
            <a:r>
              <a:rPr lang="en-US" sz="2400" b="0" dirty="0"/>
              <a:t>	- Bar plots</a:t>
            </a:r>
            <a:br>
              <a:rPr lang="en-US" sz="2400" b="0" dirty="0"/>
            </a:br>
            <a:r>
              <a:rPr lang="en-US" sz="2400" b="0" dirty="0"/>
              <a:t>	- Histogram	</a:t>
            </a:r>
            <a:br>
              <a:rPr lang="en-US" sz="2400" b="0" dirty="0"/>
            </a:br>
            <a:r>
              <a:rPr lang="en-US" sz="2400" b="0" dirty="0"/>
              <a:t>	- Scatter plots</a:t>
            </a:r>
            <a:br>
              <a:rPr lang="en-US" sz="2400" b="0" dirty="0"/>
            </a:br>
            <a:r>
              <a:rPr lang="en-US" sz="2400" b="0" dirty="0"/>
              <a:t>	- Box plots</a:t>
            </a:r>
            <a:br>
              <a:rPr lang="en-US" sz="2400" b="0" dirty="0"/>
            </a:br>
            <a:r>
              <a:rPr lang="en-US" sz="2400" b="0" dirty="0"/>
              <a:t>	- Line plots</a:t>
            </a:r>
            <a:br>
              <a:rPr lang="en-US" sz="2400" b="0" dirty="0"/>
            </a:br>
            <a:r>
              <a:rPr lang="en-US" sz="2400" b="0" dirty="0"/>
              <a:t>	- Violin plots</a:t>
            </a:r>
            <a:br>
              <a:rPr lang="en-US" sz="2400" b="0" dirty="0"/>
            </a:br>
            <a:r>
              <a:rPr lang="en-US" sz="2400" b="0" dirty="0"/>
              <a:t>	- Pair plots</a:t>
            </a:r>
            <a:br>
              <a:rPr lang="en-US" sz="2400" b="0" dirty="0"/>
            </a:br>
            <a:r>
              <a:rPr lang="en-US" sz="2400" b="0" dirty="0"/>
              <a:t>	- Pie charts</a:t>
            </a:r>
            <a:br>
              <a:rPr lang="en-US" sz="2800" b="0" dirty="0"/>
            </a:br>
            <a:endParaRPr lang="en-US" sz="2800" b="0" dirty="0">
              <a:solidFill>
                <a:schemeClr val="accent2">
                  <a:lumMod val="60000"/>
                  <a:lumOff val="40000"/>
                </a:schemeClr>
              </a:solidFill>
            </a:endParaRPr>
          </a:p>
        </p:txBody>
      </p:sp>
      <p:sp>
        <p:nvSpPr>
          <p:cNvPr id="8" name="Slide Number Placeholder 13">
            <a:extLst>
              <a:ext uri="{FF2B5EF4-FFF2-40B4-BE49-F238E27FC236}">
                <a16:creationId xmlns:a16="http://schemas.microsoft.com/office/drawing/2014/main" id="{7B1FF929-CED0-79CA-154D-98463CC4A60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03A6B6FB-DEBA-00AA-0812-B47A64FF054A}"/>
              </a:ext>
            </a:extLst>
          </p:cNvPr>
          <p:cNvSpPr>
            <a:spLocks noGrp="1"/>
          </p:cNvSpPr>
          <p:nvPr>
            <p:ph type="ftr" sz="quarter" idx="30"/>
          </p:nvPr>
        </p:nvSpPr>
        <p:spPr/>
        <p:txBody>
          <a:bodyPr/>
          <a:lstStyle/>
          <a:p>
            <a:r>
              <a:rPr lang="en-US" altLang="zh-CN" dirty="0"/>
              <a:t>Exploratory Data Analysis (EDA)</a:t>
            </a:r>
            <a:endParaRPr lang="en-US" noProof="0" dirty="0"/>
          </a:p>
        </p:txBody>
      </p:sp>
      <p:sp>
        <p:nvSpPr>
          <p:cNvPr id="2" name="Title 9">
            <a:extLst>
              <a:ext uri="{FF2B5EF4-FFF2-40B4-BE49-F238E27FC236}">
                <a16:creationId xmlns:a16="http://schemas.microsoft.com/office/drawing/2014/main" id="{EB316284-0F53-AE32-0113-23A89CB0E540}"/>
              </a:ext>
            </a:extLst>
          </p:cNvPr>
          <p:cNvSpPr txBox="1">
            <a:spLocks/>
          </p:cNvSpPr>
          <p:nvPr/>
        </p:nvSpPr>
        <p:spPr>
          <a:xfrm>
            <a:off x="5516697" y="277210"/>
            <a:ext cx="6012413" cy="111543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bg1"/>
                </a:solidFill>
                <a:latin typeface="+mn-lt"/>
                <a:ea typeface="+mj-ea"/>
                <a:cs typeface="+mj-cs"/>
              </a:defRPr>
            </a:lvl1pPr>
          </a:lstStyle>
          <a:p>
            <a:r>
              <a:rPr lang="en-US" sz="4400" dirty="0"/>
              <a:t>Tools Used in EDA</a:t>
            </a:r>
          </a:p>
        </p:txBody>
      </p:sp>
    </p:spTree>
    <p:extLst>
      <p:ext uri="{BB962C8B-B14F-4D97-AF65-F5344CB8AC3E}">
        <p14:creationId xmlns:p14="http://schemas.microsoft.com/office/powerpoint/2010/main" val="1457176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78CB64C-71AF-6B72-8069-000DD250502E}"/>
              </a:ext>
            </a:extLst>
          </p:cNvPr>
          <p:cNvSpPr>
            <a:spLocks noGrp="1"/>
          </p:cNvSpPr>
          <p:nvPr>
            <p:ph type="title"/>
          </p:nvPr>
        </p:nvSpPr>
        <p:spPr/>
        <p:txBody>
          <a:bodyPr/>
          <a:lstStyle/>
          <a:p>
            <a:r>
              <a:rPr lang="en-US" dirty="0"/>
              <a:t>EDA Methods</a:t>
            </a:r>
          </a:p>
        </p:txBody>
      </p:sp>
      <p:sp>
        <p:nvSpPr>
          <p:cNvPr id="40" name="Text Placeholder 39">
            <a:extLst>
              <a:ext uri="{FF2B5EF4-FFF2-40B4-BE49-F238E27FC236}">
                <a16:creationId xmlns:a16="http://schemas.microsoft.com/office/drawing/2014/main" id="{FA2F9A05-8E79-46FF-1ABA-927EF2D69BC5}"/>
              </a:ext>
            </a:extLst>
          </p:cNvPr>
          <p:cNvSpPr>
            <a:spLocks noGrp="1"/>
          </p:cNvSpPr>
          <p:nvPr>
            <p:ph type="body" sz="quarter" idx="27"/>
          </p:nvPr>
        </p:nvSpPr>
        <p:spPr>
          <a:xfrm>
            <a:off x="838200" y="3122100"/>
            <a:ext cx="1865376" cy="866219"/>
          </a:xfrm>
        </p:spPr>
        <p:style>
          <a:lnRef idx="1">
            <a:schemeClr val="accent2"/>
          </a:lnRef>
          <a:fillRef idx="3">
            <a:schemeClr val="accent2"/>
          </a:fillRef>
          <a:effectRef idx="2">
            <a:schemeClr val="accent2"/>
          </a:effectRef>
          <a:fontRef idx="minor">
            <a:schemeClr val="lt1"/>
          </a:fontRef>
        </p:style>
        <p:txBody>
          <a:bodyPr/>
          <a:lstStyle/>
          <a:p>
            <a:r>
              <a:rPr lang="en-US" dirty="0"/>
              <a:t>Univariate </a:t>
            </a:r>
          </a:p>
          <a:p>
            <a:r>
              <a:rPr lang="en-US" dirty="0"/>
              <a:t>Non-graphical</a:t>
            </a:r>
          </a:p>
        </p:txBody>
      </p:sp>
      <p:sp>
        <p:nvSpPr>
          <p:cNvPr id="42" name="Text Placeholder 41">
            <a:extLst>
              <a:ext uri="{FF2B5EF4-FFF2-40B4-BE49-F238E27FC236}">
                <a16:creationId xmlns:a16="http://schemas.microsoft.com/office/drawing/2014/main" id="{48BF8F22-E288-84B0-03E9-82D678051D45}"/>
              </a:ext>
            </a:extLst>
          </p:cNvPr>
          <p:cNvSpPr>
            <a:spLocks noGrp="1"/>
          </p:cNvSpPr>
          <p:nvPr>
            <p:ph type="body" sz="quarter" idx="46"/>
          </p:nvPr>
        </p:nvSpPr>
        <p:spPr>
          <a:xfrm>
            <a:off x="6770954" y="3135240"/>
            <a:ext cx="1865376" cy="866219"/>
          </a:xfrm>
        </p:spPr>
        <p:style>
          <a:lnRef idx="1">
            <a:schemeClr val="accent2"/>
          </a:lnRef>
          <a:fillRef idx="3">
            <a:schemeClr val="accent2"/>
          </a:fillRef>
          <a:effectRef idx="2">
            <a:schemeClr val="accent2"/>
          </a:effectRef>
          <a:fontRef idx="minor">
            <a:schemeClr val="lt1"/>
          </a:fontRef>
        </p:style>
        <p:txBody>
          <a:bodyPr/>
          <a:lstStyle/>
          <a:p>
            <a:r>
              <a:rPr lang="en-US" dirty="0"/>
              <a:t>Multivariate </a:t>
            </a:r>
          </a:p>
          <a:p>
            <a:r>
              <a:rPr lang="en-US" dirty="0"/>
              <a:t>Non-graphical</a:t>
            </a:r>
          </a:p>
        </p:txBody>
      </p:sp>
      <p:sp>
        <p:nvSpPr>
          <p:cNvPr id="44" name="Text Placeholder 43">
            <a:extLst>
              <a:ext uri="{FF2B5EF4-FFF2-40B4-BE49-F238E27FC236}">
                <a16:creationId xmlns:a16="http://schemas.microsoft.com/office/drawing/2014/main" id="{D0C47E92-8875-E555-5480-8A9BAEE853A7}"/>
              </a:ext>
            </a:extLst>
          </p:cNvPr>
          <p:cNvSpPr>
            <a:spLocks noGrp="1"/>
          </p:cNvSpPr>
          <p:nvPr>
            <p:ph type="body" sz="quarter" idx="47"/>
          </p:nvPr>
        </p:nvSpPr>
        <p:spPr>
          <a:xfrm>
            <a:off x="3804577" y="3135240"/>
            <a:ext cx="1865376" cy="866219"/>
          </a:xfrm>
        </p:spPr>
        <p:style>
          <a:lnRef idx="1">
            <a:schemeClr val="accent2"/>
          </a:lnRef>
          <a:fillRef idx="3">
            <a:schemeClr val="accent2"/>
          </a:fillRef>
          <a:effectRef idx="2">
            <a:schemeClr val="accent2"/>
          </a:effectRef>
          <a:fontRef idx="minor">
            <a:schemeClr val="lt1"/>
          </a:fontRef>
        </p:style>
        <p:txBody>
          <a:bodyPr/>
          <a:lstStyle/>
          <a:p>
            <a:r>
              <a:rPr lang="en-US" dirty="0"/>
              <a:t>Univariate </a:t>
            </a:r>
          </a:p>
          <a:p>
            <a:r>
              <a:rPr lang="en-US" dirty="0"/>
              <a:t>graphical</a:t>
            </a:r>
          </a:p>
        </p:txBody>
      </p:sp>
      <p:sp>
        <p:nvSpPr>
          <p:cNvPr id="46" name="Text Placeholder 45">
            <a:extLst>
              <a:ext uri="{FF2B5EF4-FFF2-40B4-BE49-F238E27FC236}">
                <a16:creationId xmlns:a16="http://schemas.microsoft.com/office/drawing/2014/main" id="{B87AFF1A-EF07-5FBF-C582-29AE302A47D5}"/>
              </a:ext>
            </a:extLst>
          </p:cNvPr>
          <p:cNvSpPr>
            <a:spLocks noGrp="1"/>
          </p:cNvSpPr>
          <p:nvPr>
            <p:ph type="body" sz="quarter" idx="48"/>
          </p:nvPr>
        </p:nvSpPr>
        <p:spPr>
          <a:xfrm>
            <a:off x="9653383" y="3086957"/>
            <a:ext cx="1865376" cy="866219"/>
          </a:xfrm>
        </p:spPr>
        <p:style>
          <a:lnRef idx="1">
            <a:schemeClr val="accent2"/>
          </a:lnRef>
          <a:fillRef idx="3">
            <a:schemeClr val="accent2"/>
          </a:fillRef>
          <a:effectRef idx="2">
            <a:schemeClr val="accent2"/>
          </a:effectRef>
          <a:fontRef idx="minor">
            <a:schemeClr val="lt1"/>
          </a:fontRef>
        </p:style>
        <p:txBody>
          <a:bodyPr/>
          <a:lstStyle/>
          <a:p>
            <a:r>
              <a:rPr lang="en-US" dirty="0"/>
              <a:t>Multivariate </a:t>
            </a:r>
          </a:p>
          <a:p>
            <a:r>
              <a:rPr lang="en-US" dirty="0"/>
              <a:t>graphical</a:t>
            </a:r>
          </a:p>
        </p:txBody>
      </p:sp>
      <p:sp>
        <p:nvSpPr>
          <p:cNvPr id="15" name="Slide Number Placeholder 13">
            <a:extLst>
              <a:ext uri="{FF2B5EF4-FFF2-40B4-BE49-F238E27FC236}">
                <a16:creationId xmlns:a16="http://schemas.microsoft.com/office/drawing/2014/main" id="{679DA676-802B-4F1C-F2D7-8AB7BA23BD93}"/>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CE70155C-EA7D-1AC6-6F40-25FF295F9BD4}"/>
              </a:ext>
            </a:extLst>
          </p:cNvPr>
          <p:cNvSpPr>
            <a:spLocks noGrp="1"/>
          </p:cNvSpPr>
          <p:nvPr>
            <p:ph type="ftr" sz="quarter" idx="54"/>
          </p:nvPr>
        </p:nvSpPr>
        <p:spPr/>
        <p:txBody>
          <a:bodyPr/>
          <a:lstStyle/>
          <a:p>
            <a:r>
              <a:rPr lang="en-US" altLang="zh-CN" dirty="0"/>
              <a:t>Exploratory Data Analysis (EDA)</a:t>
            </a:r>
            <a:endParaRPr lang="en-US" noProof="0" dirty="0"/>
          </a:p>
        </p:txBody>
      </p:sp>
    </p:spTree>
    <p:extLst>
      <p:ext uri="{BB962C8B-B14F-4D97-AF65-F5344CB8AC3E}">
        <p14:creationId xmlns:p14="http://schemas.microsoft.com/office/powerpoint/2010/main" val="2624021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4156191" y="140319"/>
            <a:ext cx="6599429" cy="1325563"/>
          </a:xfrm>
        </p:spPr>
        <p:txBody>
          <a:bodyPr/>
          <a:lstStyle/>
          <a:p>
            <a:pPr algn="ctr"/>
            <a:r>
              <a:rPr lang="en-US" dirty="0"/>
              <a:t>EDA Comparison</a:t>
            </a:r>
          </a:p>
        </p:txBody>
      </p:sp>
      <p:pic>
        <p:nvPicPr>
          <p:cNvPr id="26" name="图片占位符 25" descr="Layout of website design sketches on white paper">
            <a:extLst>
              <a:ext uri="{FF2B5EF4-FFF2-40B4-BE49-F238E27FC236}">
                <a16:creationId xmlns:a16="http://schemas.microsoft.com/office/drawing/2014/main" id="{4CBFAFCC-A306-4EA1-BEE3-7557795635A8}"/>
              </a:ext>
            </a:extLst>
          </p:cNvPr>
          <p:cNvPicPr>
            <a:picLocks noGrp="1" noChangeAspect="1"/>
          </p:cNvPicPr>
          <p:nvPr>
            <p:ph type="pic" sz="quarter" idx="51"/>
          </p:nvPr>
        </p:nvPicPr>
        <p:blipFill>
          <a:blip r:embed="rId3" cstate="print">
            <a:extLst>
              <a:ext uri="{28A0092B-C50C-407E-A947-70E740481C1C}">
                <a14:useLocalDpi xmlns:a14="http://schemas.microsoft.com/office/drawing/2010/main"/>
              </a:ext>
            </a:extLst>
          </a:blip>
          <a:srcRect/>
          <a:stretch>
            <a:fillRect/>
          </a:stretch>
        </p:blipFill>
        <p:spPr/>
      </p:pic>
      <p:sp>
        <p:nvSpPr>
          <p:cNvPr id="11" name="Slide Number Placeholder 13">
            <a:extLst>
              <a:ext uri="{FF2B5EF4-FFF2-40B4-BE49-F238E27FC236}">
                <a16:creationId xmlns:a16="http://schemas.microsoft.com/office/drawing/2014/main" id="{930FF33C-2E3C-37EC-75C2-1BE4513D9B62}"/>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zh-CN" altLang="en-US" sz="1200" u="none" strike="noStrike" kern="1200" cap="none" spc="0" normalizeH="0" baseline="0" noProof="0" dirty="0">
              <a:ln>
                <a:noFill/>
              </a:ln>
              <a:solidFill>
                <a:schemeClr val="bg1"/>
              </a:solidFill>
              <a:effectLst/>
              <a:uLnTx/>
              <a:uFillTx/>
            </a:endParaRPr>
          </a:p>
        </p:txBody>
      </p:sp>
      <p:sp>
        <p:nvSpPr>
          <p:cNvPr id="2" name="Text Placeholder 49">
            <a:extLst>
              <a:ext uri="{FF2B5EF4-FFF2-40B4-BE49-F238E27FC236}">
                <a16:creationId xmlns:a16="http://schemas.microsoft.com/office/drawing/2014/main" id="{66164E47-3E10-66BA-9EE7-4ADC955CEE2B}"/>
              </a:ext>
            </a:extLst>
          </p:cNvPr>
          <p:cNvSpPr txBox="1">
            <a:spLocks/>
          </p:cNvSpPr>
          <p:nvPr/>
        </p:nvSpPr>
        <p:spPr>
          <a:xfrm>
            <a:off x="4706437" y="2977517"/>
            <a:ext cx="4394200" cy="250577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Central tendency</a:t>
            </a:r>
          </a:p>
          <a:p>
            <a:pPr marL="742950" lvl="1" indent="-285750">
              <a:buFontTx/>
              <a:buChar char="-"/>
            </a:pPr>
            <a:r>
              <a:rPr lang="en-US" dirty="0"/>
              <a:t>Mean</a:t>
            </a:r>
          </a:p>
          <a:p>
            <a:pPr marL="742950" lvl="1" indent="-285750">
              <a:buFontTx/>
              <a:buChar char="-"/>
            </a:pPr>
            <a:r>
              <a:rPr lang="en-US" dirty="0"/>
              <a:t>Median</a:t>
            </a:r>
          </a:p>
          <a:p>
            <a:pPr marL="742950" lvl="1" indent="-285750">
              <a:buFontTx/>
              <a:buChar char="-"/>
            </a:pPr>
            <a:r>
              <a:rPr lang="en-US" dirty="0"/>
              <a:t>mode</a:t>
            </a:r>
          </a:p>
          <a:p>
            <a:r>
              <a:rPr lang="en-US" dirty="0"/>
              <a:t>Spread</a:t>
            </a:r>
          </a:p>
          <a:p>
            <a:pPr marL="742950" lvl="1" indent="-285750">
              <a:buFontTx/>
              <a:buChar char="-"/>
            </a:pPr>
            <a:r>
              <a:rPr lang="en-US" dirty="0"/>
              <a:t>Variance</a:t>
            </a:r>
          </a:p>
          <a:p>
            <a:pPr marL="742950" lvl="1" indent="-285750">
              <a:buFontTx/>
              <a:buChar char="-"/>
            </a:pPr>
            <a:r>
              <a:rPr lang="en-US" dirty="0"/>
              <a:t>Range</a:t>
            </a:r>
          </a:p>
          <a:p>
            <a:pPr marL="742950" lvl="1" indent="-285750">
              <a:buFontTx/>
              <a:buChar char="-"/>
            </a:pPr>
            <a:r>
              <a:rPr lang="en-US" dirty="0"/>
              <a:t>Outliers</a:t>
            </a:r>
          </a:p>
          <a:p>
            <a:r>
              <a:rPr lang="en-US" dirty="0"/>
              <a:t>Skewness &amp; kurtosis</a:t>
            </a:r>
          </a:p>
        </p:txBody>
      </p:sp>
      <p:sp>
        <p:nvSpPr>
          <p:cNvPr id="13" name="Text Placeholder 51">
            <a:extLst>
              <a:ext uri="{FF2B5EF4-FFF2-40B4-BE49-F238E27FC236}">
                <a16:creationId xmlns:a16="http://schemas.microsoft.com/office/drawing/2014/main" id="{D3993D8A-99D4-C30A-9443-C13B7E8BC973}"/>
              </a:ext>
            </a:extLst>
          </p:cNvPr>
          <p:cNvSpPr txBox="1">
            <a:spLocks/>
          </p:cNvSpPr>
          <p:nvPr/>
        </p:nvSpPr>
        <p:spPr>
          <a:xfrm>
            <a:off x="8003170" y="2991733"/>
            <a:ext cx="1867186" cy="24718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Histogram</a:t>
            </a:r>
          </a:p>
          <a:p>
            <a:r>
              <a:rPr lang="en-US" dirty="0"/>
              <a:t>Boxplot</a:t>
            </a:r>
          </a:p>
          <a:p>
            <a:r>
              <a:rPr lang="en-US" dirty="0"/>
              <a:t>Line plot</a:t>
            </a:r>
          </a:p>
          <a:p>
            <a:r>
              <a:rPr lang="en-US" dirty="0"/>
              <a:t>Pie chart</a:t>
            </a:r>
          </a:p>
          <a:p>
            <a:endParaRPr lang="en-US" dirty="0"/>
          </a:p>
          <a:p>
            <a:endParaRPr lang="en-US" dirty="0"/>
          </a:p>
        </p:txBody>
      </p:sp>
      <p:sp>
        <p:nvSpPr>
          <p:cNvPr id="15" name="TextBox 14">
            <a:extLst>
              <a:ext uri="{FF2B5EF4-FFF2-40B4-BE49-F238E27FC236}">
                <a16:creationId xmlns:a16="http://schemas.microsoft.com/office/drawing/2014/main" id="{B74B805D-4013-1EE7-2A19-BCC21598F930}"/>
              </a:ext>
            </a:extLst>
          </p:cNvPr>
          <p:cNvSpPr txBox="1"/>
          <p:nvPr/>
        </p:nvSpPr>
        <p:spPr>
          <a:xfrm>
            <a:off x="8003170" y="1806201"/>
            <a:ext cx="2752450" cy="830997"/>
          </a:xfrm>
          <a:prstGeom prst="rect">
            <a:avLst/>
          </a:prstGeom>
          <a:noFill/>
        </p:spPr>
        <p:txBody>
          <a:bodyPr wrap="square">
            <a:spAutoFit/>
          </a:bodyPr>
          <a:lstStyle/>
          <a:p>
            <a:r>
              <a:rPr lang="en-US" sz="2400" dirty="0">
                <a:solidFill>
                  <a:schemeClr val="accent2">
                    <a:lumMod val="60000"/>
                    <a:lumOff val="40000"/>
                  </a:schemeClr>
                </a:solidFill>
              </a:rPr>
              <a:t>Univariate</a:t>
            </a:r>
          </a:p>
          <a:p>
            <a:r>
              <a:rPr lang="en-US" sz="2400" dirty="0">
                <a:solidFill>
                  <a:schemeClr val="accent2">
                    <a:lumMod val="60000"/>
                    <a:lumOff val="40000"/>
                  </a:schemeClr>
                </a:solidFill>
              </a:rPr>
              <a:t>Graphical EDA</a:t>
            </a:r>
          </a:p>
        </p:txBody>
      </p:sp>
      <p:sp>
        <p:nvSpPr>
          <p:cNvPr id="16" name="TextBox 15">
            <a:extLst>
              <a:ext uri="{FF2B5EF4-FFF2-40B4-BE49-F238E27FC236}">
                <a16:creationId xmlns:a16="http://schemas.microsoft.com/office/drawing/2014/main" id="{AB049204-DFA2-CE02-4199-8A79C9609CAF}"/>
              </a:ext>
            </a:extLst>
          </p:cNvPr>
          <p:cNvSpPr txBox="1"/>
          <p:nvPr/>
        </p:nvSpPr>
        <p:spPr>
          <a:xfrm>
            <a:off x="4706436" y="1823008"/>
            <a:ext cx="2832283" cy="830997"/>
          </a:xfrm>
          <a:prstGeom prst="rect">
            <a:avLst/>
          </a:prstGeom>
          <a:noFill/>
        </p:spPr>
        <p:txBody>
          <a:bodyPr wrap="square">
            <a:spAutoFit/>
          </a:bodyPr>
          <a:lstStyle/>
          <a:p>
            <a:r>
              <a:rPr lang="en-US" sz="2400" dirty="0">
                <a:solidFill>
                  <a:schemeClr val="accent2">
                    <a:lumMod val="60000"/>
                    <a:lumOff val="40000"/>
                  </a:schemeClr>
                </a:solidFill>
              </a:rPr>
              <a:t>Univariate </a:t>
            </a:r>
          </a:p>
          <a:p>
            <a:r>
              <a:rPr lang="en-US" sz="2400" dirty="0">
                <a:solidFill>
                  <a:schemeClr val="accent2">
                    <a:lumMod val="60000"/>
                    <a:lumOff val="40000"/>
                  </a:schemeClr>
                </a:solidFill>
              </a:rPr>
              <a:t>Non-graphical EDA</a:t>
            </a:r>
          </a:p>
        </p:txBody>
      </p:sp>
    </p:spTree>
    <p:extLst>
      <p:ext uri="{BB962C8B-B14F-4D97-AF65-F5344CB8AC3E}">
        <p14:creationId xmlns:p14="http://schemas.microsoft.com/office/powerpoint/2010/main" val="177925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4156191" y="140319"/>
            <a:ext cx="6599429" cy="1325563"/>
          </a:xfrm>
        </p:spPr>
        <p:txBody>
          <a:bodyPr/>
          <a:lstStyle/>
          <a:p>
            <a:pPr algn="ctr"/>
            <a:r>
              <a:rPr lang="en-US" dirty="0"/>
              <a:t>EDA Comparison</a:t>
            </a:r>
          </a:p>
        </p:txBody>
      </p:sp>
      <p:pic>
        <p:nvPicPr>
          <p:cNvPr id="26" name="图片占位符 25" descr="Layout of website design sketches on white paper">
            <a:extLst>
              <a:ext uri="{FF2B5EF4-FFF2-40B4-BE49-F238E27FC236}">
                <a16:creationId xmlns:a16="http://schemas.microsoft.com/office/drawing/2014/main" id="{4CBFAFCC-A306-4EA1-BEE3-7557795635A8}"/>
              </a:ext>
            </a:extLst>
          </p:cNvPr>
          <p:cNvPicPr>
            <a:picLocks noGrp="1" noChangeAspect="1"/>
          </p:cNvPicPr>
          <p:nvPr>
            <p:ph type="pic" sz="quarter" idx="51"/>
          </p:nvPr>
        </p:nvPicPr>
        <p:blipFill>
          <a:blip r:embed="rId3" cstate="print">
            <a:extLst>
              <a:ext uri="{28A0092B-C50C-407E-A947-70E740481C1C}">
                <a14:useLocalDpi xmlns:a14="http://schemas.microsoft.com/office/drawing/2010/main"/>
              </a:ext>
            </a:extLst>
          </a:blip>
          <a:srcRect/>
          <a:stretch>
            <a:fillRect/>
          </a:stretch>
        </p:blipFill>
        <p:spPr/>
      </p:pic>
      <p:sp>
        <p:nvSpPr>
          <p:cNvPr id="11" name="Slide Number Placeholder 13">
            <a:extLst>
              <a:ext uri="{FF2B5EF4-FFF2-40B4-BE49-F238E27FC236}">
                <a16:creationId xmlns:a16="http://schemas.microsoft.com/office/drawing/2014/main" id="{930FF33C-2E3C-37EC-75C2-1BE4513D9B62}"/>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zh-CN" altLang="en-US" sz="1200" u="none" strike="noStrike" kern="1200" cap="none" spc="0" normalizeH="0" baseline="0" noProof="0" dirty="0">
              <a:ln>
                <a:noFill/>
              </a:ln>
              <a:solidFill>
                <a:schemeClr val="bg1"/>
              </a:solidFill>
              <a:effectLst/>
              <a:uLnTx/>
              <a:uFillTx/>
            </a:endParaRPr>
          </a:p>
        </p:txBody>
      </p:sp>
      <p:sp>
        <p:nvSpPr>
          <p:cNvPr id="2" name="Text Placeholder 49">
            <a:extLst>
              <a:ext uri="{FF2B5EF4-FFF2-40B4-BE49-F238E27FC236}">
                <a16:creationId xmlns:a16="http://schemas.microsoft.com/office/drawing/2014/main" id="{66164E47-3E10-66BA-9EE7-4ADC955CEE2B}"/>
              </a:ext>
            </a:extLst>
          </p:cNvPr>
          <p:cNvSpPr txBox="1">
            <a:spLocks/>
          </p:cNvSpPr>
          <p:nvPr/>
        </p:nvSpPr>
        <p:spPr>
          <a:xfrm>
            <a:off x="4706437" y="2845437"/>
            <a:ext cx="4394200" cy="250577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Correlation </a:t>
            </a:r>
            <a:r>
              <a:rPr lang="en-US" dirty="0" err="1"/>
              <a:t>coeffient</a:t>
            </a:r>
            <a:endParaRPr lang="en-US" dirty="0"/>
          </a:p>
          <a:p>
            <a:r>
              <a:rPr lang="en-US" dirty="0"/>
              <a:t>Covariance</a:t>
            </a:r>
          </a:p>
          <a:p>
            <a:r>
              <a:rPr lang="en-US" dirty="0"/>
              <a:t>Cross-tabulation</a:t>
            </a:r>
          </a:p>
          <a:p>
            <a:r>
              <a:rPr lang="en-US" dirty="0"/>
              <a:t>Range &amp; spread</a:t>
            </a:r>
          </a:p>
        </p:txBody>
      </p:sp>
      <p:sp>
        <p:nvSpPr>
          <p:cNvPr id="13" name="Text Placeholder 51">
            <a:extLst>
              <a:ext uri="{FF2B5EF4-FFF2-40B4-BE49-F238E27FC236}">
                <a16:creationId xmlns:a16="http://schemas.microsoft.com/office/drawing/2014/main" id="{D3993D8A-99D4-C30A-9443-C13B7E8BC973}"/>
              </a:ext>
            </a:extLst>
          </p:cNvPr>
          <p:cNvSpPr txBox="1">
            <a:spLocks/>
          </p:cNvSpPr>
          <p:nvPr/>
        </p:nvSpPr>
        <p:spPr>
          <a:xfrm>
            <a:off x="8003170" y="2866394"/>
            <a:ext cx="1867186" cy="24718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dirty="0"/>
              <a:t>Scatter plots</a:t>
            </a:r>
          </a:p>
          <a:p>
            <a:pPr lvl="0"/>
            <a:r>
              <a:rPr lang="en-US" dirty="0"/>
              <a:t>Pair plots</a:t>
            </a:r>
          </a:p>
          <a:p>
            <a:pPr lvl="0"/>
            <a:r>
              <a:rPr lang="en-US" dirty="0"/>
              <a:t>Heatmaps</a:t>
            </a:r>
          </a:p>
          <a:p>
            <a:pPr lvl="0"/>
            <a:r>
              <a:rPr lang="en-US" dirty="0"/>
              <a:t>Side-by-side boxplots</a:t>
            </a:r>
          </a:p>
          <a:p>
            <a:pPr lvl="0"/>
            <a:r>
              <a:rPr lang="en-US" dirty="0"/>
              <a:t>Group by bar plots</a:t>
            </a:r>
          </a:p>
        </p:txBody>
      </p:sp>
      <p:sp>
        <p:nvSpPr>
          <p:cNvPr id="15" name="TextBox 14">
            <a:extLst>
              <a:ext uri="{FF2B5EF4-FFF2-40B4-BE49-F238E27FC236}">
                <a16:creationId xmlns:a16="http://schemas.microsoft.com/office/drawing/2014/main" id="{B74B805D-4013-1EE7-2A19-BCC21598F930}"/>
              </a:ext>
            </a:extLst>
          </p:cNvPr>
          <p:cNvSpPr txBox="1"/>
          <p:nvPr/>
        </p:nvSpPr>
        <p:spPr>
          <a:xfrm>
            <a:off x="8003170" y="1806201"/>
            <a:ext cx="2391562" cy="830997"/>
          </a:xfrm>
          <a:prstGeom prst="rect">
            <a:avLst/>
          </a:prstGeom>
          <a:noFill/>
        </p:spPr>
        <p:txBody>
          <a:bodyPr wrap="square">
            <a:spAutoFit/>
          </a:bodyPr>
          <a:lstStyle/>
          <a:p>
            <a:r>
              <a:rPr lang="en-US" sz="2400" dirty="0">
                <a:solidFill>
                  <a:schemeClr val="accent2">
                    <a:lumMod val="60000"/>
                    <a:lumOff val="40000"/>
                  </a:schemeClr>
                </a:solidFill>
              </a:rPr>
              <a:t>Multivariate </a:t>
            </a:r>
          </a:p>
          <a:p>
            <a:r>
              <a:rPr lang="en-US" sz="2400" dirty="0">
                <a:solidFill>
                  <a:schemeClr val="accent2">
                    <a:lumMod val="60000"/>
                    <a:lumOff val="40000"/>
                  </a:schemeClr>
                </a:solidFill>
              </a:rPr>
              <a:t>Graphical EDA</a:t>
            </a:r>
          </a:p>
        </p:txBody>
      </p:sp>
      <p:sp>
        <p:nvSpPr>
          <p:cNvPr id="16" name="TextBox 15">
            <a:extLst>
              <a:ext uri="{FF2B5EF4-FFF2-40B4-BE49-F238E27FC236}">
                <a16:creationId xmlns:a16="http://schemas.microsoft.com/office/drawing/2014/main" id="{AB049204-DFA2-CE02-4199-8A79C9609CAF}"/>
              </a:ext>
            </a:extLst>
          </p:cNvPr>
          <p:cNvSpPr txBox="1"/>
          <p:nvPr/>
        </p:nvSpPr>
        <p:spPr>
          <a:xfrm>
            <a:off x="4706437" y="1823008"/>
            <a:ext cx="2438946" cy="1220638"/>
          </a:xfrm>
          <a:prstGeom prst="rect">
            <a:avLst/>
          </a:prstGeom>
          <a:noFill/>
        </p:spPr>
        <p:txBody>
          <a:bodyPr wrap="square">
            <a:spAutoFit/>
          </a:bodyPr>
          <a:lstStyle/>
          <a:p>
            <a:r>
              <a:rPr lang="en-US" sz="2400" dirty="0">
                <a:solidFill>
                  <a:schemeClr val="accent2">
                    <a:lumMod val="60000"/>
                    <a:lumOff val="40000"/>
                  </a:schemeClr>
                </a:solidFill>
              </a:rPr>
              <a:t>Multivariate </a:t>
            </a:r>
          </a:p>
          <a:p>
            <a:r>
              <a:rPr lang="en-US" sz="2400" dirty="0">
                <a:solidFill>
                  <a:schemeClr val="accent2">
                    <a:lumMod val="60000"/>
                    <a:lumOff val="40000"/>
                  </a:schemeClr>
                </a:solidFill>
              </a:rPr>
              <a:t>Non-graphical EDA</a:t>
            </a:r>
          </a:p>
        </p:txBody>
      </p:sp>
    </p:spTree>
    <p:extLst>
      <p:ext uri="{BB962C8B-B14F-4D97-AF65-F5344CB8AC3E}">
        <p14:creationId xmlns:p14="http://schemas.microsoft.com/office/powerpoint/2010/main" val="3802426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449970" y="1116333"/>
            <a:ext cx="9823998" cy="1325563"/>
          </a:xfrm>
        </p:spPr>
        <p:txBody>
          <a:bodyPr/>
          <a:lstStyle/>
          <a:p>
            <a:r>
              <a:rPr lang="en-US" altLang="zh-CN" dirty="0"/>
              <a:t>Summary</a:t>
            </a:r>
            <a:endParaRPr lang="en-US"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549786" y="2408947"/>
            <a:ext cx="7928007" cy="2007158"/>
          </a:xfrm>
        </p:spPr>
        <p:txBody>
          <a:bodyPr/>
          <a:lstStyle/>
          <a:p>
            <a:r>
              <a:rPr lang="en-US" sz="2000" dirty="0"/>
              <a:t>- Exploratory data analysis (EDA) is essential to data science project development. </a:t>
            </a:r>
          </a:p>
          <a:p>
            <a:pPr marL="342900" indent="-342900">
              <a:buFontTx/>
              <a:buChar char="-"/>
            </a:pPr>
            <a:r>
              <a:rPr lang="en-US" sz="2000" dirty="0"/>
              <a:t>It helps gain insights into the dataset, uncover patterns, find correlations and anomalies, and test hypotheses. </a:t>
            </a:r>
          </a:p>
          <a:p>
            <a:pPr marL="342900" indent="-342900">
              <a:buFontTx/>
              <a:buChar char="-"/>
            </a:pPr>
            <a:r>
              <a:rPr lang="en-US" sz="2000" dirty="0"/>
              <a:t>There are 4 main EDA methods. Depending on the number of variables evaluated, the appropriate EDA method can be used to better understand the dataset. </a:t>
            </a:r>
          </a:p>
        </p:txBody>
      </p:sp>
      <p:pic>
        <p:nvPicPr>
          <p:cNvPr id="39" name="图片占位符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9116837" y="1892611"/>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8" name="Slide Number Placeholder 13">
            <a:extLst>
              <a:ext uri="{FF2B5EF4-FFF2-40B4-BE49-F238E27FC236}">
                <a16:creationId xmlns:a16="http://schemas.microsoft.com/office/drawing/2014/main" id="{965C5ABF-DCA7-6790-2E26-EE57DCD64900}"/>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B7838384-8691-DBBE-0A1A-DAFAC40B948F}"/>
              </a:ext>
            </a:extLst>
          </p:cNvPr>
          <p:cNvSpPr>
            <a:spLocks noGrp="1"/>
          </p:cNvSpPr>
          <p:nvPr>
            <p:ph type="ftr" sz="quarter" idx="49"/>
          </p:nvPr>
        </p:nvSpPr>
        <p:spPr/>
        <p:txBody>
          <a:bodyPr/>
          <a:lstStyle/>
          <a:p>
            <a:r>
              <a:rPr lang="en-US" altLang="zh-CN" dirty="0"/>
              <a:t>Exploratory Data Analysis (EDA)</a:t>
            </a:r>
            <a:endParaRPr lang="en-US" noProof="0" dirty="0"/>
          </a:p>
        </p:txBody>
      </p:sp>
    </p:spTree>
    <p:extLst>
      <p:ext uri="{BB962C8B-B14F-4D97-AF65-F5344CB8AC3E}">
        <p14:creationId xmlns:p14="http://schemas.microsoft.com/office/powerpoint/2010/main" val="4157533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679042E-6669-9ADE-E2A8-2119808118FA}"/>
              </a:ext>
            </a:extLst>
          </p:cNvPr>
          <p:cNvSpPr>
            <a:spLocks noGrp="1"/>
          </p:cNvSpPr>
          <p:nvPr>
            <p:ph type="body" sz="quarter" idx="28"/>
          </p:nvPr>
        </p:nvSpPr>
        <p:spPr>
          <a:xfrm>
            <a:off x="484632" y="2007949"/>
            <a:ext cx="10990950" cy="2974278"/>
          </a:xfrm>
        </p:spPr>
        <p:txBody>
          <a:bodyPr/>
          <a:lstStyle/>
          <a:p>
            <a:r>
              <a:rPr lang="en-US" sz="1800" kern="1400" dirty="0" err="1">
                <a:effectLst/>
                <a:latin typeface="Times New Roman" panose="02020603050405020304" pitchFamily="18" charset="0"/>
                <a:ea typeface="Calibri" panose="020F0502020204030204" pitchFamily="34" charset="0"/>
              </a:rPr>
              <a:t>Blau</a:t>
            </a:r>
            <a:r>
              <a:rPr lang="en-US" sz="1800" kern="1400" dirty="0">
                <a:effectLst/>
                <a:latin typeface="Times New Roman" panose="02020603050405020304" pitchFamily="18" charset="0"/>
                <a:ea typeface="Calibri" panose="020F0502020204030204" pitchFamily="34" charset="0"/>
              </a:rPr>
              <a:t>, F. D. &amp; Kahn, L. M. (2017). The Gender Wage Gap: Extent, Trends, and Explanations. </a:t>
            </a:r>
            <a:r>
              <a:rPr lang="en-US" sz="1800" i="1" kern="1400" dirty="0">
                <a:effectLst/>
                <a:latin typeface="Times New Roman" panose="02020603050405020304" pitchFamily="18" charset="0"/>
                <a:ea typeface="Calibri" panose="020F0502020204030204" pitchFamily="34" charset="0"/>
              </a:rPr>
              <a:t>Journal of Economic Literature</a:t>
            </a:r>
            <a:r>
              <a:rPr lang="en-US" sz="1800" kern="1400" dirty="0">
                <a:effectLst/>
                <a:latin typeface="Times New Roman" panose="02020603050405020304" pitchFamily="18" charset="0"/>
                <a:ea typeface="Calibri" panose="020F0502020204030204" pitchFamily="34" charset="0"/>
              </a:rPr>
              <a:t>, 55 (3): 789-865.DOI: 10.1257/jel.20160995</a:t>
            </a:r>
            <a:r>
              <a:rPr lang="en-US" sz="1800" kern="1400" dirty="0">
                <a:effectLst/>
                <a:latin typeface="Times New Roman" panose="02020603050405020304" pitchFamily="18" charset="0"/>
                <a:ea typeface="Times New Roman" panose="02020603050405020304" pitchFamily="18" charset="0"/>
              </a:rPr>
              <a:t>. https://www.aeaweb.org/articles?id=10.1257%2Fjel.20160995&amp;source=post_page</a:t>
            </a:r>
            <a:endParaRPr lang="en-US" sz="1800" kern="1400" dirty="0">
              <a:effectLst/>
              <a:latin typeface="Times New Roman" panose="02020603050405020304" pitchFamily="18" charset="0"/>
              <a:ea typeface="Calibri" panose="020F0502020204030204" pitchFamily="34" charset="0"/>
            </a:endParaRPr>
          </a:p>
          <a:p>
            <a:endParaRPr lang="en-US" sz="1800" dirty="0">
              <a:effectLst/>
              <a:latin typeface="Times New Roman" panose="02020603050405020304" pitchFamily="18" charset="0"/>
              <a:ea typeface="Times New Roman" panose="02020603050405020304" pitchFamily="18" charset="0"/>
            </a:endParaRPr>
          </a:p>
          <a:p>
            <a:r>
              <a:rPr lang="en-US" sz="1800" dirty="0" err="1">
                <a:effectLst/>
                <a:latin typeface="Times New Roman" panose="02020603050405020304" pitchFamily="18" charset="0"/>
                <a:ea typeface="Times New Roman" panose="02020603050405020304" pitchFamily="18" charset="0"/>
              </a:rPr>
              <a:t>Katch</a:t>
            </a:r>
            <a:r>
              <a:rPr lang="en-US" sz="1800" dirty="0">
                <a:effectLst/>
                <a:latin typeface="Times New Roman" panose="02020603050405020304" pitchFamily="18" charset="0"/>
                <a:ea typeface="Times New Roman" panose="02020603050405020304" pitchFamily="18" charset="0"/>
              </a:rPr>
              <a:t> RK, </a:t>
            </a:r>
            <a:r>
              <a:rPr lang="en-US" sz="1800" dirty="0" err="1">
                <a:effectLst/>
                <a:latin typeface="Times New Roman" panose="02020603050405020304" pitchFamily="18" charset="0"/>
                <a:ea typeface="Times New Roman" panose="02020603050405020304" pitchFamily="18" charset="0"/>
              </a:rPr>
              <a:t>Scarneo</a:t>
            </a:r>
            <a:r>
              <a:rPr lang="en-US" sz="1800" dirty="0">
                <a:effectLst/>
                <a:latin typeface="Times New Roman" panose="02020603050405020304" pitchFamily="18" charset="0"/>
                <a:ea typeface="Times New Roman" panose="02020603050405020304" pitchFamily="18" charset="0"/>
              </a:rPr>
              <a:t> SE, Adams WM, Armstrong LE, </a:t>
            </a:r>
            <a:r>
              <a:rPr lang="en-US" sz="1800" dirty="0" err="1">
                <a:effectLst/>
                <a:latin typeface="Times New Roman" panose="02020603050405020304" pitchFamily="18" charset="0"/>
                <a:ea typeface="Times New Roman" panose="02020603050405020304" pitchFamily="18" charset="0"/>
              </a:rPr>
              <a:t>Belval</a:t>
            </a:r>
            <a:r>
              <a:rPr lang="en-US" sz="1800" dirty="0">
                <a:effectLst/>
                <a:latin typeface="Times New Roman" panose="02020603050405020304" pitchFamily="18" charset="0"/>
                <a:ea typeface="Times New Roman" panose="02020603050405020304" pitchFamily="18" charset="0"/>
              </a:rPr>
              <a:t> LN, </a:t>
            </a:r>
            <a:r>
              <a:rPr lang="en-US" sz="1800" dirty="0" err="1">
                <a:effectLst/>
                <a:latin typeface="Times New Roman" panose="02020603050405020304" pitchFamily="18" charset="0"/>
                <a:ea typeface="Times New Roman" panose="02020603050405020304" pitchFamily="18" charset="0"/>
              </a:rPr>
              <a:t>Stamm</a:t>
            </a:r>
            <a:r>
              <a:rPr lang="en-US" sz="1800" dirty="0">
                <a:effectLst/>
                <a:latin typeface="Times New Roman" panose="02020603050405020304" pitchFamily="18" charset="0"/>
                <a:ea typeface="Times New Roman" panose="02020603050405020304" pitchFamily="18" charset="0"/>
              </a:rPr>
              <a:t> JM, Casa DJ. Top 10 Research Questions Related to Preventing Sudden Death in Sport and Physical Activity. Res Q </a:t>
            </a:r>
            <a:r>
              <a:rPr lang="en-US" sz="1800" dirty="0" err="1">
                <a:effectLst/>
                <a:latin typeface="Times New Roman" panose="02020603050405020304" pitchFamily="18" charset="0"/>
                <a:ea typeface="Times New Roman" panose="02020603050405020304" pitchFamily="18" charset="0"/>
              </a:rPr>
              <a:t>Exerc</a:t>
            </a:r>
            <a:r>
              <a:rPr lang="en-US" sz="1800" dirty="0">
                <a:effectLst/>
                <a:latin typeface="Times New Roman" panose="02020603050405020304" pitchFamily="18" charset="0"/>
                <a:ea typeface="Times New Roman" panose="02020603050405020304" pitchFamily="18" charset="0"/>
              </a:rPr>
              <a:t> Sport. 2017 Sep;88(3):251-268. </a:t>
            </a:r>
            <a:r>
              <a:rPr lang="en-US" sz="1800" dirty="0" err="1">
                <a:effectLst/>
                <a:latin typeface="Times New Roman" panose="02020603050405020304" pitchFamily="18" charset="0"/>
                <a:ea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rPr>
              <a:t>: 10.1080/02701367.2017.1342201. PMID: 28805553.</a:t>
            </a:r>
            <a:endParaRPr lang="en-US" sz="1800" dirty="0">
              <a:effectLst/>
              <a:latin typeface="Calibri" panose="020F0502020204030204" pitchFamily="34" charset="0"/>
              <a:ea typeface="Calibri" panose="020F0502020204030204" pitchFamily="34" charset="0"/>
            </a:endParaRPr>
          </a:p>
          <a:p>
            <a:endParaRPr lang="en-US" sz="1800" b="0" kern="1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b="0" kern="1400" dirty="0">
                <a:effectLst/>
                <a:latin typeface="Times New Roman" panose="02020603050405020304" pitchFamily="18" charset="0"/>
                <a:ea typeface="Times New Roman" panose="02020603050405020304" pitchFamily="18" charset="0"/>
                <a:cs typeface="Times New Roman" panose="02020603050405020304" pitchFamily="18" charset="0"/>
              </a:rPr>
              <a:t>Mukhiya, S. K. &amp; Ahmed, U. (2020). </a:t>
            </a:r>
            <a:r>
              <a:rPr lang="en-US" sz="1800" b="0" i="1" kern="1400" dirty="0">
                <a:effectLst/>
                <a:latin typeface="Times New Roman" panose="02020603050405020304" pitchFamily="18" charset="0"/>
                <a:ea typeface="Times New Roman" panose="02020603050405020304" pitchFamily="18" charset="0"/>
                <a:cs typeface="Times New Roman" panose="02020603050405020304" pitchFamily="18" charset="0"/>
              </a:rPr>
              <a:t>Hands-On Exploratory Data Analysis with Python.</a:t>
            </a:r>
            <a:r>
              <a:rPr lang="en-US" sz="1800" b="0" kern="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0" kern="1400" dirty="0" err="1">
                <a:effectLst/>
                <a:latin typeface="Times New Roman" panose="02020603050405020304" pitchFamily="18" charset="0"/>
                <a:ea typeface="Times New Roman" panose="02020603050405020304" pitchFamily="18" charset="0"/>
                <a:cs typeface="Times New Roman" panose="02020603050405020304" pitchFamily="18" charset="0"/>
              </a:rPr>
              <a:t>Packt</a:t>
            </a:r>
            <a:r>
              <a:rPr lang="en-US" sz="1800" b="0" kern="1400" dirty="0">
                <a:effectLst/>
                <a:latin typeface="Times New Roman" panose="02020603050405020304" pitchFamily="18" charset="0"/>
                <a:ea typeface="Times New Roman" panose="02020603050405020304" pitchFamily="18" charset="0"/>
                <a:cs typeface="Times New Roman" panose="02020603050405020304" pitchFamily="18" charset="0"/>
              </a:rPr>
              <a:t> Publishing. (Original work published 2020).</a:t>
            </a:r>
            <a:endParaRPr lang="en-US" sz="1800" b="1" kern="1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Patil, P. (2018). What is Exploratory Data Analysis? https://towardsdatascience.com/exploratory-data-analysis-8fc1cb20fd15</a:t>
            </a:r>
            <a:endParaRPr lang="en-US" sz="1800" dirty="0">
              <a:effectLst/>
              <a:latin typeface="Calibri" panose="020F0502020204030204" pitchFamily="34" charset="0"/>
              <a:ea typeface="Calibri" panose="020F0502020204030204" pitchFamily="34" charset="0"/>
            </a:endParaRPr>
          </a:p>
          <a:p>
            <a:endParaRPr lang="en-US" dirty="0"/>
          </a:p>
        </p:txBody>
      </p:sp>
      <p:sp>
        <p:nvSpPr>
          <p:cNvPr id="4" name="Title 3">
            <a:extLst>
              <a:ext uri="{FF2B5EF4-FFF2-40B4-BE49-F238E27FC236}">
                <a16:creationId xmlns:a16="http://schemas.microsoft.com/office/drawing/2014/main" id="{DF006FCE-714C-9671-9454-9E248C97C50D}"/>
              </a:ext>
            </a:extLst>
          </p:cNvPr>
          <p:cNvSpPr>
            <a:spLocks noGrp="1"/>
          </p:cNvSpPr>
          <p:nvPr>
            <p:ph type="title"/>
          </p:nvPr>
        </p:nvSpPr>
        <p:spPr>
          <a:xfrm>
            <a:off x="896251" y="772256"/>
            <a:ext cx="9823998" cy="1325563"/>
          </a:xfrm>
        </p:spPr>
        <p:txBody>
          <a:bodyPr/>
          <a:lstStyle/>
          <a:p>
            <a:pPr algn="ctr"/>
            <a:r>
              <a:rPr lang="en-US" dirty="0"/>
              <a:t>References</a:t>
            </a:r>
          </a:p>
        </p:txBody>
      </p:sp>
      <p:sp>
        <p:nvSpPr>
          <p:cNvPr id="5" name="Footer Placeholder 4">
            <a:extLst>
              <a:ext uri="{FF2B5EF4-FFF2-40B4-BE49-F238E27FC236}">
                <a16:creationId xmlns:a16="http://schemas.microsoft.com/office/drawing/2014/main" id="{D34E8F07-9E2D-75D8-DBAD-59E508BAF9C7}"/>
              </a:ext>
            </a:extLst>
          </p:cNvPr>
          <p:cNvSpPr>
            <a:spLocks noGrp="1"/>
          </p:cNvSpPr>
          <p:nvPr>
            <p:ph type="ftr" sz="quarter" idx="49"/>
          </p:nvPr>
        </p:nvSpPr>
        <p:spPr/>
        <p:txBody>
          <a:bodyPr/>
          <a:lstStyle/>
          <a:p>
            <a:r>
              <a:rPr lang="en-US" altLang="zh-CN" dirty="0"/>
              <a:t>Exploratory Data Analysis (EDA)</a:t>
            </a:r>
            <a:endParaRPr lang="en-US" noProof="0" dirty="0"/>
          </a:p>
        </p:txBody>
      </p:sp>
    </p:spTree>
    <p:extLst>
      <p:ext uri="{BB962C8B-B14F-4D97-AF65-F5344CB8AC3E}">
        <p14:creationId xmlns:p14="http://schemas.microsoft.com/office/powerpoint/2010/main" val="3904889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5DF9D3F-EE45-5839-9581-3837C939C559}"/>
              </a:ext>
            </a:extLst>
          </p:cNvPr>
          <p:cNvSpPr>
            <a:spLocks noGrp="1"/>
          </p:cNvSpPr>
          <p:nvPr>
            <p:ph type="pic" sz="quarter" idx="50"/>
          </p:nvPr>
        </p:nvSpPr>
        <p:spPr/>
      </p:sp>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5884332" y="2608608"/>
            <a:ext cx="5055698" cy="1325563"/>
          </a:xfrm>
        </p:spPr>
        <p:txBody>
          <a:bodyPr/>
          <a:lstStyle/>
          <a:p>
            <a:r>
              <a:rPr lang="en-US" dirty="0"/>
              <a:t>Thank you</a:t>
            </a:r>
          </a:p>
        </p:txBody>
      </p:sp>
      <p:pic>
        <p:nvPicPr>
          <p:cNvPr id="18" name="图片占位符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2" cstate="print">
            <a:extLst>
              <a:ext uri="{28A0092B-C50C-407E-A947-70E740481C1C}">
                <a14:useLocalDpi xmlns:a14="http://schemas.microsoft.com/office/drawing/2010/main"/>
              </a:ext>
            </a:extLst>
          </a:blip>
          <a:srcRect/>
          <a:stretch/>
        </p:blipFill>
        <p:spPr/>
      </p:pic>
      <p:sp>
        <p:nvSpPr>
          <p:cNvPr id="5" name="Picture Placeholder 4">
            <a:extLst>
              <a:ext uri="{FF2B5EF4-FFF2-40B4-BE49-F238E27FC236}">
                <a16:creationId xmlns:a16="http://schemas.microsoft.com/office/drawing/2014/main" id="{69AB396F-8FCE-347F-5134-A3346E0E08BC}"/>
              </a:ext>
            </a:extLst>
          </p:cNvPr>
          <p:cNvSpPr>
            <a:spLocks noGrp="1"/>
          </p:cNvSpPr>
          <p:nvPr>
            <p:ph type="pic" sz="quarter" idx="48"/>
          </p:nvPr>
        </p:nvSpPr>
        <p:spPr/>
      </p:sp>
      <p:sp>
        <p:nvSpPr>
          <p:cNvPr id="8" name="Hexagon 7">
            <a:extLst>
              <a:ext uri="{FF2B5EF4-FFF2-40B4-BE49-F238E27FC236}">
                <a16:creationId xmlns:a16="http://schemas.microsoft.com/office/drawing/2014/main" id="{0B3EF7F2-1296-C3D5-4364-95EC5FB51C27}"/>
              </a:ext>
            </a:extLst>
          </p:cNvPr>
          <p:cNvSpPr/>
          <p:nvPr/>
        </p:nvSpPr>
        <p:spPr>
          <a:xfrm>
            <a:off x="2754948" y="2525480"/>
            <a:ext cx="1465840" cy="1280681"/>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Hexagon 9">
            <a:extLst>
              <a:ext uri="{FF2B5EF4-FFF2-40B4-BE49-F238E27FC236}">
                <a16:creationId xmlns:a16="http://schemas.microsoft.com/office/drawing/2014/main" id="{F9287768-7257-8001-6EC9-E48CC749DAEC}"/>
              </a:ext>
            </a:extLst>
          </p:cNvPr>
          <p:cNvSpPr/>
          <p:nvPr/>
        </p:nvSpPr>
        <p:spPr>
          <a:xfrm>
            <a:off x="5151412" y="5247393"/>
            <a:ext cx="1465840" cy="1280681"/>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E7513EC4-1BE8-9AA0-5986-FA22D4B53C01}"/>
              </a:ext>
            </a:extLst>
          </p:cNvPr>
          <p:cNvSpPr>
            <a:spLocks noGrp="1"/>
          </p:cNvSpPr>
          <p:nvPr>
            <p:ph type="pic" sz="quarter" idx="49"/>
          </p:nvPr>
        </p:nvSpPr>
        <p:spPr>
          <a:xfrm>
            <a:off x="503853" y="2493963"/>
            <a:ext cx="1353522" cy="128905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a:xfrm>
            <a:off x="1633008" y="2962867"/>
            <a:ext cx="4114800" cy="1740114"/>
          </a:xfrm>
        </p:spPr>
        <p:txBody>
          <a:bodyPr/>
          <a:lstStyle/>
          <a:p>
            <a:r>
              <a:rPr lang="en-US" dirty="0"/>
              <a:t>Content	</a:t>
            </a:r>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Introduction:</a:t>
            </a:r>
          </a:p>
          <a:p>
            <a:r>
              <a:rPr lang="en-US" dirty="0"/>
              <a:t>What is EDA</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Purposes of EDA</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Where EDA fit in</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Methods</a:t>
            </a:r>
          </a:p>
          <a:p>
            <a:endParaRPr lang="en-US" dirty="0"/>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Summary</a:t>
            </a:r>
          </a:p>
          <a:p>
            <a:endParaRPr lang="en-US" dirty="0"/>
          </a:p>
        </p:txBody>
      </p:sp>
      <p:sp>
        <p:nvSpPr>
          <p:cNvPr id="20" name="Footer Placeholder 19">
            <a:extLst>
              <a:ext uri="{FF2B5EF4-FFF2-40B4-BE49-F238E27FC236}">
                <a16:creationId xmlns:a16="http://schemas.microsoft.com/office/drawing/2014/main" id="{1664F554-8F3F-2148-FE86-1FE8F66B856B}"/>
              </a:ext>
            </a:extLst>
          </p:cNvPr>
          <p:cNvSpPr>
            <a:spLocks noGrp="1"/>
          </p:cNvSpPr>
          <p:nvPr>
            <p:ph type="ftr" sz="quarter" idx="33"/>
          </p:nvPr>
        </p:nvSpPr>
        <p:spPr/>
        <p:txBody>
          <a:bodyPr/>
          <a:lstStyle/>
          <a:p>
            <a:r>
              <a:rPr lang="en-US" altLang="zh-CN" dirty="0"/>
              <a:t>Exploratory Data Analysis (EDA)</a:t>
            </a:r>
            <a:endParaRPr lang="en-US" noProof="0" dirty="0"/>
          </a:p>
        </p:txBody>
      </p:sp>
      <p:pic>
        <p:nvPicPr>
          <p:cNvPr id="3" name="Shape 31">
            <a:extLst>
              <a:ext uri="{FF2B5EF4-FFF2-40B4-BE49-F238E27FC236}">
                <a16:creationId xmlns:a16="http://schemas.microsoft.com/office/drawing/2014/main" id="{4AC02DFE-6244-7466-3BE0-74A9D744F13E}"/>
              </a:ext>
              <a:ext uri="{C183D7F6-B498-43B3-948B-1728B52AA6E4}">
                <adec:decorative xmlns:adec="http://schemas.microsoft.com/office/drawing/2017/decorative" val="1"/>
              </a:ext>
            </a:extLst>
          </p:cNvPr>
          <p:cNvPicPr>
            <a:picLocks noChangeAspect="1"/>
          </p:cNvPicPr>
          <p:nvPr/>
        </p:nvPicPr>
        <p:blipFill>
          <a:blip r:embed="rId3" cstate="print">
            <a:duotone>
              <a:prstClr val="black"/>
              <a:srgbClr val="899CF9">
                <a:tint val="45000"/>
                <a:satMod val="400000"/>
              </a:srgbClr>
            </a:duotone>
            <a:extLst>
              <a:ext uri="{28A0092B-C50C-407E-A947-70E740481C1C}">
                <a14:useLocalDpi xmlns:a14="http://schemas.microsoft.com/office/drawing/2010/main"/>
              </a:ext>
            </a:extLst>
          </a:blip>
          <a:srcRect t="2555" b="2555"/>
          <a:stretch>
            <a:fillRect/>
          </a:stretch>
        </p:blipFill>
        <p:spPr>
          <a:xfrm>
            <a:off x="6286002" y="4074847"/>
            <a:ext cx="1914694" cy="2143073"/>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14" name="TextBox 13">
            <a:extLst>
              <a:ext uri="{FF2B5EF4-FFF2-40B4-BE49-F238E27FC236}">
                <a16:creationId xmlns:a16="http://schemas.microsoft.com/office/drawing/2014/main" id="{52843F73-BE64-CB38-03B8-F56D361FA961}"/>
              </a:ext>
            </a:extLst>
          </p:cNvPr>
          <p:cNvSpPr txBox="1"/>
          <p:nvPr/>
        </p:nvSpPr>
        <p:spPr>
          <a:xfrm>
            <a:off x="6452541" y="4990993"/>
            <a:ext cx="1512899" cy="369332"/>
          </a:xfrm>
          <a:prstGeom prst="rect">
            <a:avLst/>
          </a:prstGeom>
          <a:noFill/>
        </p:spPr>
        <p:txBody>
          <a:bodyPr wrap="square">
            <a:spAutoFit/>
          </a:bodyPr>
          <a:lstStyle/>
          <a:p>
            <a:pPr algn="ctr"/>
            <a:r>
              <a:rPr lang="en-US" dirty="0">
                <a:solidFill>
                  <a:schemeClr val="bg1"/>
                </a:solidFill>
              </a:rPr>
              <a:t>Tools</a:t>
            </a:r>
          </a:p>
        </p:txBody>
      </p:sp>
      <p:pic>
        <p:nvPicPr>
          <p:cNvPr id="15" name="Shape 31">
            <a:extLst>
              <a:ext uri="{FF2B5EF4-FFF2-40B4-BE49-F238E27FC236}">
                <a16:creationId xmlns:a16="http://schemas.microsoft.com/office/drawing/2014/main" id="{23455C77-C0E8-CCBE-69A0-3AD5B11FE3F3}"/>
              </a:ext>
              <a:ext uri="{C183D7F6-B498-43B3-948B-1728B52AA6E4}">
                <adec:decorative xmlns:adec="http://schemas.microsoft.com/office/drawing/2017/decorative" val="1"/>
              </a:ext>
            </a:extLst>
          </p:cNvPr>
          <p:cNvPicPr>
            <a:picLocks noChangeAspect="1"/>
          </p:cNvPicPr>
          <p:nvPr/>
        </p:nvPicPr>
        <p:blipFill>
          <a:blip r:embed="rId3" cstate="print">
            <a:duotone>
              <a:prstClr val="black"/>
              <a:srgbClr val="899CF9">
                <a:tint val="45000"/>
                <a:satMod val="400000"/>
              </a:srgbClr>
            </a:duotone>
            <a:extLst>
              <a:ext uri="{28A0092B-C50C-407E-A947-70E740481C1C}">
                <a14:useLocalDpi xmlns:a14="http://schemas.microsoft.com/office/drawing/2010/main"/>
              </a:ext>
            </a:extLst>
          </a:blip>
          <a:srcRect t="2555" b="2555"/>
          <a:stretch>
            <a:fillRect/>
          </a:stretch>
        </p:blipFill>
        <p:spPr>
          <a:xfrm>
            <a:off x="5209614" y="2271896"/>
            <a:ext cx="1914694" cy="2143073"/>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484632" y="1131612"/>
            <a:ext cx="5117162" cy="1325563"/>
          </a:xfrm>
        </p:spPr>
        <p:txBody>
          <a:bodyPr/>
          <a:lstStyle/>
          <a:p>
            <a:r>
              <a:rPr lang="en-US" dirty="0"/>
              <a:t>What is EDA</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621334" y="2629941"/>
            <a:ext cx="4260180" cy="1294530"/>
          </a:xfrm>
        </p:spPr>
        <p:txBody>
          <a:bodyPr/>
          <a:lstStyle/>
          <a:p>
            <a:r>
              <a:rPr lang="en-US" sz="2400" dirty="0"/>
              <a:t>-  An analytical process</a:t>
            </a:r>
          </a:p>
          <a:p>
            <a:pPr marL="285750" indent="-285750">
              <a:buFontTx/>
              <a:buChar char="-"/>
            </a:pPr>
            <a:r>
              <a:rPr lang="en-US" sz="2400" dirty="0"/>
              <a:t>Helps find patterns</a:t>
            </a:r>
          </a:p>
          <a:p>
            <a:pPr marL="285750" indent="-285750">
              <a:buFontTx/>
              <a:buChar char="-"/>
            </a:pPr>
            <a:r>
              <a:rPr lang="en-US" sz="2400" dirty="0"/>
              <a:t>Identify abnormalities and inconsistencies</a:t>
            </a:r>
          </a:p>
          <a:p>
            <a:pPr marL="285750" indent="-285750">
              <a:buFontTx/>
              <a:buChar char="-"/>
            </a:pPr>
            <a:r>
              <a:rPr lang="en-US" sz="2400" dirty="0"/>
              <a:t>Present findings in easy-to-understand visualizations</a:t>
            </a:r>
          </a:p>
          <a:p>
            <a:pPr marL="285750" indent="-285750">
              <a:buFontTx/>
              <a:buChar char="-"/>
            </a:pPr>
            <a:r>
              <a:rPr lang="en-US" sz="2400" dirty="0"/>
              <a:t>Curate data for predictive modeling</a:t>
            </a:r>
          </a:p>
          <a:p>
            <a:endParaRPr lang="en-US" dirty="0"/>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zh-CN" altLang="en-US" sz="1200" u="none" strike="noStrike" kern="1200" cap="none" spc="0" normalizeH="0" baseline="0" noProof="0" dirty="0">
              <a:ln>
                <a:noFill/>
              </a:ln>
              <a:solidFill>
                <a:schemeClr val="bg1"/>
              </a:solidFill>
              <a:effectLst/>
              <a:uLnTx/>
              <a:uFillTx/>
            </a:endParaRPr>
          </a:p>
        </p:txBody>
      </p:sp>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p:txBody>
          <a:bodyPr/>
          <a:lstStyle/>
          <a:p>
            <a:r>
              <a:rPr lang="en-US" altLang="zh-CN" dirty="0"/>
              <a:t>Exploratory Data Analysis (EDA)</a:t>
            </a:r>
            <a:endParaRPr lang="en-US" noProof="0" dirty="0"/>
          </a:p>
        </p:txBody>
      </p:sp>
      <p:pic>
        <p:nvPicPr>
          <p:cNvPr id="24" name="Picture Placeholder 23" descr="Icon&#10;&#10;Description automatically generated">
            <a:extLst>
              <a:ext uri="{FF2B5EF4-FFF2-40B4-BE49-F238E27FC236}">
                <a16:creationId xmlns:a16="http://schemas.microsoft.com/office/drawing/2014/main" id="{D77FEF58-CE54-09C2-BDEE-A76BE7DA80B6}"/>
              </a:ext>
            </a:extLst>
          </p:cNvPr>
          <p:cNvPicPr>
            <a:picLocks noGrp="1" noChangeAspect="1"/>
          </p:cNvPicPr>
          <p:nvPr>
            <p:ph type="pic" sz="quarter" idx="51"/>
          </p:nvPr>
        </p:nvPicPr>
        <p:blipFill>
          <a:blip r:embed="rId3">
            <a:extLst>
              <a:ext uri="{BEBA8EAE-BF5A-486C-A8C5-ECC9F3942E4B}">
                <a14:imgProps xmlns:a14="http://schemas.microsoft.com/office/drawing/2010/main">
                  <a14:imgLayer r:embed="rId4">
                    <a14:imgEffect>
                      <a14:sharpenSoften amount="-25000"/>
                    </a14:imgEffect>
                    <a14:imgEffect>
                      <a14:brightnessContrast bright="20000" contrast="-40000"/>
                    </a14:imgEffect>
                  </a14:imgLayer>
                </a14:imgProps>
              </a:ext>
              <a:ext uri="{837473B0-CC2E-450A-ABE3-18F120FF3D39}">
                <a1611:picAttrSrcUrl xmlns:a1611="http://schemas.microsoft.com/office/drawing/2016/11/main" r:id="rId5"/>
              </a:ext>
            </a:extLst>
          </a:blip>
          <a:srcRect l="2998" r="2998"/>
          <a:stretch>
            <a:fillRect/>
          </a:stretch>
        </p:blipFill>
        <p:spPr>
          <a:xfrm>
            <a:off x="6211410" y="727245"/>
            <a:ext cx="5029200" cy="5349815"/>
          </a:xfrm>
        </p:spPr>
      </p:pic>
      <p:sp>
        <p:nvSpPr>
          <p:cNvPr id="25" name="TextBox 24">
            <a:extLst>
              <a:ext uri="{FF2B5EF4-FFF2-40B4-BE49-F238E27FC236}">
                <a16:creationId xmlns:a16="http://schemas.microsoft.com/office/drawing/2014/main" id="{239914C2-53B7-8437-31C2-F42DBBDE6CFB}"/>
              </a:ext>
            </a:extLst>
          </p:cNvPr>
          <p:cNvSpPr txBox="1"/>
          <p:nvPr/>
        </p:nvSpPr>
        <p:spPr>
          <a:xfrm>
            <a:off x="5745001" y="6858000"/>
            <a:ext cx="6446999" cy="230832"/>
          </a:xfrm>
          <a:prstGeom prst="rect">
            <a:avLst/>
          </a:prstGeom>
        </p:spPr>
        <p:txBody>
          <a:bodyPr wrap="square" rtlCol="0">
            <a:spAutoFit/>
          </a:bodyPr>
          <a:lstStyle/>
          <a:p>
            <a:r>
              <a:rPr lang="en-US" sz="900">
                <a:hlinkClick r:id="rId5" tooltip="https://cassandrajohn.com/2016/07/26/first-rules-of-data-analysis/"/>
              </a:rPr>
              <a:t>This Photo</a:t>
            </a:r>
            <a:r>
              <a:rPr lang="en-US" sz="900"/>
              <a:t> by Unknown Author is licensed under </a:t>
            </a:r>
            <a:r>
              <a:rPr lang="en-US" sz="900">
                <a:hlinkClick r:id="rId6" tooltip="https://creativecommons.org/licenses/by-nc/3.0/"/>
              </a:rPr>
              <a:t>CC BY-NC</a:t>
            </a:r>
            <a:endParaRPr lang="en-US" sz="900"/>
          </a:p>
        </p:txBody>
      </p:sp>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p:txBody>
          <a:bodyPr/>
          <a:lstStyle/>
          <a:p>
            <a:r>
              <a:rPr lang="en-US" dirty="0"/>
              <a:t>Where does EDA fit in ?</a:t>
            </a:r>
          </a:p>
        </p:txBody>
      </p:sp>
      <p:sp>
        <p:nvSpPr>
          <p:cNvPr id="17" name="Slide Number Placeholder 13">
            <a:extLst>
              <a:ext uri="{FF2B5EF4-FFF2-40B4-BE49-F238E27FC236}">
                <a16:creationId xmlns:a16="http://schemas.microsoft.com/office/drawing/2014/main" id="{9A322C9A-4C29-F80C-A85F-70A864549AD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zh-CN" altLang="en-US" sz="1200" u="none" strike="noStrike" kern="1200" cap="none" spc="0" normalizeH="0" baseline="0" noProof="0" dirty="0">
              <a:ln>
                <a:noFill/>
              </a:ln>
              <a:solidFill>
                <a:schemeClr val="bg1"/>
              </a:solidFill>
              <a:effectLst/>
              <a:uLnTx/>
              <a:uFillTx/>
            </a:endParaRPr>
          </a:p>
        </p:txBody>
      </p:sp>
      <p:sp>
        <p:nvSpPr>
          <p:cNvPr id="6" name="Footer Placeholder 5">
            <a:extLst>
              <a:ext uri="{FF2B5EF4-FFF2-40B4-BE49-F238E27FC236}">
                <a16:creationId xmlns:a16="http://schemas.microsoft.com/office/drawing/2014/main" id="{CFCEC6B0-3600-28A0-E10B-B1F4C99B1E33}"/>
              </a:ext>
            </a:extLst>
          </p:cNvPr>
          <p:cNvSpPr>
            <a:spLocks noGrp="1"/>
          </p:cNvSpPr>
          <p:nvPr>
            <p:ph type="ftr" sz="quarter" idx="58"/>
          </p:nvPr>
        </p:nvSpPr>
        <p:spPr/>
        <p:txBody>
          <a:bodyPr/>
          <a:lstStyle/>
          <a:p>
            <a:r>
              <a:rPr lang="en-US" altLang="zh-CN" dirty="0"/>
              <a:t>Exploratory Data Analysis (EDA)</a:t>
            </a:r>
            <a:endParaRPr lang="en-US" noProof="0" dirty="0"/>
          </a:p>
        </p:txBody>
      </p:sp>
      <p:sp>
        <p:nvSpPr>
          <p:cNvPr id="8" name="Hexagon 7">
            <a:extLst>
              <a:ext uri="{FF2B5EF4-FFF2-40B4-BE49-F238E27FC236}">
                <a16:creationId xmlns:a16="http://schemas.microsoft.com/office/drawing/2014/main" id="{F67E49FD-E8D4-41A2-5E01-3375F42398E9}"/>
              </a:ext>
            </a:extLst>
          </p:cNvPr>
          <p:cNvSpPr/>
          <p:nvPr/>
        </p:nvSpPr>
        <p:spPr>
          <a:xfrm>
            <a:off x="686618" y="1947592"/>
            <a:ext cx="1958813" cy="147809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Business objective</a:t>
            </a:r>
          </a:p>
        </p:txBody>
      </p:sp>
      <p:sp>
        <p:nvSpPr>
          <p:cNvPr id="18" name="Hexagon 17">
            <a:extLst>
              <a:ext uri="{FF2B5EF4-FFF2-40B4-BE49-F238E27FC236}">
                <a16:creationId xmlns:a16="http://schemas.microsoft.com/office/drawing/2014/main" id="{32B6306A-6483-82E7-6129-BC4AE0BDB1D6}"/>
              </a:ext>
            </a:extLst>
          </p:cNvPr>
          <p:cNvSpPr/>
          <p:nvPr/>
        </p:nvSpPr>
        <p:spPr>
          <a:xfrm>
            <a:off x="3618182" y="4479607"/>
            <a:ext cx="1991685" cy="147809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Deployment</a:t>
            </a:r>
          </a:p>
        </p:txBody>
      </p:sp>
      <p:sp>
        <p:nvSpPr>
          <p:cNvPr id="19" name="Hexagon 18">
            <a:extLst>
              <a:ext uri="{FF2B5EF4-FFF2-40B4-BE49-F238E27FC236}">
                <a16:creationId xmlns:a16="http://schemas.microsoft.com/office/drawing/2014/main" id="{9BFFD487-305C-D361-52FA-1D38626916DD}"/>
              </a:ext>
            </a:extLst>
          </p:cNvPr>
          <p:cNvSpPr/>
          <p:nvPr/>
        </p:nvSpPr>
        <p:spPr>
          <a:xfrm>
            <a:off x="3575285" y="1950902"/>
            <a:ext cx="1958813" cy="147809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  Collection</a:t>
            </a:r>
          </a:p>
        </p:txBody>
      </p:sp>
      <p:sp>
        <p:nvSpPr>
          <p:cNvPr id="20" name="Hexagon 19">
            <a:extLst>
              <a:ext uri="{FF2B5EF4-FFF2-40B4-BE49-F238E27FC236}">
                <a16:creationId xmlns:a16="http://schemas.microsoft.com/office/drawing/2014/main" id="{E3E0ED37-F21F-584A-AA8F-278C0CCCC956}"/>
              </a:ext>
            </a:extLst>
          </p:cNvPr>
          <p:cNvSpPr/>
          <p:nvPr/>
        </p:nvSpPr>
        <p:spPr>
          <a:xfrm>
            <a:off x="704279" y="4479607"/>
            <a:ext cx="1915141" cy="147809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Monitoring</a:t>
            </a:r>
          </a:p>
        </p:txBody>
      </p:sp>
      <p:sp>
        <p:nvSpPr>
          <p:cNvPr id="21" name="Hexagon 20">
            <a:extLst>
              <a:ext uri="{FF2B5EF4-FFF2-40B4-BE49-F238E27FC236}">
                <a16:creationId xmlns:a16="http://schemas.microsoft.com/office/drawing/2014/main" id="{01E7E03E-492C-FD02-B3DC-D5466C32ABDC}"/>
              </a:ext>
            </a:extLst>
          </p:cNvPr>
          <p:cNvSpPr/>
          <p:nvPr/>
        </p:nvSpPr>
        <p:spPr>
          <a:xfrm>
            <a:off x="9438659" y="4394678"/>
            <a:ext cx="1915141" cy="147809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Modeling</a:t>
            </a:r>
          </a:p>
        </p:txBody>
      </p:sp>
      <p:sp>
        <p:nvSpPr>
          <p:cNvPr id="23" name="Hexagon 22">
            <a:extLst>
              <a:ext uri="{FF2B5EF4-FFF2-40B4-BE49-F238E27FC236}">
                <a16:creationId xmlns:a16="http://schemas.microsoft.com/office/drawing/2014/main" id="{59DBA428-99A2-2568-8D64-6D0607362770}"/>
              </a:ext>
            </a:extLst>
          </p:cNvPr>
          <p:cNvSpPr/>
          <p:nvPr/>
        </p:nvSpPr>
        <p:spPr>
          <a:xfrm>
            <a:off x="9273627" y="1976497"/>
            <a:ext cx="1920542" cy="147809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2">
                    <a:lumMod val="60000"/>
                    <a:lumOff val="40000"/>
                  </a:schemeClr>
                </a:solidFill>
              </a:rPr>
              <a:t>Exploratory Data Analysis</a:t>
            </a:r>
          </a:p>
        </p:txBody>
      </p:sp>
      <p:sp>
        <p:nvSpPr>
          <p:cNvPr id="25" name="Hexagon 24">
            <a:extLst>
              <a:ext uri="{FF2B5EF4-FFF2-40B4-BE49-F238E27FC236}">
                <a16:creationId xmlns:a16="http://schemas.microsoft.com/office/drawing/2014/main" id="{F8223E42-77E1-8AEA-B52C-6DFC66172CCF}"/>
              </a:ext>
            </a:extLst>
          </p:cNvPr>
          <p:cNvSpPr/>
          <p:nvPr/>
        </p:nvSpPr>
        <p:spPr>
          <a:xfrm>
            <a:off x="6608629" y="4417136"/>
            <a:ext cx="1915141" cy="147809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Evaluation</a:t>
            </a:r>
          </a:p>
        </p:txBody>
      </p:sp>
      <p:sp>
        <p:nvSpPr>
          <p:cNvPr id="45" name="Hexagon 44">
            <a:extLst>
              <a:ext uri="{FF2B5EF4-FFF2-40B4-BE49-F238E27FC236}">
                <a16:creationId xmlns:a16="http://schemas.microsoft.com/office/drawing/2014/main" id="{05049128-CB5D-FF34-5C6C-C297E1501741}"/>
              </a:ext>
            </a:extLst>
          </p:cNvPr>
          <p:cNvSpPr/>
          <p:nvPr/>
        </p:nvSpPr>
        <p:spPr>
          <a:xfrm>
            <a:off x="6424456" y="1976497"/>
            <a:ext cx="1958813" cy="147809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 Cleaning</a:t>
            </a:r>
          </a:p>
        </p:txBody>
      </p:sp>
      <p:cxnSp>
        <p:nvCxnSpPr>
          <p:cNvPr id="48" name="Straight Arrow Connector 47">
            <a:extLst>
              <a:ext uri="{FF2B5EF4-FFF2-40B4-BE49-F238E27FC236}">
                <a16:creationId xmlns:a16="http://schemas.microsoft.com/office/drawing/2014/main" id="{0235E375-BF66-55F9-6B3B-C240CE2E71CF}"/>
              </a:ext>
            </a:extLst>
          </p:cNvPr>
          <p:cNvCxnSpPr/>
          <p:nvPr/>
        </p:nvCxnSpPr>
        <p:spPr>
          <a:xfrm>
            <a:off x="2843599" y="2703826"/>
            <a:ext cx="52251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0" name="Straight Arrow Connector 49">
            <a:extLst>
              <a:ext uri="{FF2B5EF4-FFF2-40B4-BE49-F238E27FC236}">
                <a16:creationId xmlns:a16="http://schemas.microsoft.com/office/drawing/2014/main" id="{70D853DB-9454-2C56-9693-8E7884776986}"/>
              </a:ext>
            </a:extLst>
          </p:cNvPr>
          <p:cNvCxnSpPr/>
          <p:nvPr/>
        </p:nvCxnSpPr>
        <p:spPr>
          <a:xfrm>
            <a:off x="5732107" y="2703826"/>
            <a:ext cx="52251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1" name="Straight Arrow Connector 50">
            <a:extLst>
              <a:ext uri="{FF2B5EF4-FFF2-40B4-BE49-F238E27FC236}">
                <a16:creationId xmlns:a16="http://schemas.microsoft.com/office/drawing/2014/main" id="{274974D1-C149-E921-71D2-1376EE9C73EB}"/>
              </a:ext>
            </a:extLst>
          </p:cNvPr>
          <p:cNvCxnSpPr/>
          <p:nvPr/>
        </p:nvCxnSpPr>
        <p:spPr>
          <a:xfrm>
            <a:off x="8599715" y="2720811"/>
            <a:ext cx="52251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3" name="Straight Arrow Connector 52">
            <a:extLst>
              <a:ext uri="{FF2B5EF4-FFF2-40B4-BE49-F238E27FC236}">
                <a16:creationId xmlns:a16="http://schemas.microsoft.com/office/drawing/2014/main" id="{6AFDE821-C499-D30E-A897-606FDC9E1C09}"/>
              </a:ext>
            </a:extLst>
          </p:cNvPr>
          <p:cNvCxnSpPr>
            <a:cxnSpLocks/>
          </p:cNvCxnSpPr>
          <p:nvPr/>
        </p:nvCxnSpPr>
        <p:spPr>
          <a:xfrm>
            <a:off x="10396229" y="3687026"/>
            <a:ext cx="0" cy="5117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4" name="Straight Arrow Connector 53">
            <a:extLst>
              <a:ext uri="{FF2B5EF4-FFF2-40B4-BE49-F238E27FC236}">
                <a16:creationId xmlns:a16="http://schemas.microsoft.com/office/drawing/2014/main" id="{DE439580-C6AF-8AAC-6761-A8F57D2EF5E3}"/>
              </a:ext>
            </a:extLst>
          </p:cNvPr>
          <p:cNvCxnSpPr>
            <a:cxnSpLocks/>
          </p:cNvCxnSpPr>
          <p:nvPr/>
        </p:nvCxnSpPr>
        <p:spPr>
          <a:xfrm flipH="1" flipV="1">
            <a:off x="8717283" y="5133727"/>
            <a:ext cx="527862" cy="1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a:extLst>
              <a:ext uri="{FF2B5EF4-FFF2-40B4-BE49-F238E27FC236}">
                <a16:creationId xmlns:a16="http://schemas.microsoft.com/office/drawing/2014/main" id="{D3301DF7-8A5C-A4DF-4DB6-93D77B02CC3D}"/>
              </a:ext>
            </a:extLst>
          </p:cNvPr>
          <p:cNvCxnSpPr>
            <a:cxnSpLocks/>
          </p:cNvCxnSpPr>
          <p:nvPr/>
        </p:nvCxnSpPr>
        <p:spPr>
          <a:xfrm flipH="1" flipV="1">
            <a:off x="2812933" y="5242165"/>
            <a:ext cx="527862" cy="1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1" name="Straight Arrow Connector 60">
            <a:extLst>
              <a:ext uri="{FF2B5EF4-FFF2-40B4-BE49-F238E27FC236}">
                <a16:creationId xmlns:a16="http://schemas.microsoft.com/office/drawing/2014/main" id="{DFFA43D5-D9C2-5DA9-FF5C-3DB70D2ADFA7}"/>
              </a:ext>
            </a:extLst>
          </p:cNvPr>
          <p:cNvCxnSpPr>
            <a:cxnSpLocks/>
          </p:cNvCxnSpPr>
          <p:nvPr/>
        </p:nvCxnSpPr>
        <p:spPr>
          <a:xfrm flipH="1" flipV="1">
            <a:off x="5843825" y="5218503"/>
            <a:ext cx="527862" cy="1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3" name="Straight Arrow Connector 62">
            <a:extLst>
              <a:ext uri="{FF2B5EF4-FFF2-40B4-BE49-F238E27FC236}">
                <a16:creationId xmlns:a16="http://schemas.microsoft.com/office/drawing/2014/main" id="{63DB031B-B517-CEF5-64ED-F7296138B26B}"/>
              </a:ext>
            </a:extLst>
          </p:cNvPr>
          <p:cNvCxnSpPr/>
          <p:nvPr/>
        </p:nvCxnSpPr>
        <p:spPr>
          <a:xfrm>
            <a:off x="8751113" y="5327162"/>
            <a:ext cx="52251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07888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itle 85">
            <a:extLst>
              <a:ext uri="{FF2B5EF4-FFF2-40B4-BE49-F238E27FC236}">
                <a16:creationId xmlns:a16="http://schemas.microsoft.com/office/drawing/2014/main" id="{1E3F7726-AC85-55B8-BDED-51E7BA85CD1C}"/>
              </a:ext>
            </a:extLst>
          </p:cNvPr>
          <p:cNvSpPr>
            <a:spLocks noGrp="1"/>
          </p:cNvSpPr>
          <p:nvPr>
            <p:ph type="title"/>
          </p:nvPr>
        </p:nvSpPr>
        <p:spPr/>
        <p:txBody>
          <a:bodyPr/>
          <a:lstStyle/>
          <a:p>
            <a:r>
              <a:rPr lang="en-US" dirty="0"/>
              <a:t>Purposes of EDA</a:t>
            </a:r>
          </a:p>
        </p:txBody>
      </p:sp>
      <p:pic>
        <p:nvPicPr>
          <p:cNvPr id="8" name="图片占位符 7" descr="Businesswoman reviewing sticky notes on a wall">
            <a:extLst>
              <a:ext uri="{FF2B5EF4-FFF2-40B4-BE49-F238E27FC236}">
                <a16:creationId xmlns:a16="http://schemas.microsoft.com/office/drawing/2014/main" id="{66D3A5E9-F687-402F-8477-EE4CD418CA67}"/>
              </a:ext>
            </a:extLst>
          </p:cNvPr>
          <p:cNvPicPr>
            <a:picLocks noGrp="1" noChangeAspect="1"/>
          </p:cNvPicPr>
          <p:nvPr>
            <p:ph type="pic" sz="quarter" idx="57"/>
          </p:nvPr>
        </p:nvPicPr>
        <p:blipFill>
          <a:blip r:embed="rId3" cstate="print">
            <a:extLst>
              <a:ext uri="{28A0092B-C50C-407E-A947-70E740481C1C}">
                <a14:useLocalDpi xmlns:a14="http://schemas.microsoft.com/office/drawing/2010/main"/>
              </a:ext>
            </a:extLst>
          </a:blip>
          <a:srcRect/>
          <a:stretch>
            <a:fillRect/>
          </a:stretch>
        </p:blipFill>
        <p:spPr/>
      </p:pic>
      <p:sp>
        <p:nvSpPr>
          <p:cNvPr id="29" name="文本占位符 28">
            <a:extLst>
              <a:ext uri="{FF2B5EF4-FFF2-40B4-BE49-F238E27FC236}">
                <a16:creationId xmlns:a16="http://schemas.microsoft.com/office/drawing/2014/main" id="{0490F6D4-84D0-42DF-A807-E56706B577D6}"/>
              </a:ext>
            </a:extLst>
          </p:cNvPr>
          <p:cNvSpPr>
            <a:spLocks noGrp="1"/>
          </p:cNvSpPr>
          <p:nvPr>
            <p:ph type="body" sz="quarter" idx="27"/>
          </p:nvPr>
        </p:nvSpPr>
        <p:spPr/>
        <p:txBody>
          <a:bodyPr/>
          <a:lstStyle/>
          <a:p>
            <a:r>
              <a:rPr lang="en-US" altLang="zh-CN" dirty="0"/>
              <a:t>Detect anomalies &amp; </a:t>
            </a:r>
          </a:p>
          <a:p>
            <a:r>
              <a:rPr lang="en-US" altLang="zh-CN" dirty="0"/>
              <a:t>identify important variables </a:t>
            </a:r>
          </a:p>
          <a:p>
            <a:endParaRPr lang="zh-CN" altLang="en-US" dirty="0"/>
          </a:p>
        </p:txBody>
      </p:sp>
      <p:pic>
        <p:nvPicPr>
          <p:cNvPr id="10" name="图片占位符 9" descr="People working in office">
            <a:extLst>
              <a:ext uri="{FF2B5EF4-FFF2-40B4-BE49-F238E27FC236}">
                <a16:creationId xmlns:a16="http://schemas.microsoft.com/office/drawing/2014/main" id="{D249D9CF-86A2-4E7B-8B6F-D02EE968C997}"/>
              </a:ext>
            </a:extLst>
          </p:cNvPr>
          <p:cNvPicPr>
            <a:picLocks noGrp="1" noChangeAspect="1"/>
          </p:cNvPicPr>
          <p:nvPr>
            <p:ph type="pic" sz="quarter" idx="58"/>
          </p:nvPr>
        </p:nvPicPr>
        <p:blipFill>
          <a:blip r:embed="rId4" cstate="print">
            <a:extLst>
              <a:ext uri="{28A0092B-C50C-407E-A947-70E740481C1C}">
                <a14:useLocalDpi xmlns:a14="http://schemas.microsoft.com/office/drawing/2010/main"/>
              </a:ext>
            </a:extLst>
          </a:blip>
          <a:srcRect/>
          <a:stretch>
            <a:fillRect/>
          </a:stretch>
        </p:blipFill>
        <p:spPr/>
      </p:pic>
      <p:sp>
        <p:nvSpPr>
          <p:cNvPr id="37" name="文本占位符 36">
            <a:extLst>
              <a:ext uri="{FF2B5EF4-FFF2-40B4-BE49-F238E27FC236}">
                <a16:creationId xmlns:a16="http://schemas.microsoft.com/office/drawing/2014/main" id="{3A30B02E-FBE1-41C5-AF6E-E1013275E84A}"/>
              </a:ext>
            </a:extLst>
          </p:cNvPr>
          <p:cNvSpPr>
            <a:spLocks noGrp="1"/>
          </p:cNvSpPr>
          <p:nvPr>
            <p:ph type="body" sz="quarter" idx="49"/>
          </p:nvPr>
        </p:nvSpPr>
        <p:spPr>
          <a:xfrm>
            <a:off x="5327506" y="4501331"/>
            <a:ext cx="1877575" cy="506399"/>
          </a:xfrm>
        </p:spPr>
        <p:txBody>
          <a:bodyPr/>
          <a:lstStyle/>
          <a:p>
            <a:r>
              <a:rPr lang="en-US" altLang="zh-CN" dirty="0"/>
              <a:t>Check Assumptions/</a:t>
            </a:r>
          </a:p>
          <a:p>
            <a:r>
              <a:rPr lang="en-US" altLang="zh-CN" dirty="0"/>
              <a:t>Test Hypothesis</a:t>
            </a:r>
          </a:p>
          <a:p>
            <a:endParaRPr lang="zh-CN" altLang="en-US" dirty="0"/>
          </a:p>
        </p:txBody>
      </p:sp>
      <p:pic>
        <p:nvPicPr>
          <p:cNvPr id="12" name="图片占位符 11" descr="Layout of website design sketches on white paper">
            <a:extLst>
              <a:ext uri="{FF2B5EF4-FFF2-40B4-BE49-F238E27FC236}">
                <a16:creationId xmlns:a16="http://schemas.microsoft.com/office/drawing/2014/main" id="{3D51D04D-653C-45AE-9DDF-BE96BA267A6B}"/>
              </a:ext>
            </a:extLst>
          </p:cNvPr>
          <p:cNvPicPr>
            <a:picLocks noGrp="1" noChangeAspect="1"/>
          </p:cNvPicPr>
          <p:nvPr>
            <p:ph type="pic" sz="quarter" idx="59"/>
          </p:nvPr>
        </p:nvPicPr>
        <p:blipFill>
          <a:blip r:embed="rId5" cstate="print">
            <a:extLst>
              <a:ext uri="{28A0092B-C50C-407E-A947-70E740481C1C}">
                <a14:useLocalDpi xmlns:a14="http://schemas.microsoft.com/office/drawing/2010/main"/>
              </a:ext>
            </a:extLst>
          </a:blip>
          <a:srcRect/>
          <a:stretch>
            <a:fillRect/>
          </a:stretch>
        </p:blipFill>
        <p:spPr/>
      </p:pic>
      <p:sp>
        <p:nvSpPr>
          <p:cNvPr id="39" name="文本占位符 38">
            <a:extLst>
              <a:ext uri="{FF2B5EF4-FFF2-40B4-BE49-F238E27FC236}">
                <a16:creationId xmlns:a16="http://schemas.microsoft.com/office/drawing/2014/main" id="{1B558BFC-AA9F-4991-A6BB-D56BEC07C16E}"/>
              </a:ext>
            </a:extLst>
          </p:cNvPr>
          <p:cNvSpPr>
            <a:spLocks noGrp="1"/>
          </p:cNvSpPr>
          <p:nvPr>
            <p:ph type="body" sz="quarter" idx="51"/>
          </p:nvPr>
        </p:nvSpPr>
        <p:spPr>
          <a:xfrm>
            <a:off x="7317763" y="4501330"/>
            <a:ext cx="1877575" cy="506399"/>
          </a:xfrm>
        </p:spPr>
        <p:txBody>
          <a:bodyPr/>
          <a:lstStyle/>
          <a:p>
            <a:r>
              <a:rPr lang="en-US" altLang="zh-CN" dirty="0"/>
              <a:t>Create data-driven-insights</a:t>
            </a:r>
          </a:p>
          <a:p>
            <a:endParaRPr lang="zh-CN" altLang="en-US" dirty="0"/>
          </a:p>
        </p:txBody>
      </p:sp>
      <p:pic>
        <p:nvPicPr>
          <p:cNvPr id="14" name="图片占位符 13" descr="Empty office chairs">
            <a:extLst>
              <a:ext uri="{FF2B5EF4-FFF2-40B4-BE49-F238E27FC236}">
                <a16:creationId xmlns:a16="http://schemas.microsoft.com/office/drawing/2014/main" id="{33C59A08-3A06-4556-AC83-C1337E73D0B3}"/>
              </a:ext>
            </a:extLst>
          </p:cNvPr>
          <p:cNvPicPr>
            <a:picLocks noGrp="1" noChangeAspect="1"/>
          </p:cNvPicPr>
          <p:nvPr>
            <p:ph type="pic" sz="quarter" idx="60"/>
          </p:nvPr>
        </p:nvPicPr>
        <p:blipFill>
          <a:blip r:embed="rId6" cstate="print">
            <a:extLst>
              <a:ext uri="{28A0092B-C50C-407E-A947-70E740481C1C}">
                <a14:useLocalDpi xmlns:a14="http://schemas.microsoft.com/office/drawing/2010/main"/>
              </a:ext>
            </a:extLst>
          </a:blip>
          <a:srcRect/>
          <a:stretch>
            <a:fillRect/>
          </a:stretch>
        </p:blipFill>
        <p:spPr>
          <a:xfrm>
            <a:off x="9532637" y="2132851"/>
            <a:ext cx="1621032" cy="1841551"/>
          </a:xfrm>
        </p:spPr>
      </p:pic>
      <p:sp>
        <p:nvSpPr>
          <p:cNvPr id="41" name="文本占位符 40">
            <a:extLst>
              <a:ext uri="{FF2B5EF4-FFF2-40B4-BE49-F238E27FC236}">
                <a16:creationId xmlns:a16="http://schemas.microsoft.com/office/drawing/2014/main" id="{DBA8686B-D3EF-40DF-939C-F875885DD598}"/>
              </a:ext>
            </a:extLst>
          </p:cNvPr>
          <p:cNvSpPr>
            <a:spLocks noGrp="1"/>
          </p:cNvSpPr>
          <p:nvPr>
            <p:ph type="body" sz="quarter" idx="53"/>
          </p:nvPr>
        </p:nvSpPr>
        <p:spPr>
          <a:xfrm>
            <a:off x="3109346" y="4501332"/>
            <a:ext cx="1877575" cy="506399"/>
          </a:xfrm>
        </p:spPr>
        <p:txBody>
          <a:bodyPr/>
          <a:lstStyle/>
          <a:p>
            <a:r>
              <a:rPr lang="en-US" altLang="zh-CN" dirty="0"/>
              <a:t>Understand data correlations</a:t>
            </a:r>
          </a:p>
          <a:p>
            <a:endParaRPr lang="zh-CN" altLang="en-US" dirty="0"/>
          </a:p>
        </p:txBody>
      </p:sp>
      <p:pic>
        <p:nvPicPr>
          <p:cNvPr id="90" name="Picture Placeholder 89" descr="People around a table on their laptops">
            <a:extLst>
              <a:ext uri="{FF2B5EF4-FFF2-40B4-BE49-F238E27FC236}">
                <a16:creationId xmlns:a16="http://schemas.microsoft.com/office/drawing/2014/main" id="{241F4F4E-4DAB-34E3-D036-85F0CB76A536}"/>
              </a:ext>
            </a:extLst>
          </p:cNvPr>
          <p:cNvPicPr>
            <a:picLocks noGrp="1" noChangeAspect="1"/>
          </p:cNvPicPr>
          <p:nvPr>
            <p:ph type="pic" sz="quarter" idx="61"/>
          </p:nvPr>
        </p:nvPicPr>
        <p:blipFill rotWithShape="1">
          <a:blip r:embed="rId7" cstate="print">
            <a:extLst>
              <a:ext uri="{28A0092B-C50C-407E-A947-70E740481C1C}">
                <a14:useLocalDpi xmlns:a14="http://schemas.microsoft.com/office/drawing/2010/main"/>
              </a:ext>
            </a:extLst>
          </a:blip>
          <a:srcRect/>
          <a:stretch/>
        </p:blipFill>
        <p:spPr>
          <a:xfrm>
            <a:off x="7461624" y="2073438"/>
            <a:ext cx="1621032" cy="1841551"/>
          </a:xfrm>
        </p:spPr>
      </p:pic>
      <p:sp>
        <p:nvSpPr>
          <p:cNvPr id="43" name="文本占位符 42">
            <a:extLst>
              <a:ext uri="{FF2B5EF4-FFF2-40B4-BE49-F238E27FC236}">
                <a16:creationId xmlns:a16="http://schemas.microsoft.com/office/drawing/2014/main" id="{759A333C-6D37-427A-BE2A-4C2660134A5A}"/>
              </a:ext>
            </a:extLst>
          </p:cNvPr>
          <p:cNvSpPr>
            <a:spLocks noGrp="1"/>
          </p:cNvSpPr>
          <p:nvPr>
            <p:ph type="body" sz="quarter" idx="55"/>
          </p:nvPr>
        </p:nvSpPr>
        <p:spPr/>
        <p:txBody>
          <a:bodyPr/>
          <a:lstStyle/>
          <a:p>
            <a:r>
              <a:rPr lang="en-US" altLang="zh-CN" dirty="0"/>
              <a:t>Further process data for modeling</a:t>
            </a:r>
          </a:p>
          <a:p>
            <a:endParaRPr lang="zh-CN" altLang="en-US" dirty="0"/>
          </a:p>
        </p:txBody>
      </p:sp>
      <p:sp>
        <p:nvSpPr>
          <p:cNvPr id="25" name="Slide Number Placeholder 13">
            <a:extLst>
              <a:ext uri="{FF2B5EF4-FFF2-40B4-BE49-F238E27FC236}">
                <a16:creationId xmlns:a16="http://schemas.microsoft.com/office/drawing/2014/main" id="{65C6A595-7771-3F19-AAF6-19787351EACD}"/>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5F21DD15-20BD-8AB7-600E-8633254E01B9}"/>
              </a:ext>
            </a:extLst>
          </p:cNvPr>
          <p:cNvSpPr>
            <a:spLocks noGrp="1"/>
          </p:cNvSpPr>
          <p:nvPr>
            <p:ph type="ftr" sz="quarter" idx="62"/>
          </p:nvPr>
        </p:nvSpPr>
        <p:spPr/>
        <p:txBody>
          <a:bodyPr/>
          <a:lstStyle/>
          <a:p>
            <a:r>
              <a:rPr lang="en-US" altLang="zh-CN" dirty="0"/>
              <a:t>Exploratory Data Analysis (EDA)</a:t>
            </a:r>
            <a:endParaRPr lang="en-US" noProof="0" dirty="0"/>
          </a:p>
        </p:txBody>
      </p:sp>
    </p:spTree>
    <p:extLst>
      <p:ext uri="{BB962C8B-B14F-4D97-AF65-F5344CB8AC3E}">
        <p14:creationId xmlns:p14="http://schemas.microsoft.com/office/powerpoint/2010/main" val="2517140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itle 85">
            <a:extLst>
              <a:ext uri="{FF2B5EF4-FFF2-40B4-BE49-F238E27FC236}">
                <a16:creationId xmlns:a16="http://schemas.microsoft.com/office/drawing/2014/main" id="{1E3F7726-AC85-55B8-BDED-51E7BA85CD1C}"/>
              </a:ext>
            </a:extLst>
          </p:cNvPr>
          <p:cNvSpPr>
            <a:spLocks noGrp="1"/>
          </p:cNvSpPr>
          <p:nvPr>
            <p:ph type="title"/>
          </p:nvPr>
        </p:nvSpPr>
        <p:spPr/>
        <p:txBody>
          <a:bodyPr/>
          <a:lstStyle/>
          <a:p>
            <a:r>
              <a:rPr lang="en-US" dirty="0"/>
              <a:t>Purposes of EDA Continued…</a:t>
            </a:r>
          </a:p>
        </p:txBody>
      </p:sp>
      <p:pic>
        <p:nvPicPr>
          <p:cNvPr id="8" name="图片占位符 7" descr="Businesswoman reviewing sticky notes on a wall">
            <a:extLst>
              <a:ext uri="{FF2B5EF4-FFF2-40B4-BE49-F238E27FC236}">
                <a16:creationId xmlns:a16="http://schemas.microsoft.com/office/drawing/2014/main" id="{66D3A5E9-F687-402F-8477-EE4CD418CA67}"/>
              </a:ext>
            </a:extLst>
          </p:cNvPr>
          <p:cNvPicPr>
            <a:picLocks noGrp="1" noChangeAspect="1"/>
          </p:cNvPicPr>
          <p:nvPr>
            <p:ph type="pic" sz="quarter" idx="57"/>
          </p:nvPr>
        </p:nvPicPr>
        <p:blipFill>
          <a:blip r:embed="rId3" cstate="print">
            <a:extLst>
              <a:ext uri="{28A0092B-C50C-407E-A947-70E740481C1C}">
                <a14:useLocalDpi xmlns:a14="http://schemas.microsoft.com/office/drawing/2010/main"/>
              </a:ext>
            </a:extLst>
          </a:blip>
          <a:srcRect/>
          <a:stretch>
            <a:fillRect/>
          </a:stretch>
        </p:blipFill>
        <p:spPr/>
      </p:pic>
      <p:sp>
        <p:nvSpPr>
          <p:cNvPr id="29" name="文本占位符 28">
            <a:extLst>
              <a:ext uri="{FF2B5EF4-FFF2-40B4-BE49-F238E27FC236}">
                <a16:creationId xmlns:a16="http://schemas.microsoft.com/office/drawing/2014/main" id="{0490F6D4-84D0-42DF-A807-E56706B577D6}"/>
              </a:ext>
            </a:extLst>
          </p:cNvPr>
          <p:cNvSpPr>
            <a:spLocks noGrp="1"/>
          </p:cNvSpPr>
          <p:nvPr>
            <p:ph type="body" sz="quarter" idx="27"/>
          </p:nvPr>
        </p:nvSpPr>
        <p:spPr/>
        <p:txBody>
          <a:bodyPr/>
          <a:lstStyle/>
          <a:p>
            <a:r>
              <a:rPr lang="en-US" altLang="zh-CN" dirty="0"/>
              <a:t>Detect anomalies &amp; </a:t>
            </a:r>
          </a:p>
          <a:p>
            <a:r>
              <a:rPr lang="en-US" altLang="zh-CN" dirty="0"/>
              <a:t>identify important variables </a:t>
            </a:r>
          </a:p>
          <a:p>
            <a:endParaRPr lang="zh-CN" altLang="en-US" dirty="0"/>
          </a:p>
        </p:txBody>
      </p:sp>
      <p:pic>
        <p:nvPicPr>
          <p:cNvPr id="10" name="图片占位符 9" descr="People working in office">
            <a:extLst>
              <a:ext uri="{FF2B5EF4-FFF2-40B4-BE49-F238E27FC236}">
                <a16:creationId xmlns:a16="http://schemas.microsoft.com/office/drawing/2014/main" id="{D249D9CF-86A2-4E7B-8B6F-D02EE968C997}"/>
              </a:ext>
            </a:extLst>
          </p:cNvPr>
          <p:cNvPicPr>
            <a:picLocks noGrp="1" noChangeAspect="1"/>
          </p:cNvPicPr>
          <p:nvPr>
            <p:ph type="pic" sz="quarter" idx="58"/>
          </p:nvPr>
        </p:nvPicPr>
        <p:blipFill>
          <a:blip r:embed="rId4" cstate="print">
            <a:extLst>
              <a:ext uri="{28A0092B-C50C-407E-A947-70E740481C1C}">
                <a14:useLocalDpi xmlns:a14="http://schemas.microsoft.com/office/drawing/2010/main"/>
              </a:ext>
            </a:extLst>
          </a:blip>
          <a:srcRect/>
          <a:stretch>
            <a:fillRect/>
          </a:stretch>
        </p:blipFill>
        <p:spPr/>
      </p:pic>
      <p:sp>
        <p:nvSpPr>
          <p:cNvPr id="37" name="文本占位符 36">
            <a:extLst>
              <a:ext uri="{FF2B5EF4-FFF2-40B4-BE49-F238E27FC236}">
                <a16:creationId xmlns:a16="http://schemas.microsoft.com/office/drawing/2014/main" id="{3A30B02E-FBE1-41C5-AF6E-E1013275E84A}"/>
              </a:ext>
            </a:extLst>
          </p:cNvPr>
          <p:cNvSpPr>
            <a:spLocks noGrp="1"/>
          </p:cNvSpPr>
          <p:nvPr>
            <p:ph type="body" sz="quarter" idx="49"/>
          </p:nvPr>
        </p:nvSpPr>
        <p:spPr>
          <a:xfrm>
            <a:off x="5327506" y="4501331"/>
            <a:ext cx="1877575" cy="506399"/>
          </a:xfrm>
        </p:spPr>
        <p:txBody>
          <a:bodyPr/>
          <a:lstStyle/>
          <a:p>
            <a:r>
              <a:rPr lang="en-US" altLang="zh-CN" dirty="0"/>
              <a:t>Check Assumptions/</a:t>
            </a:r>
          </a:p>
          <a:p>
            <a:r>
              <a:rPr lang="en-US" altLang="zh-CN" dirty="0"/>
              <a:t>Test Hypothesis</a:t>
            </a:r>
          </a:p>
          <a:p>
            <a:endParaRPr lang="zh-CN" altLang="en-US" dirty="0"/>
          </a:p>
        </p:txBody>
      </p:sp>
      <p:pic>
        <p:nvPicPr>
          <p:cNvPr id="12" name="图片占位符 11" descr="Layout of website design sketches on white paper">
            <a:extLst>
              <a:ext uri="{FF2B5EF4-FFF2-40B4-BE49-F238E27FC236}">
                <a16:creationId xmlns:a16="http://schemas.microsoft.com/office/drawing/2014/main" id="{3D51D04D-653C-45AE-9DDF-BE96BA267A6B}"/>
              </a:ext>
            </a:extLst>
          </p:cNvPr>
          <p:cNvPicPr>
            <a:picLocks noGrp="1" noChangeAspect="1"/>
          </p:cNvPicPr>
          <p:nvPr>
            <p:ph type="pic" sz="quarter" idx="59"/>
          </p:nvPr>
        </p:nvPicPr>
        <p:blipFill>
          <a:blip r:embed="rId5" cstate="print">
            <a:extLst>
              <a:ext uri="{28A0092B-C50C-407E-A947-70E740481C1C}">
                <a14:useLocalDpi xmlns:a14="http://schemas.microsoft.com/office/drawing/2010/main"/>
              </a:ext>
            </a:extLst>
          </a:blip>
          <a:srcRect/>
          <a:stretch>
            <a:fillRect/>
          </a:stretch>
        </p:blipFill>
        <p:spPr/>
      </p:pic>
      <p:sp>
        <p:nvSpPr>
          <p:cNvPr id="39" name="文本占位符 38">
            <a:extLst>
              <a:ext uri="{FF2B5EF4-FFF2-40B4-BE49-F238E27FC236}">
                <a16:creationId xmlns:a16="http://schemas.microsoft.com/office/drawing/2014/main" id="{1B558BFC-AA9F-4991-A6BB-D56BEC07C16E}"/>
              </a:ext>
            </a:extLst>
          </p:cNvPr>
          <p:cNvSpPr>
            <a:spLocks noGrp="1"/>
          </p:cNvSpPr>
          <p:nvPr>
            <p:ph type="body" sz="quarter" idx="51"/>
          </p:nvPr>
        </p:nvSpPr>
        <p:spPr>
          <a:xfrm>
            <a:off x="7317763" y="4501330"/>
            <a:ext cx="1877575" cy="506399"/>
          </a:xfrm>
        </p:spPr>
        <p:txBody>
          <a:bodyPr/>
          <a:lstStyle/>
          <a:p>
            <a:r>
              <a:rPr lang="en-US" altLang="zh-CN" dirty="0"/>
              <a:t>Create data-driven-insights</a:t>
            </a:r>
          </a:p>
          <a:p>
            <a:endParaRPr lang="zh-CN" altLang="en-US" dirty="0"/>
          </a:p>
        </p:txBody>
      </p:sp>
      <p:pic>
        <p:nvPicPr>
          <p:cNvPr id="14" name="图片占位符 13" descr="Empty office chairs">
            <a:extLst>
              <a:ext uri="{FF2B5EF4-FFF2-40B4-BE49-F238E27FC236}">
                <a16:creationId xmlns:a16="http://schemas.microsoft.com/office/drawing/2014/main" id="{33C59A08-3A06-4556-AC83-C1337E73D0B3}"/>
              </a:ext>
            </a:extLst>
          </p:cNvPr>
          <p:cNvPicPr>
            <a:picLocks noGrp="1" noChangeAspect="1"/>
          </p:cNvPicPr>
          <p:nvPr>
            <p:ph type="pic" sz="quarter" idx="60"/>
          </p:nvPr>
        </p:nvPicPr>
        <p:blipFill>
          <a:blip r:embed="rId6" cstate="print">
            <a:extLst>
              <a:ext uri="{28A0092B-C50C-407E-A947-70E740481C1C}">
                <a14:useLocalDpi xmlns:a14="http://schemas.microsoft.com/office/drawing/2010/main"/>
              </a:ext>
            </a:extLst>
          </a:blip>
          <a:srcRect/>
          <a:stretch>
            <a:fillRect/>
          </a:stretch>
        </p:blipFill>
        <p:spPr>
          <a:xfrm>
            <a:off x="9532637" y="2132851"/>
            <a:ext cx="1621032" cy="1841551"/>
          </a:xfrm>
        </p:spPr>
      </p:pic>
      <p:sp>
        <p:nvSpPr>
          <p:cNvPr id="41" name="文本占位符 40">
            <a:extLst>
              <a:ext uri="{FF2B5EF4-FFF2-40B4-BE49-F238E27FC236}">
                <a16:creationId xmlns:a16="http://schemas.microsoft.com/office/drawing/2014/main" id="{DBA8686B-D3EF-40DF-939C-F875885DD598}"/>
              </a:ext>
            </a:extLst>
          </p:cNvPr>
          <p:cNvSpPr>
            <a:spLocks noGrp="1"/>
          </p:cNvSpPr>
          <p:nvPr>
            <p:ph type="body" sz="quarter" idx="53"/>
          </p:nvPr>
        </p:nvSpPr>
        <p:spPr>
          <a:xfrm>
            <a:off x="3109346" y="4501332"/>
            <a:ext cx="1877575" cy="506399"/>
          </a:xfrm>
        </p:spPr>
        <p:txBody>
          <a:bodyPr/>
          <a:lstStyle/>
          <a:p>
            <a:r>
              <a:rPr lang="en-US" altLang="zh-CN" dirty="0"/>
              <a:t>Understand data correlations</a:t>
            </a:r>
          </a:p>
          <a:p>
            <a:endParaRPr lang="zh-CN" altLang="en-US" dirty="0"/>
          </a:p>
        </p:txBody>
      </p:sp>
      <p:pic>
        <p:nvPicPr>
          <p:cNvPr id="90" name="Picture Placeholder 89" descr="People around a table on their laptops">
            <a:extLst>
              <a:ext uri="{FF2B5EF4-FFF2-40B4-BE49-F238E27FC236}">
                <a16:creationId xmlns:a16="http://schemas.microsoft.com/office/drawing/2014/main" id="{241F4F4E-4DAB-34E3-D036-85F0CB76A536}"/>
              </a:ext>
            </a:extLst>
          </p:cNvPr>
          <p:cNvPicPr>
            <a:picLocks noGrp="1" noChangeAspect="1"/>
          </p:cNvPicPr>
          <p:nvPr>
            <p:ph type="pic" sz="quarter" idx="61"/>
          </p:nvPr>
        </p:nvPicPr>
        <p:blipFill rotWithShape="1">
          <a:blip r:embed="rId7" cstate="print">
            <a:extLst>
              <a:ext uri="{28A0092B-C50C-407E-A947-70E740481C1C}">
                <a14:useLocalDpi xmlns:a14="http://schemas.microsoft.com/office/drawing/2010/main"/>
              </a:ext>
            </a:extLst>
          </a:blip>
          <a:srcRect/>
          <a:stretch/>
        </p:blipFill>
        <p:spPr>
          <a:xfrm>
            <a:off x="7461624" y="2073438"/>
            <a:ext cx="1621032" cy="1841551"/>
          </a:xfrm>
        </p:spPr>
      </p:pic>
      <p:sp>
        <p:nvSpPr>
          <p:cNvPr id="43" name="文本占位符 42">
            <a:extLst>
              <a:ext uri="{FF2B5EF4-FFF2-40B4-BE49-F238E27FC236}">
                <a16:creationId xmlns:a16="http://schemas.microsoft.com/office/drawing/2014/main" id="{759A333C-6D37-427A-BE2A-4C2660134A5A}"/>
              </a:ext>
            </a:extLst>
          </p:cNvPr>
          <p:cNvSpPr>
            <a:spLocks noGrp="1"/>
          </p:cNvSpPr>
          <p:nvPr>
            <p:ph type="body" sz="quarter" idx="55"/>
          </p:nvPr>
        </p:nvSpPr>
        <p:spPr/>
        <p:txBody>
          <a:bodyPr/>
          <a:lstStyle/>
          <a:p>
            <a:r>
              <a:rPr lang="en-US" altLang="zh-CN" dirty="0"/>
              <a:t>Further process data for modeling</a:t>
            </a:r>
          </a:p>
          <a:p>
            <a:endParaRPr lang="zh-CN" altLang="en-US" dirty="0"/>
          </a:p>
        </p:txBody>
      </p:sp>
      <p:sp>
        <p:nvSpPr>
          <p:cNvPr id="25" name="Slide Number Placeholder 13">
            <a:extLst>
              <a:ext uri="{FF2B5EF4-FFF2-40B4-BE49-F238E27FC236}">
                <a16:creationId xmlns:a16="http://schemas.microsoft.com/office/drawing/2014/main" id="{65C6A595-7771-3F19-AAF6-19787351EACD}"/>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5F21DD15-20BD-8AB7-600E-8633254E01B9}"/>
              </a:ext>
            </a:extLst>
          </p:cNvPr>
          <p:cNvSpPr>
            <a:spLocks noGrp="1"/>
          </p:cNvSpPr>
          <p:nvPr>
            <p:ph type="ftr" sz="quarter" idx="62"/>
          </p:nvPr>
        </p:nvSpPr>
        <p:spPr/>
        <p:txBody>
          <a:bodyPr/>
          <a:lstStyle/>
          <a:p>
            <a:r>
              <a:rPr lang="en-US" altLang="zh-CN" dirty="0"/>
              <a:t>Exploratory Data Analysis (EDA)</a:t>
            </a:r>
            <a:endParaRPr lang="en-US" noProof="0" dirty="0"/>
          </a:p>
        </p:txBody>
      </p:sp>
    </p:spTree>
    <p:extLst>
      <p:ext uri="{BB962C8B-B14F-4D97-AF65-F5344CB8AC3E}">
        <p14:creationId xmlns:p14="http://schemas.microsoft.com/office/powerpoint/2010/main" val="1740423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itle 85">
            <a:extLst>
              <a:ext uri="{FF2B5EF4-FFF2-40B4-BE49-F238E27FC236}">
                <a16:creationId xmlns:a16="http://schemas.microsoft.com/office/drawing/2014/main" id="{1E3F7726-AC85-55B8-BDED-51E7BA85CD1C}"/>
              </a:ext>
            </a:extLst>
          </p:cNvPr>
          <p:cNvSpPr>
            <a:spLocks noGrp="1"/>
          </p:cNvSpPr>
          <p:nvPr>
            <p:ph type="title"/>
          </p:nvPr>
        </p:nvSpPr>
        <p:spPr/>
        <p:txBody>
          <a:bodyPr/>
          <a:lstStyle/>
          <a:p>
            <a:r>
              <a:rPr lang="en-US" dirty="0"/>
              <a:t>Purposes of EDA Continued…</a:t>
            </a:r>
          </a:p>
        </p:txBody>
      </p:sp>
      <p:pic>
        <p:nvPicPr>
          <p:cNvPr id="8" name="图片占位符 7" descr="Businesswoman reviewing sticky notes on a wall">
            <a:extLst>
              <a:ext uri="{FF2B5EF4-FFF2-40B4-BE49-F238E27FC236}">
                <a16:creationId xmlns:a16="http://schemas.microsoft.com/office/drawing/2014/main" id="{66D3A5E9-F687-402F-8477-EE4CD418CA67}"/>
              </a:ext>
            </a:extLst>
          </p:cNvPr>
          <p:cNvPicPr>
            <a:picLocks noGrp="1" noChangeAspect="1"/>
          </p:cNvPicPr>
          <p:nvPr>
            <p:ph type="pic" sz="quarter" idx="57"/>
          </p:nvPr>
        </p:nvPicPr>
        <p:blipFill>
          <a:blip r:embed="rId3" cstate="print">
            <a:extLst>
              <a:ext uri="{28A0092B-C50C-407E-A947-70E740481C1C}">
                <a14:useLocalDpi xmlns:a14="http://schemas.microsoft.com/office/drawing/2010/main"/>
              </a:ext>
            </a:extLst>
          </a:blip>
          <a:srcRect/>
          <a:stretch>
            <a:fillRect/>
          </a:stretch>
        </p:blipFill>
        <p:spPr/>
      </p:pic>
      <p:sp>
        <p:nvSpPr>
          <p:cNvPr id="29" name="文本占位符 28">
            <a:extLst>
              <a:ext uri="{FF2B5EF4-FFF2-40B4-BE49-F238E27FC236}">
                <a16:creationId xmlns:a16="http://schemas.microsoft.com/office/drawing/2014/main" id="{0490F6D4-84D0-42DF-A807-E56706B577D6}"/>
              </a:ext>
            </a:extLst>
          </p:cNvPr>
          <p:cNvSpPr>
            <a:spLocks noGrp="1"/>
          </p:cNvSpPr>
          <p:nvPr>
            <p:ph type="body" sz="quarter" idx="27"/>
          </p:nvPr>
        </p:nvSpPr>
        <p:spPr/>
        <p:txBody>
          <a:bodyPr/>
          <a:lstStyle/>
          <a:p>
            <a:r>
              <a:rPr lang="en-US" altLang="zh-CN" dirty="0"/>
              <a:t>Detect anomalies &amp; </a:t>
            </a:r>
          </a:p>
          <a:p>
            <a:r>
              <a:rPr lang="en-US" altLang="zh-CN" dirty="0"/>
              <a:t>identify important variables </a:t>
            </a:r>
          </a:p>
          <a:p>
            <a:endParaRPr lang="zh-CN" altLang="en-US" dirty="0"/>
          </a:p>
        </p:txBody>
      </p:sp>
      <p:pic>
        <p:nvPicPr>
          <p:cNvPr id="10" name="图片占位符 9" descr="People working in office">
            <a:extLst>
              <a:ext uri="{FF2B5EF4-FFF2-40B4-BE49-F238E27FC236}">
                <a16:creationId xmlns:a16="http://schemas.microsoft.com/office/drawing/2014/main" id="{D249D9CF-86A2-4E7B-8B6F-D02EE968C997}"/>
              </a:ext>
            </a:extLst>
          </p:cNvPr>
          <p:cNvPicPr>
            <a:picLocks noGrp="1" noChangeAspect="1"/>
          </p:cNvPicPr>
          <p:nvPr>
            <p:ph type="pic" sz="quarter" idx="58"/>
          </p:nvPr>
        </p:nvPicPr>
        <p:blipFill>
          <a:blip r:embed="rId4" cstate="print">
            <a:extLst>
              <a:ext uri="{28A0092B-C50C-407E-A947-70E740481C1C}">
                <a14:useLocalDpi xmlns:a14="http://schemas.microsoft.com/office/drawing/2010/main"/>
              </a:ext>
            </a:extLst>
          </a:blip>
          <a:srcRect/>
          <a:stretch>
            <a:fillRect/>
          </a:stretch>
        </p:blipFill>
        <p:spPr/>
      </p:pic>
      <p:sp>
        <p:nvSpPr>
          <p:cNvPr id="37" name="文本占位符 36">
            <a:extLst>
              <a:ext uri="{FF2B5EF4-FFF2-40B4-BE49-F238E27FC236}">
                <a16:creationId xmlns:a16="http://schemas.microsoft.com/office/drawing/2014/main" id="{3A30B02E-FBE1-41C5-AF6E-E1013275E84A}"/>
              </a:ext>
            </a:extLst>
          </p:cNvPr>
          <p:cNvSpPr>
            <a:spLocks noGrp="1"/>
          </p:cNvSpPr>
          <p:nvPr>
            <p:ph type="body" sz="quarter" idx="49"/>
          </p:nvPr>
        </p:nvSpPr>
        <p:spPr>
          <a:xfrm>
            <a:off x="5327506" y="4501331"/>
            <a:ext cx="1877575" cy="506399"/>
          </a:xfrm>
        </p:spPr>
        <p:txBody>
          <a:bodyPr/>
          <a:lstStyle/>
          <a:p>
            <a:r>
              <a:rPr lang="en-US" altLang="zh-CN" dirty="0"/>
              <a:t>Check Assumptions/</a:t>
            </a:r>
          </a:p>
          <a:p>
            <a:r>
              <a:rPr lang="en-US" altLang="zh-CN" dirty="0"/>
              <a:t>Test Hypothesis</a:t>
            </a:r>
          </a:p>
          <a:p>
            <a:endParaRPr lang="zh-CN" altLang="en-US" dirty="0"/>
          </a:p>
        </p:txBody>
      </p:sp>
      <p:pic>
        <p:nvPicPr>
          <p:cNvPr id="12" name="图片占位符 11" descr="Layout of website design sketches on white paper">
            <a:extLst>
              <a:ext uri="{FF2B5EF4-FFF2-40B4-BE49-F238E27FC236}">
                <a16:creationId xmlns:a16="http://schemas.microsoft.com/office/drawing/2014/main" id="{3D51D04D-653C-45AE-9DDF-BE96BA267A6B}"/>
              </a:ext>
            </a:extLst>
          </p:cNvPr>
          <p:cNvPicPr>
            <a:picLocks noGrp="1" noChangeAspect="1"/>
          </p:cNvPicPr>
          <p:nvPr>
            <p:ph type="pic" sz="quarter" idx="59"/>
          </p:nvPr>
        </p:nvPicPr>
        <p:blipFill>
          <a:blip r:embed="rId5" cstate="print">
            <a:extLst>
              <a:ext uri="{28A0092B-C50C-407E-A947-70E740481C1C}">
                <a14:useLocalDpi xmlns:a14="http://schemas.microsoft.com/office/drawing/2010/main"/>
              </a:ext>
            </a:extLst>
          </a:blip>
          <a:srcRect/>
          <a:stretch>
            <a:fillRect/>
          </a:stretch>
        </p:blipFill>
        <p:spPr/>
      </p:pic>
      <p:sp>
        <p:nvSpPr>
          <p:cNvPr id="39" name="文本占位符 38">
            <a:extLst>
              <a:ext uri="{FF2B5EF4-FFF2-40B4-BE49-F238E27FC236}">
                <a16:creationId xmlns:a16="http://schemas.microsoft.com/office/drawing/2014/main" id="{1B558BFC-AA9F-4991-A6BB-D56BEC07C16E}"/>
              </a:ext>
            </a:extLst>
          </p:cNvPr>
          <p:cNvSpPr>
            <a:spLocks noGrp="1"/>
          </p:cNvSpPr>
          <p:nvPr>
            <p:ph type="body" sz="quarter" idx="51"/>
          </p:nvPr>
        </p:nvSpPr>
        <p:spPr>
          <a:xfrm>
            <a:off x="7317763" y="4501330"/>
            <a:ext cx="1877575" cy="506399"/>
          </a:xfrm>
        </p:spPr>
        <p:txBody>
          <a:bodyPr/>
          <a:lstStyle/>
          <a:p>
            <a:r>
              <a:rPr lang="en-US" altLang="zh-CN" dirty="0"/>
              <a:t>Create data-driven-insights</a:t>
            </a:r>
          </a:p>
          <a:p>
            <a:endParaRPr lang="zh-CN" altLang="en-US" dirty="0"/>
          </a:p>
        </p:txBody>
      </p:sp>
      <p:pic>
        <p:nvPicPr>
          <p:cNvPr id="14" name="图片占位符 13" descr="Empty office chairs">
            <a:extLst>
              <a:ext uri="{FF2B5EF4-FFF2-40B4-BE49-F238E27FC236}">
                <a16:creationId xmlns:a16="http://schemas.microsoft.com/office/drawing/2014/main" id="{33C59A08-3A06-4556-AC83-C1337E73D0B3}"/>
              </a:ext>
            </a:extLst>
          </p:cNvPr>
          <p:cNvPicPr>
            <a:picLocks noGrp="1" noChangeAspect="1"/>
          </p:cNvPicPr>
          <p:nvPr>
            <p:ph type="pic" sz="quarter" idx="60"/>
          </p:nvPr>
        </p:nvPicPr>
        <p:blipFill>
          <a:blip r:embed="rId6" cstate="print">
            <a:extLst>
              <a:ext uri="{28A0092B-C50C-407E-A947-70E740481C1C}">
                <a14:useLocalDpi xmlns:a14="http://schemas.microsoft.com/office/drawing/2010/main"/>
              </a:ext>
            </a:extLst>
          </a:blip>
          <a:srcRect/>
          <a:stretch>
            <a:fillRect/>
          </a:stretch>
        </p:blipFill>
        <p:spPr>
          <a:xfrm>
            <a:off x="9532637" y="2132851"/>
            <a:ext cx="1621032" cy="1841551"/>
          </a:xfrm>
        </p:spPr>
      </p:pic>
      <p:sp>
        <p:nvSpPr>
          <p:cNvPr id="41" name="文本占位符 40">
            <a:extLst>
              <a:ext uri="{FF2B5EF4-FFF2-40B4-BE49-F238E27FC236}">
                <a16:creationId xmlns:a16="http://schemas.microsoft.com/office/drawing/2014/main" id="{DBA8686B-D3EF-40DF-939C-F875885DD598}"/>
              </a:ext>
            </a:extLst>
          </p:cNvPr>
          <p:cNvSpPr>
            <a:spLocks noGrp="1"/>
          </p:cNvSpPr>
          <p:nvPr>
            <p:ph type="body" sz="quarter" idx="53"/>
          </p:nvPr>
        </p:nvSpPr>
        <p:spPr>
          <a:xfrm>
            <a:off x="3109346" y="4501332"/>
            <a:ext cx="1877575" cy="506399"/>
          </a:xfrm>
        </p:spPr>
        <p:txBody>
          <a:bodyPr/>
          <a:lstStyle/>
          <a:p>
            <a:r>
              <a:rPr lang="en-US" altLang="zh-CN" dirty="0"/>
              <a:t>Understand data correlations</a:t>
            </a:r>
          </a:p>
          <a:p>
            <a:endParaRPr lang="zh-CN" altLang="en-US" dirty="0"/>
          </a:p>
        </p:txBody>
      </p:sp>
      <p:pic>
        <p:nvPicPr>
          <p:cNvPr id="90" name="Picture Placeholder 89" descr="People around a table on their laptops">
            <a:extLst>
              <a:ext uri="{FF2B5EF4-FFF2-40B4-BE49-F238E27FC236}">
                <a16:creationId xmlns:a16="http://schemas.microsoft.com/office/drawing/2014/main" id="{241F4F4E-4DAB-34E3-D036-85F0CB76A536}"/>
              </a:ext>
            </a:extLst>
          </p:cNvPr>
          <p:cNvPicPr>
            <a:picLocks noGrp="1" noChangeAspect="1"/>
          </p:cNvPicPr>
          <p:nvPr>
            <p:ph type="pic" sz="quarter" idx="61"/>
          </p:nvPr>
        </p:nvPicPr>
        <p:blipFill rotWithShape="1">
          <a:blip r:embed="rId7" cstate="print">
            <a:extLst>
              <a:ext uri="{28A0092B-C50C-407E-A947-70E740481C1C}">
                <a14:useLocalDpi xmlns:a14="http://schemas.microsoft.com/office/drawing/2010/main"/>
              </a:ext>
            </a:extLst>
          </a:blip>
          <a:srcRect/>
          <a:stretch/>
        </p:blipFill>
        <p:spPr>
          <a:xfrm>
            <a:off x="7461624" y="2073438"/>
            <a:ext cx="1621032" cy="1841551"/>
          </a:xfrm>
        </p:spPr>
      </p:pic>
      <p:sp>
        <p:nvSpPr>
          <p:cNvPr id="43" name="文本占位符 42">
            <a:extLst>
              <a:ext uri="{FF2B5EF4-FFF2-40B4-BE49-F238E27FC236}">
                <a16:creationId xmlns:a16="http://schemas.microsoft.com/office/drawing/2014/main" id="{759A333C-6D37-427A-BE2A-4C2660134A5A}"/>
              </a:ext>
            </a:extLst>
          </p:cNvPr>
          <p:cNvSpPr>
            <a:spLocks noGrp="1"/>
          </p:cNvSpPr>
          <p:nvPr>
            <p:ph type="body" sz="quarter" idx="55"/>
          </p:nvPr>
        </p:nvSpPr>
        <p:spPr/>
        <p:txBody>
          <a:bodyPr/>
          <a:lstStyle/>
          <a:p>
            <a:r>
              <a:rPr lang="en-US" altLang="zh-CN" dirty="0"/>
              <a:t>Further process data for modeling</a:t>
            </a:r>
          </a:p>
          <a:p>
            <a:endParaRPr lang="zh-CN" altLang="en-US" dirty="0"/>
          </a:p>
        </p:txBody>
      </p:sp>
      <p:sp>
        <p:nvSpPr>
          <p:cNvPr id="25" name="Slide Number Placeholder 13">
            <a:extLst>
              <a:ext uri="{FF2B5EF4-FFF2-40B4-BE49-F238E27FC236}">
                <a16:creationId xmlns:a16="http://schemas.microsoft.com/office/drawing/2014/main" id="{65C6A595-7771-3F19-AAF6-19787351EACD}"/>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5F21DD15-20BD-8AB7-600E-8633254E01B9}"/>
              </a:ext>
            </a:extLst>
          </p:cNvPr>
          <p:cNvSpPr>
            <a:spLocks noGrp="1"/>
          </p:cNvSpPr>
          <p:nvPr>
            <p:ph type="ftr" sz="quarter" idx="62"/>
          </p:nvPr>
        </p:nvSpPr>
        <p:spPr/>
        <p:txBody>
          <a:bodyPr/>
          <a:lstStyle/>
          <a:p>
            <a:r>
              <a:rPr lang="en-US" altLang="zh-CN" dirty="0"/>
              <a:t>Exploratory Data Analysis (EDA)</a:t>
            </a:r>
            <a:endParaRPr lang="en-US" noProof="0" dirty="0"/>
          </a:p>
        </p:txBody>
      </p:sp>
    </p:spTree>
    <p:extLst>
      <p:ext uri="{BB962C8B-B14F-4D97-AF65-F5344CB8AC3E}">
        <p14:creationId xmlns:p14="http://schemas.microsoft.com/office/powerpoint/2010/main" val="2740058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Hexagon 22">
            <a:extLst>
              <a:ext uri="{FF2B5EF4-FFF2-40B4-BE49-F238E27FC236}">
                <a16:creationId xmlns:a16="http://schemas.microsoft.com/office/drawing/2014/main" id="{74A2A319-17B8-F13B-31B5-CB4D22643869}"/>
              </a:ext>
            </a:extLst>
          </p:cNvPr>
          <p:cNvSpPr/>
          <p:nvPr/>
        </p:nvSpPr>
        <p:spPr>
          <a:xfrm>
            <a:off x="890018" y="3960822"/>
            <a:ext cx="2612570" cy="2138877"/>
          </a:xfrm>
          <a:prstGeom prst="hexagon">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solidFill>
                <a:schemeClr val="bg1"/>
              </a:solidFill>
            </a:endParaRPr>
          </a:p>
        </p:txBody>
      </p:sp>
      <p:sp>
        <p:nvSpPr>
          <p:cNvPr id="17" name="Hexagon 16">
            <a:extLst>
              <a:ext uri="{FF2B5EF4-FFF2-40B4-BE49-F238E27FC236}">
                <a16:creationId xmlns:a16="http://schemas.microsoft.com/office/drawing/2014/main" id="{8861B0EE-5C58-5AB3-8D69-00CE1B2693B2}"/>
              </a:ext>
            </a:extLst>
          </p:cNvPr>
          <p:cNvSpPr/>
          <p:nvPr/>
        </p:nvSpPr>
        <p:spPr>
          <a:xfrm>
            <a:off x="838200" y="1529119"/>
            <a:ext cx="2612570" cy="2138877"/>
          </a:xfrm>
          <a:prstGeom prst="hexagon">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2B46B20C-0D3B-6816-39ED-860C43D7CE91}"/>
              </a:ext>
            </a:extLst>
          </p:cNvPr>
          <p:cNvSpPr>
            <a:spLocks noGrp="1"/>
          </p:cNvSpPr>
          <p:nvPr>
            <p:ph type="title"/>
          </p:nvPr>
        </p:nvSpPr>
        <p:spPr/>
        <p:txBody>
          <a:bodyPr/>
          <a:lstStyle/>
          <a:p>
            <a:r>
              <a:rPr lang="en-US" sz="4400" dirty="0"/>
              <a:t>Variable Data Types</a:t>
            </a:r>
            <a:endParaRPr lang="en-US" dirty="0"/>
          </a:p>
        </p:txBody>
      </p:sp>
      <p:sp>
        <p:nvSpPr>
          <p:cNvPr id="15" name="Footer Placeholder 14">
            <a:extLst>
              <a:ext uri="{FF2B5EF4-FFF2-40B4-BE49-F238E27FC236}">
                <a16:creationId xmlns:a16="http://schemas.microsoft.com/office/drawing/2014/main" id="{413968C6-54AF-08D1-5916-C8BE8524A4C9}"/>
              </a:ext>
            </a:extLst>
          </p:cNvPr>
          <p:cNvSpPr>
            <a:spLocks noGrp="1"/>
          </p:cNvSpPr>
          <p:nvPr>
            <p:ph type="ftr" sz="quarter" idx="58"/>
          </p:nvPr>
        </p:nvSpPr>
        <p:spPr/>
        <p:txBody>
          <a:bodyPr/>
          <a:lstStyle/>
          <a:p>
            <a:r>
              <a:rPr lang="en-US" noProof="0" dirty="0"/>
              <a:t>Exploratory Data Analysis (EDA)</a:t>
            </a:r>
          </a:p>
        </p:txBody>
      </p:sp>
      <p:sp>
        <p:nvSpPr>
          <p:cNvPr id="16" name="Title 5">
            <a:extLst>
              <a:ext uri="{FF2B5EF4-FFF2-40B4-BE49-F238E27FC236}">
                <a16:creationId xmlns:a16="http://schemas.microsoft.com/office/drawing/2014/main" id="{0E02E094-7A2B-B814-C855-44D7B70833E4}"/>
              </a:ext>
            </a:extLst>
          </p:cNvPr>
          <p:cNvSpPr txBox="1">
            <a:spLocks/>
          </p:cNvSpPr>
          <p:nvPr/>
        </p:nvSpPr>
        <p:spPr>
          <a:xfrm>
            <a:off x="231709" y="4221169"/>
            <a:ext cx="3825552" cy="130971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a:solidFill>
                  <a:schemeClr val="bg1"/>
                </a:solidFill>
                <a:latin typeface="+mj-lt"/>
                <a:ea typeface="+mj-ea"/>
                <a:cs typeface="+mj-cs"/>
              </a:defRPr>
            </a:lvl1pPr>
          </a:lstStyle>
          <a:p>
            <a:br>
              <a:rPr lang="en-US" sz="2000" dirty="0"/>
            </a:br>
            <a:br>
              <a:rPr lang="en-US" sz="2000" dirty="0"/>
            </a:br>
            <a:r>
              <a:rPr lang="en-US" sz="1800" b="0" dirty="0">
                <a:latin typeface="+mn-lt"/>
              </a:rPr>
              <a:t>Unstructured Data </a:t>
            </a:r>
            <a:br>
              <a:rPr lang="en-US" sz="1800" b="0" dirty="0">
                <a:latin typeface="+mn-lt"/>
              </a:rPr>
            </a:br>
            <a:r>
              <a:rPr lang="en-US" sz="1800" b="0" dirty="0">
                <a:latin typeface="+mn-lt"/>
              </a:rPr>
              <a:t>	- Images</a:t>
            </a:r>
            <a:br>
              <a:rPr lang="en-US" sz="1800" b="0" dirty="0">
                <a:latin typeface="+mn-lt"/>
              </a:rPr>
            </a:br>
            <a:r>
              <a:rPr lang="en-US" sz="1800" b="0" dirty="0">
                <a:latin typeface="+mn-lt"/>
              </a:rPr>
              <a:t>	- Videos</a:t>
            </a:r>
            <a:br>
              <a:rPr lang="en-US" sz="1800" b="0" dirty="0">
                <a:latin typeface="+mn-lt"/>
              </a:rPr>
            </a:br>
            <a:r>
              <a:rPr lang="en-US" sz="1800" b="0" dirty="0">
                <a:latin typeface="+mn-lt"/>
              </a:rPr>
              <a:t>	- Audios</a:t>
            </a:r>
            <a:endParaRPr lang="en-US" sz="2000" b="0" dirty="0">
              <a:latin typeface="+mn-lt"/>
            </a:endParaRPr>
          </a:p>
        </p:txBody>
      </p:sp>
      <p:sp>
        <p:nvSpPr>
          <p:cNvPr id="18" name="Hexagon 17">
            <a:extLst>
              <a:ext uri="{FF2B5EF4-FFF2-40B4-BE49-F238E27FC236}">
                <a16:creationId xmlns:a16="http://schemas.microsoft.com/office/drawing/2014/main" id="{048B4D86-8AC2-5D8D-F82B-B8C3856E3C79}"/>
              </a:ext>
            </a:extLst>
          </p:cNvPr>
          <p:cNvSpPr/>
          <p:nvPr/>
        </p:nvSpPr>
        <p:spPr>
          <a:xfrm>
            <a:off x="4900905" y="1690688"/>
            <a:ext cx="2155371" cy="1996751"/>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Categorical</a:t>
            </a:r>
          </a:p>
        </p:txBody>
      </p:sp>
      <p:sp>
        <p:nvSpPr>
          <p:cNvPr id="19" name="Hexagon 18">
            <a:extLst>
              <a:ext uri="{FF2B5EF4-FFF2-40B4-BE49-F238E27FC236}">
                <a16:creationId xmlns:a16="http://schemas.microsoft.com/office/drawing/2014/main" id="{17C2B7B9-7EAB-BDAB-4954-027DDBE44194}"/>
              </a:ext>
            </a:extLst>
          </p:cNvPr>
          <p:cNvSpPr/>
          <p:nvPr/>
        </p:nvSpPr>
        <p:spPr>
          <a:xfrm>
            <a:off x="5018314" y="4221169"/>
            <a:ext cx="2155371" cy="1996751"/>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Numerical</a:t>
            </a:r>
          </a:p>
        </p:txBody>
      </p:sp>
      <p:sp>
        <p:nvSpPr>
          <p:cNvPr id="26" name="Title 5">
            <a:extLst>
              <a:ext uri="{FF2B5EF4-FFF2-40B4-BE49-F238E27FC236}">
                <a16:creationId xmlns:a16="http://schemas.microsoft.com/office/drawing/2014/main" id="{3C74F70E-7637-38A2-B87B-51307D5BDF18}"/>
              </a:ext>
            </a:extLst>
          </p:cNvPr>
          <p:cNvSpPr txBox="1">
            <a:spLocks/>
          </p:cNvSpPr>
          <p:nvPr/>
        </p:nvSpPr>
        <p:spPr>
          <a:xfrm>
            <a:off x="104195" y="1734544"/>
            <a:ext cx="3825552" cy="122138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a:solidFill>
                  <a:schemeClr val="bg1"/>
                </a:solidFill>
                <a:latin typeface="+mj-lt"/>
                <a:ea typeface="+mj-ea"/>
                <a:cs typeface="+mj-cs"/>
              </a:defRPr>
            </a:lvl1pPr>
          </a:lstStyle>
          <a:p>
            <a:br>
              <a:rPr lang="en-US" sz="2000" dirty="0"/>
            </a:br>
            <a:br>
              <a:rPr lang="en-US" sz="2000" dirty="0"/>
            </a:br>
            <a:r>
              <a:rPr lang="en-US" sz="1800" b="0" dirty="0">
                <a:latin typeface="+mn-lt"/>
              </a:rPr>
              <a:t>Structured Data </a:t>
            </a:r>
            <a:br>
              <a:rPr lang="en-US" sz="1800" b="0" dirty="0">
                <a:latin typeface="+mn-lt"/>
              </a:rPr>
            </a:br>
            <a:r>
              <a:rPr lang="en-US" sz="1800" b="0" dirty="0">
                <a:latin typeface="+mn-lt"/>
              </a:rPr>
              <a:t>	- CVS files</a:t>
            </a:r>
          </a:p>
          <a:p>
            <a:r>
              <a:rPr lang="en-US" sz="1800" b="0" dirty="0">
                <a:latin typeface="+mn-lt"/>
              </a:rPr>
              <a:t>	- Excel </a:t>
            </a:r>
            <a:br>
              <a:rPr lang="en-US" sz="1800" b="0" dirty="0">
                <a:latin typeface="+mn-lt"/>
              </a:rPr>
            </a:br>
            <a:r>
              <a:rPr lang="en-US" sz="1800" b="0" dirty="0">
                <a:latin typeface="+mn-lt"/>
              </a:rPr>
              <a:t>	- Database</a:t>
            </a:r>
          </a:p>
        </p:txBody>
      </p:sp>
      <p:sp>
        <p:nvSpPr>
          <p:cNvPr id="27" name="Hexagon 26">
            <a:extLst>
              <a:ext uri="{FF2B5EF4-FFF2-40B4-BE49-F238E27FC236}">
                <a16:creationId xmlns:a16="http://schemas.microsoft.com/office/drawing/2014/main" id="{D856EE32-9354-A2CE-B430-35A29F93D86A}"/>
              </a:ext>
            </a:extLst>
          </p:cNvPr>
          <p:cNvSpPr/>
          <p:nvPr/>
        </p:nvSpPr>
        <p:spPr>
          <a:xfrm>
            <a:off x="8658807" y="1027906"/>
            <a:ext cx="1446245" cy="122699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Ordinal</a:t>
            </a:r>
          </a:p>
        </p:txBody>
      </p:sp>
      <p:sp>
        <p:nvSpPr>
          <p:cNvPr id="28" name="Hexagon 27">
            <a:extLst>
              <a:ext uri="{FF2B5EF4-FFF2-40B4-BE49-F238E27FC236}">
                <a16:creationId xmlns:a16="http://schemas.microsoft.com/office/drawing/2014/main" id="{27C295B4-F8D2-2109-1E2C-8E76C3B9DF08}"/>
              </a:ext>
            </a:extLst>
          </p:cNvPr>
          <p:cNvSpPr/>
          <p:nvPr/>
        </p:nvSpPr>
        <p:spPr>
          <a:xfrm>
            <a:off x="8728784" y="2553284"/>
            <a:ext cx="1446245" cy="122699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Nominal</a:t>
            </a:r>
          </a:p>
        </p:txBody>
      </p:sp>
      <p:sp>
        <p:nvSpPr>
          <p:cNvPr id="29" name="Hexagon 28">
            <a:extLst>
              <a:ext uri="{FF2B5EF4-FFF2-40B4-BE49-F238E27FC236}">
                <a16:creationId xmlns:a16="http://schemas.microsoft.com/office/drawing/2014/main" id="{79A7FEA8-48DE-0095-E23A-C24D5EE558D5}"/>
              </a:ext>
            </a:extLst>
          </p:cNvPr>
          <p:cNvSpPr/>
          <p:nvPr/>
        </p:nvSpPr>
        <p:spPr>
          <a:xfrm>
            <a:off x="8739671" y="5368360"/>
            <a:ext cx="1813251" cy="122699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Continuous</a:t>
            </a:r>
          </a:p>
        </p:txBody>
      </p:sp>
      <p:sp>
        <p:nvSpPr>
          <p:cNvPr id="30" name="Hexagon 29">
            <a:extLst>
              <a:ext uri="{FF2B5EF4-FFF2-40B4-BE49-F238E27FC236}">
                <a16:creationId xmlns:a16="http://schemas.microsoft.com/office/drawing/2014/main" id="{5DC1F12F-CBA7-44B2-7699-91A70B496B4B}"/>
              </a:ext>
            </a:extLst>
          </p:cNvPr>
          <p:cNvSpPr/>
          <p:nvPr/>
        </p:nvSpPr>
        <p:spPr>
          <a:xfrm>
            <a:off x="8739671" y="3960822"/>
            <a:ext cx="1446245" cy="122699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Discrete</a:t>
            </a:r>
          </a:p>
        </p:txBody>
      </p:sp>
      <p:cxnSp>
        <p:nvCxnSpPr>
          <p:cNvPr id="32" name="Straight Arrow Connector 31">
            <a:extLst>
              <a:ext uri="{FF2B5EF4-FFF2-40B4-BE49-F238E27FC236}">
                <a16:creationId xmlns:a16="http://schemas.microsoft.com/office/drawing/2014/main" id="{2634329D-F322-E351-0708-57EF126190E0}"/>
              </a:ext>
            </a:extLst>
          </p:cNvPr>
          <p:cNvCxnSpPr/>
          <p:nvPr/>
        </p:nvCxnSpPr>
        <p:spPr>
          <a:xfrm>
            <a:off x="3657600" y="2586754"/>
            <a:ext cx="1147665"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4" name="Straight Arrow Connector 33">
            <a:extLst>
              <a:ext uri="{FF2B5EF4-FFF2-40B4-BE49-F238E27FC236}">
                <a16:creationId xmlns:a16="http://schemas.microsoft.com/office/drawing/2014/main" id="{ED54F97F-ABCD-717B-DAED-D388A585ED9F}"/>
              </a:ext>
            </a:extLst>
          </p:cNvPr>
          <p:cNvCxnSpPr>
            <a:cxnSpLocks/>
          </p:cNvCxnSpPr>
          <p:nvPr/>
        </p:nvCxnSpPr>
        <p:spPr>
          <a:xfrm>
            <a:off x="3657599" y="2685017"/>
            <a:ext cx="1360715" cy="201761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6" name="Straight Arrow Connector 35">
            <a:extLst>
              <a:ext uri="{FF2B5EF4-FFF2-40B4-BE49-F238E27FC236}">
                <a16:creationId xmlns:a16="http://schemas.microsoft.com/office/drawing/2014/main" id="{B0185692-68FB-142E-0ED6-1FE60D4B4C4A}"/>
              </a:ext>
            </a:extLst>
          </p:cNvPr>
          <p:cNvCxnSpPr>
            <a:cxnSpLocks/>
          </p:cNvCxnSpPr>
          <p:nvPr/>
        </p:nvCxnSpPr>
        <p:spPr>
          <a:xfrm flipV="1">
            <a:off x="7183015" y="1799569"/>
            <a:ext cx="1312505" cy="88949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8" name="Straight Arrow Connector 37">
            <a:extLst>
              <a:ext uri="{FF2B5EF4-FFF2-40B4-BE49-F238E27FC236}">
                <a16:creationId xmlns:a16="http://schemas.microsoft.com/office/drawing/2014/main" id="{86863FA7-558A-F503-AB1E-72C8172B4EF0}"/>
              </a:ext>
            </a:extLst>
          </p:cNvPr>
          <p:cNvCxnSpPr>
            <a:cxnSpLocks/>
          </p:cNvCxnSpPr>
          <p:nvPr/>
        </p:nvCxnSpPr>
        <p:spPr>
          <a:xfrm>
            <a:off x="7195064" y="2797944"/>
            <a:ext cx="1361107" cy="36883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2" name="Straight Arrow Connector 41">
            <a:extLst>
              <a:ext uri="{FF2B5EF4-FFF2-40B4-BE49-F238E27FC236}">
                <a16:creationId xmlns:a16="http://schemas.microsoft.com/office/drawing/2014/main" id="{7BF87D5A-EC17-8AEE-A11B-228E263D70E8}"/>
              </a:ext>
            </a:extLst>
          </p:cNvPr>
          <p:cNvCxnSpPr>
            <a:cxnSpLocks/>
          </p:cNvCxnSpPr>
          <p:nvPr/>
        </p:nvCxnSpPr>
        <p:spPr>
          <a:xfrm flipV="1">
            <a:off x="7301784" y="4702629"/>
            <a:ext cx="1357023" cy="48487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a:extLst>
              <a:ext uri="{FF2B5EF4-FFF2-40B4-BE49-F238E27FC236}">
                <a16:creationId xmlns:a16="http://schemas.microsoft.com/office/drawing/2014/main" id="{95F04347-C860-971D-CB0A-F944E531723C}"/>
              </a:ext>
            </a:extLst>
          </p:cNvPr>
          <p:cNvCxnSpPr>
            <a:cxnSpLocks/>
          </p:cNvCxnSpPr>
          <p:nvPr/>
        </p:nvCxnSpPr>
        <p:spPr>
          <a:xfrm>
            <a:off x="7301784" y="5352856"/>
            <a:ext cx="1357023" cy="52330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61768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6517842" y="1478452"/>
            <a:ext cx="4518122" cy="3676858"/>
          </a:xfrm>
        </p:spPr>
        <p:txBody>
          <a:bodyPr/>
          <a:lstStyle/>
          <a:p>
            <a:r>
              <a:rPr lang="en-US" sz="6000" dirty="0"/>
              <a:t>. </a:t>
            </a:r>
            <a:r>
              <a:rPr lang="en-US" sz="2200" dirty="0"/>
              <a:t>Languages</a:t>
            </a:r>
            <a:br>
              <a:rPr lang="en-US" sz="2200" b="0" dirty="0"/>
            </a:br>
            <a:br>
              <a:rPr lang="en-US" sz="2200" b="0" dirty="0"/>
            </a:br>
            <a:r>
              <a:rPr lang="en-US" sz="2200" b="0" dirty="0"/>
              <a:t>        </a:t>
            </a:r>
            <a:r>
              <a:rPr lang="en-US" sz="2200" b="0" dirty="0">
                <a:solidFill>
                  <a:schemeClr val="accent2">
                    <a:lumMod val="60000"/>
                    <a:lumOff val="40000"/>
                  </a:schemeClr>
                </a:solidFill>
              </a:rPr>
              <a:t>R</a:t>
            </a:r>
            <a:br>
              <a:rPr lang="en-US" sz="2200" b="0" dirty="0">
                <a:solidFill>
                  <a:schemeClr val="accent2">
                    <a:lumMod val="60000"/>
                    <a:lumOff val="40000"/>
                  </a:schemeClr>
                </a:solidFill>
              </a:rPr>
            </a:br>
            <a:br>
              <a:rPr lang="en-US" sz="2200" b="0" dirty="0">
                <a:solidFill>
                  <a:schemeClr val="accent2">
                    <a:lumMod val="60000"/>
                    <a:lumOff val="40000"/>
                  </a:schemeClr>
                </a:solidFill>
              </a:rPr>
            </a:br>
            <a:r>
              <a:rPr lang="en-US" sz="2200" b="0" dirty="0">
                <a:solidFill>
                  <a:schemeClr val="accent2">
                    <a:lumMod val="60000"/>
                    <a:lumOff val="40000"/>
                  </a:schemeClr>
                </a:solidFill>
              </a:rPr>
              <a:t>        Python Packages</a:t>
            </a:r>
            <a:br>
              <a:rPr lang="en-US" sz="2200" b="0" dirty="0">
                <a:solidFill>
                  <a:schemeClr val="accent2">
                    <a:lumMod val="60000"/>
                    <a:lumOff val="40000"/>
                  </a:schemeClr>
                </a:solidFill>
              </a:rPr>
            </a:br>
            <a:r>
              <a:rPr lang="en-US" sz="2200" b="0" dirty="0"/>
              <a:t>	- Pandas</a:t>
            </a:r>
            <a:br>
              <a:rPr lang="en-US" sz="2200" b="0" dirty="0"/>
            </a:br>
            <a:r>
              <a:rPr lang="en-US" sz="2200" b="0" dirty="0"/>
              <a:t>	- NumPy</a:t>
            </a:r>
            <a:br>
              <a:rPr lang="en-US" sz="2200" b="0" dirty="0"/>
            </a:br>
            <a:r>
              <a:rPr lang="en-US" sz="2200" b="0" dirty="0"/>
              <a:t>	- Matplotlib</a:t>
            </a:r>
            <a:br>
              <a:rPr lang="en-US" sz="2200" b="0" dirty="0"/>
            </a:br>
            <a:r>
              <a:rPr lang="en-US" sz="2200" b="0" dirty="0"/>
              <a:t>	- Seaborn</a:t>
            </a:r>
            <a:br>
              <a:rPr lang="en-US" sz="2400" b="0" dirty="0">
                <a:solidFill>
                  <a:schemeClr val="accent2">
                    <a:lumMod val="60000"/>
                    <a:lumOff val="40000"/>
                  </a:schemeClr>
                </a:solidFill>
              </a:rPr>
            </a:br>
            <a:endParaRPr lang="en-US" sz="2400" b="0" dirty="0">
              <a:solidFill>
                <a:schemeClr val="accent2">
                  <a:lumMod val="60000"/>
                  <a:lumOff val="40000"/>
                </a:schemeClr>
              </a:solidFill>
            </a:endParaRPr>
          </a:p>
        </p:txBody>
      </p:sp>
      <p:sp>
        <p:nvSpPr>
          <p:cNvPr id="8" name="Slide Number Placeholder 13">
            <a:extLst>
              <a:ext uri="{FF2B5EF4-FFF2-40B4-BE49-F238E27FC236}">
                <a16:creationId xmlns:a16="http://schemas.microsoft.com/office/drawing/2014/main" id="{7B1FF929-CED0-79CA-154D-98463CC4A60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03A6B6FB-DEBA-00AA-0812-B47A64FF054A}"/>
              </a:ext>
            </a:extLst>
          </p:cNvPr>
          <p:cNvSpPr>
            <a:spLocks noGrp="1"/>
          </p:cNvSpPr>
          <p:nvPr>
            <p:ph type="ftr" sz="quarter" idx="30"/>
          </p:nvPr>
        </p:nvSpPr>
        <p:spPr/>
        <p:txBody>
          <a:bodyPr/>
          <a:lstStyle/>
          <a:p>
            <a:r>
              <a:rPr lang="en-US" altLang="zh-CN" dirty="0"/>
              <a:t>Exploratory Data Analysis (EDA)</a:t>
            </a:r>
            <a:endParaRPr lang="en-US" noProof="0" dirty="0"/>
          </a:p>
        </p:txBody>
      </p:sp>
      <p:sp>
        <p:nvSpPr>
          <p:cNvPr id="2" name="Title 9">
            <a:extLst>
              <a:ext uri="{FF2B5EF4-FFF2-40B4-BE49-F238E27FC236}">
                <a16:creationId xmlns:a16="http://schemas.microsoft.com/office/drawing/2014/main" id="{EB316284-0F53-AE32-0113-23A89CB0E540}"/>
              </a:ext>
            </a:extLst>
          </p:cNvPr>
          <p:cNvSpPr txBox="1">
            <a:spLocks/>
          </p:cNvSpPr>
          <p:nvPr/>
        </p:nvSpPr>
        <p:spPr>
          <a:xfrm>
            <a:off x="5547177" y="363018"/>
            <a:ext cx="6012413" cy="111543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bg1"/>
                </a:solidFill>
                <a:latin typeface="+mn-lt"/>
                <a:ea typeface="+mj-ea"/>
                <a:cs typeface="+mj-cs"/>
              </a:defRPr>
            </a:lvl1pPr>
          </a:lstStyle>
          <a:p>
            <a:r>
              <a:rPr lang="en-US" sz="4400" dirty="0"/>
              <a:t>Tools Used in EDA</a:t>
            </a:r>
          </a:p>
        </p:txBody>
      </p:sp>
    </p:spTree>
    <p:extLst>
      <p:ext uri="{BB962C8B-B14F-4D97-AF65-F5344CB8AC3E}">
        <p14:creationId xmlns:p14="http://schemas.microsoft.com/office/powerpoint/2010/main" val="428696260"/>
      </p:ext>
    </p:extLst>
  </p:cSld>
  <p:clrMapOvr>
    <a:masterClrMapping/>
  </p:clrMapOvr>
</p:sld>
</file>

<file path=ppt/theme/theme1.xml><?xml version="1.0" encoding="utf-8"?>
<a:theme xmlns:a="http://schemas.openxmlformats.org/drawingml/2006/main" name="Office 主题​​">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dark - tm89027928_Win22_jx_v15" id="{6FC4CD7C-8D8C-413D-9734-DB9D2ACDF211}" vid="{3BCE2F71-642F-410D-8C9D-43A56939DC2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21E1349-079A-46DA-8C56-B35AC6C117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A2AE28-B20A-43BD-B938-8C55A179243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19EC099-CA80-4E7D-B4BF-2970B26F4E5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672</TotalTime>
  <Words>3803</Words>
  <Application>Microsoft Office PowerPoint</Application>
  <PresentationFormat>Widescreen</PresentationFormat>
  <Paragraphs>195</Paragraphs>
  <Slides>16</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等线</vt:lpstr>
      <vt:lpstr>Abadi</vt:lpstr>
      <vt:lpstr>Arial</vt:lpstr>
      <vt:lpstr>Calibri</vt:lpstr>
      <vt:lpstr>Posterama Text Black</vt:lpstr>
      <vt:lpstr>Posterama Text SemiBold</vt:lpstr>
      <vt:lpstr>Times New Roman</vt:lpstr>
      <vt:lpstr>Office 主题​​</vt:lpstr>
      <vt:lpstr>Exploratory Data Analysis (EDA)</vt:lpstr>
      <vt:lpstr>Content </vt:lpstr>
      <vt:lpstr>What is EDA</vt:lpstr>
      <vt:lpstr>Where does EDA fit in ?</vt:lpstr>
      <vt:lpstr>Purposes of EDA</vt:lpstr>
      <vt:lpstr>Purposes of EDA Continued…</vt:lpstr>
      <vt:lpstr>Purposes of EDA Continued…</vt:lpstr>
      <vt:lpstr>Variable Data Types</vt:lpstr>
      <vt:lpstr>. Languages          R          Python Packages  - Pandas  - NumPy  - Matplotlib  - Seaborn </vt:lpstr>
      <vt:lpstr>. Heatmaps  . Plots  - Bar plots  - Histogram   - Scatter plots  - Box plots  - Line plots  - Violin plots  - Pair plots  - Pie charts </vt:lpstr>
      <vt:lpstr>EDA Methods</vt:lpstr>
      <vt:lpstr>EDA Comparison</vt:lpstr>
      <vt:lpstr>EDA Comparison</vt:lpstr>
      <vt:lpstr>Summary</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(EDA)</dc:title>
  <dc:creator>Nawana Coyle</dc:creator>
  <cp:lastModifiedBy>Nawana Coyle</cp:lastModifiedBy>
  <cp:revision>20</cp:revision>
  <dcterms:created xsi:type="dcterms:W3CDTF">2023-02-19T22:15:18Z</dcterms:created>
  <dcterms:modified xsi:type="dcterms:W3CDTF">2023-02-20T09:27:55Z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