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68" r:id="rId9"/>
    <p:sldId id="296" r:id="rId10"/>
    <p:sldId id="284" r:id="rId11"/>
    <p:sldId id="285" r:id="rId12"/>
    <p:sldId id="269" r:id="rId13"/>
    <p:sldId id="270" r:id="rId14"/>
    <p:sldId id="267" r:id="rId15"/>
    <p:sldId id="266" r:id="rId16"/>
    <p:sldId id="271" r:id="rId17"/>
    <p:sldId id="272" r:id="rId18"/>
    <p:sldId id="273" r:id="rId19"/>
    <p:sldId id="276" r:id="rId20"/>
    <p:sldId id="275" r:id="rId21"/>
    <p:sldId id="274" r:id="rId22"/>
    <p:sldId id="286" r:id="rId23"/>
    <p:sldId id="287" r:id="rId24"/>
    <p:sldId id="277" r:id="rId25"/>
    <p:sldId id="288" r:id="rId26"/>
    <p:sldId id="289" r:id="rId27"/>
    <p:sldId id="290" r:id="rId28"/>
    <p:sldId id="293" r:id="rId29"/>
    <p:sldId id="292" r:id="rId30"/>
    <p:sldId id="294" r:id="rId31"/>
    <p:sldId id="295" r:id="rId32"/>
    <p:sldId id="282" r:id="rId33"/>
    <p:sldId id="283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10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1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0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3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9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E550E2-67AF-4143-BCAC-E8CDA6CC128F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36C2F28-A3A2-4C2C-B777-05C2DDE1E2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7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903" y="529574"/>
            <a:ext cx="8676222" cy="30403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Heart Disease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1500" dirty="0" smtClean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03" y="5885188"/>
            <a:ext cx="8676222" cy="1191717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Dr. Nawana Coyle</a:t>
            </a:r>
          </a:p>
          <a:p>
            <a:pPr algn="ctr"/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05" y="3569955"/>
            <a:ext cx="4123017" cy="23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Fasting Blood Sugar vs Heart </a:t>
            </a:r>
            <a:r>
              <a:rPr lang="en-US" sz="5000" dirty="0" smtClean="0">
                <a:solidFill>
                  <a:schemeClr val="tx1"/>
                </a:solidFill>
              </a:rPr>
              <a:t>Disease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0504" y="1998880"/>
            <a:ext cx="66765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Observation: </a:t>
            </a:r>
            <a:r>
              <a:rPr lang="en-US" sz="2000" dirty="0" smtClean="0"/>
              <a:t>Fasting blood sugar doesn’t have a significant effect on developing heart disease.</a:t>
            </a:r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Selection Bias? </a:t>
            </a:r>
          </a:p>
          <a:p>
            <a:pPr lvl="1"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 </a:t>
            </a:r>
          </a:p>
          <a:p>
            <a:pPr lvl="1"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Reflection of  The Real World?</a:t>
            </a:r>
          </a:p>
          <a:p>
            <a:pPr lvl="1" algn="ctr"/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CDC, high glucose levels can damage blood vessels and nerves  that control the heart.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Findings are contradictory.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Further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research is required.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67" y="2262888"/>
            <a:ext cx="4338193" cy="30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Exercise Induced Angina vs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EDA Continued…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0504" y="2448585"/>
            <a:ext cx="6116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Observation: </a:t>
            </a:r>
            <a:r>
              <a:rPr lang="en-US" sz="2000" dirty="0"/>
              <a:t>Many people </a:t>
            </a:r>
            <a:r>
              <a:rPr lang="en-US" sz="2000" dirty="0" smtClean="0"/>
              <a:t>with exercise </a:t>
            </a:r>
            <a:r>
              <a:rPr lang="en-US" sz="2000" dirty="0"/>
              <a:t>induced angina do not develop heart disease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Clevelandclinic.org, chest pain during exercise is a warning sign for heart disease.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Contradictory results. </a:t>
            </a:r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Selection Bias? </a:t>
            </a:r>
          </a:p>
          <a:p>
            <a:pPr lvl="1" algn="ctr"/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More data and research is required.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7" y="2448585"/>
            <a:ext cx="4316617" cy="29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Resting Blood Pressure Vs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Exploratory </a:t>
            </a:r>
            <a:r>
              <a:rPr lang="en-US" sz="2700" dirty="0">
                <a:solidFill>
                  <a:schemeClr val="tx1"/>
                </a:solidFill>
              </a:rPr>
              <a:t>Data Analysis (EDA</a:t>
            </a:r>
            <a:r>
              <a:rPr lang="en-US" sz="2700" dirty="0" smtClean="0">
                <a:solidFill>
                  <a:schemeClr val="tx1"/>
                </a:solidFill>
              </a:rPr>
              <a:t>) Continued…</a:t>
            </a:r>
            <a:endParaRPr lang="en-US" sz="31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7480" y="2040608"/>
            <a:ext cx="484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 normal distribution.</a:t>
            </a:r>
          </a:p>
          <a:p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Outliers:  90 and 170 mmHg and 9 data records out of 303 in outliers = 3% of total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BP over 170, yet number of patients without heart disease &gt; number of patients with heart disease.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Needing more data evaluations, misdiagnosis or something else?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2115979"/>
            <a:ext cx="4162589" cy="273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4" y="5280660"/>
            <a:ext cx="6069946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75" y="5280660"/>
            <a:ext cx="1640575" cy="12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Cholesterol Levels vs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Exploratory </a:t>
            </a:r>
            <a:r>
              <a:rPr lang="en-US" sz="2400" dirty="0">
                <a:solidFill>
                  <a:schemeClr val="tx1"/>
                </a:solidFill>
              </a:rPr>
              <a:t>Data Analysis (EDA) Continued …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5692" y="2220124"/>
            <a:ext cx="29436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General norm </a:t>
            </a:r>
          </a:p>
          <a:p>
            <a:endParaRPr lang="en-U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       Higher BP </a:t>
            </a:r>
            <a:endParaRPr lang="en-US" sz="16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sym typeface="Wingdings" panose="05000000000000000000" pitchFamily="2" charset="2"/>
            </a:endParaRPr>
          </a:p>
          <a:p>
            <a:endParaRPr lang="en-U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                Higher cholesterol  </a:t>
            </a:r>
            <a:endParaRPr lang="en-US" sz="1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7" y="1979768"/>
            <a:ext cx="5231459" cy="333565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770322" y="3092847"/>
            <a:ext cx="1068660" cy="1109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sym typeface="Wingdings" panose="05000000000000000000" pitchFamily="2" charset="2"/>
              </a:rPr>
              <a:t>Higher</a:t>
            </a:r>
            <a:r>
              <a:rPr lang="en-US" sz="16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potential for heart disease</a:t>
            </a: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907385" y="3662799"/>
            <a:ext cx="1236615" cy="292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07385" y="2965845"/>
            <a:ext cx="1236615" cy="42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8069" y="5528081"/>
            <a:ext cx="905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These results contradict the general norm.  </a:t>
            </a:r>
          </a:p>
          <a:p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Where is the disconnect? 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32" y="5693088"/>
            <a:ext cx="1200375" cy="8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Chest Pain Vs Prevalence of Heart Disease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Exploratory Data Analysis (EDA) Continued … </a:t>
            </a:r>
            <a:endParaRPr lang="en-US" sz="2700" cap="non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0204" y="1741051"/>
            <a:ext cx="66444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 - chest pain type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0 :Typical angina: chest pain related</a:t>
            </a:r>
            <a:r>
              <a:rPr lang="en-US" sz="1400" dirty="0" smtClean="0"/>
              <a:t> decrease blood supply to the heart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1. Atypical angina: chest pain not related to heart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2. Non-anginal pain: typical esophageal spasms</a:t>
            </a:r>
          </a:p>
          <a:p>
            <a:pPr lvl="1"/>
            <a:r>
              <a:rPr lang="en-US" sz="1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3. Asymptomatic: chest pain not showing signs of disease</a:t>
            </a:r>
          </a:p>
          <a:p>
            <a:pPr lvl="1"/>
            <a:endParaRPr lang="en-US" sz="1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the data observations,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47" y="1689716"/>
            <a:ext cx="2648013" cy="18347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8" y="3639860"/>
            <a:ext cx="4626502" cy="30250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10731" y="3908495"/>
            <a:ext cx="1751207" cy="1048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Percentage of cp 0 patients with Heart Disease 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815596" y="3919913"/>
            <a:ext cx="1800341" cy="1048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Percentage of cp2 patients with Heart Disease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96075" y="4454730"/>
            <a:ext cx="666017" cy="3086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888161" y="4099272"/>
            <a:ext cx="681843" cy="365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31516" y="5342355"/>
            <a:ext cx="49199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is this possible??? </a:t>
            </a:r>
          </a:p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Selection bias, error in diagnosis </a:t>
            </a:r>
          </a:p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 something else?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6" y="5198417"/>
            <a:ext cx="1345734" cy="13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Feature Correlation</a:t>
            </a:r>
            <a:br>
              <a:rPr lang="en-US" sz="50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Exploratory </a:t>
            </a:r>
            <a:r>
              <a:rPr lang="en-US" sz="2400" dirty="0">
                <a:solidFill>
                  <a:schemeClr val="tx1"/>
                </a:solidFill>
              </a:rPr>
              <a:t>Data Analysis (EDA</a:t>
            </a:r>
            <a:r>
              <a:rPr lang="en-US" sz="2400" dirty="0" smtClean="0">
                <a:solidFill>
                  <a:schemeClr val="tx1"/>
                </a:solidFill>
              </a:rPr>
              <a:t>) Continued … 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00" y="2080260"/>
            <a:ext cx="5120640" cy="4354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+1 or -1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strong correlation </a:t>
            </a:r>
            <a:r>
              <a:rPr lang="en-US" sz="2000" dirty="0" smtClean="0">
                <a:solidFill>
                  <a:schemeClr val="tx1"/>
                </a:solidFill>
              </a:rPr>
              <a:t>between features.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Positive correlation: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Feature 1 increase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tx1"/>
                </a:solidFill>
              </a:rPr>
              <a:t>feature 2 also increase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Negative correlation: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Feature 1 increase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feature 2 decrease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Close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Poor correlation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between features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1690688"/>
            <a:ext cx="5807591" cy="49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Defining success for this project: Reaching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accuracy over 95%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Baseline Models: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dirty="0" smtClean="0"/>
              <a:t>RandomForestClassifier</a:t>
            </a:r>
          </a:p>
          <a:p>
            <a:pPr marL="457200" lvl="1" indent="0">
              <a:buNone/>
            </a:pPr>
            <a:r>
              <a:rPr lang="en-US" dirty="0" smtClean="0"/>
              <a:t>KNeighborsClassifier</a:t>
            </a:r>
          </a:p>
          <a:p>
            <a:pPr marL="457200" lvl="1" indent="0">
              <a:buNone/>
            </a:pPr>
            <a:r>
              <a:rPr lang="en-US" dirty="0" smtClean="0"/>
              <a:t>LogisticRegression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XGBClassifier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31" y="3103888"/>
            <a:ext cx="5312936" cy="32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Choose </a:t>
            </a:r>
            <a:r>
              <a:rPr lang="en-US" dirty="0" err="1" smtClean="0"/>
              <a:t>RandomForestClassifer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and generates quick results </a:t>
            </a:r>
          </a:p>
          <a:p>
            <a:r>
              <a:rPr lang="en-US" dirty="0" smtClean="0"/>
              <a:t>provides high level of accuracy</a:t>
            </a:r>
          </a:p>
          <a:p>
            <a:r>
              <a:rPr lang="en-US" dirty="0" smtClean="0"/>
              <a:t>Easy to cross validate</a:t>
            </a:r>
          </a:p>
          <a:p>
            <a:r>
              <a:rPr lang="en-US" dirty="0" smtClean="0"/>
              <a:t>Robust to outliers</a:t>
            </a:r>
          </a:p>
          <a:p>
            <a:r>
              <a:rPr lang="en-US" dirty="0" smtClean="0"/>
              <a:t>Handles non balanced data</a:t>
            </a:r>
          </a:p>
          <a:p>
            <a:r>
              <a:rPr lang="en-US" dirty="0" smtClean="0"/>
              <a:t>Does not over fit</a:t>
            </a:r>
          </a:p>
          <a:p>
            <a:r>
              <a:rPr lang="en-US" dirty="0" smtClean="0"/>
              <a:t>Great for large datasets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3454400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</a:t>
            </a:r>
            <a:r>
              <a:rPr lang="en-US" dirty="0" err="1" smtClean="0"/>
              <a:t>KNeighborsClassifier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Fewer parameters to tune: k and distance metric</a:t>
            </a:r>
          </a:p>
          <a:p>
            <a:r>
              <a:rPr lang="en-US" dirty="0" smtClean="0"/>
              <a:t>No training required to make predictions</a:t>
            </a:r>
          </a:p>
          <a:p>
            <a:r>
              <a:rPr lang="en-US" dirty="0" smtClean="0"/>
              <a:t>New data can be added when predicting without impacting the outcome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6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Logistic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</a:t>
            </a:r>
            <a:r>
              <a:rPr lang="en-US" dirty="0"/>
              <a:t>to implement, interpret, and </a:t>
            </a:r>
            <a:r>
              <a:rPr lang="en-US" dirty="0" smtClean="0"/>
              <a:t>efficient </a:t>
            </a:r>
            <a:r>
              <a:rPr lang="en-US" dirty="0"/>
              <a:t>to </a:t>
            </a:r>
            <a:r>
              <a:rPr lang="en-US" dirty="0" smtClean="0"/>
              <a:t>train without requiring high computational power.</a:t>
            </a:r>
          </a:p>
          <a:p>
            <a:r>
              <a:rPr lang="en-US" dirty="0" smtClean="0"/>
              <a:t>The feature importance of features can be identified with negative or positive direction.</a:t>
            </a:r>
          </a:p>
          <a:p>
            <a:r>
              <a:rPr lang="en-US" dirty="0" smtClean="0"/>
              <a:t>Very </a:t>
            </a:r>
            <a:r>
              <a:rPr lang="en-US" dirty="0"/>
              <a:t>fast at classifying unknown </a:t>
            </a:r>
            <a:r>
              <a:rPr lang="en-US" dirty="0" smtClean="0"/>
              <a:t>records</a:t>
            </a:r>
          </a:p>
          <a:p>
            <a:r>
              <a:rPr lang="en-US" dirty="0"/>
              <a:t>Good </a:t>
            </a:r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7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PROBLEM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779"/>
            <a:ext cx="10721480" cy="388574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>
                <a:solidFill>
                  <a:schemeClr val="tx1"/>
                </a:solidFill>
              </a:rPr>
              <a:t>Looking at given clinical data, can we predict who will develop heart disease?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91" y="2941819"/>
            <a:ext cx="4422099" cy="33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</a:t>
            </a:r>
            <a:r>
              <a:rPr lang="en-US" dirty="0" err="1" smtClean="0"/>
              <a:t>XGBClassifier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/>
              <a:t>well in small to medium </a:t>
            </a:r>
            <a:r>
              <a:rPr lang="en-US" dirty="0" smtClean="0"/>
              <a:t>datasets</a:t>
            </a:r>
          </a:p>
          <a:p>
            <a:r>
              <a:rPr lang="en-US" dirty="0"/>
              <a:t>supports </a:t>
            </a:r>
            <a:r>
              <a:rPr lang="en-US" dirty="0" smtClean="0"/>
              <a:t>regularization to avoid overfitting</a:t>
            </a:r>
          </a:p>
          <a:p>
            <a:r>
              <a:rPr lang="en-US" dirty="0" smtClean="0"/>
              <a:t>Faster because it uses parallel processing</a:t>
            </a:r>
          </a:p>
          <a:p>
            <a:r>
              <a:rPr lang="en-US" dirty="0" smtClean="0"/>
              <a:t>Allows to run cross-validation on each iteration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31" y="19399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542672"/>
            <a:ext cx="11664846" cy="4351338"/>
          </a:xfrm>
        </p:spPr>
        <p:txBody>
          <a:bodyPr numCol="2"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 data  :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 chosen data, 80% for training, 20% for testing </a:t>
            </a:r>
            <a:endParaRPr lang="en-US" sz="16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models were evaluated according to their accuracy scores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Visualize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accuracy scores as percentages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6" y="3478498"/>
            <a:ext cx="5107350" cy="928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59" y="2329328"/>
            <a:ext cx="4667172" cy="41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9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03" y="1978702"/>
            <a:ext cx="11287594" cy="5201561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Hyperparameter Tuning</a:t>
            </a:r>
          </a:p>
          <a:p>
            <a:pPr marL="0" indent="0">
              <a:buNone/>
            </a:pPr>
            <a:endParaRPr lang="en-US" sz="2200" b="1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RandomForestClassifier and LogisticRegression models have the highest accuracy score, grid were created to tune them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parameters were identified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best_rfc_grid = {'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n_estimators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[300],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min_samples_split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:  [4],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min_samples_leaf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[6],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max_features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:['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'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max_depth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[3]}</a:t>
            </a:r>
          </a:p>
          <a:p>
            <a:pPr marL="457200" lvl="1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1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LogisticRegression: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best_lg_grid = {'solver': ['</a:t>
            </a:r>
            <a:r>
              <a:rPr lang="en-US" sz="2600" dirty="0" err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liblinear</a:t>
            </a: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'],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'penalty':['l2'],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'C': [0.20433597178569418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]}</a:t>
            </a:r>
          </a:p>
          <a:p>
            <a:pPr marL="457200" lvl="1" indent="0">
              <a:buNone/>
            </a:pPr>
            <a:endParaRPr lang="en-US" sz="26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Data were retrained on tuned models with best parameters</a:t>
            </a:r>
          </a:p>
          <a:p>
            <a:pPr marL="800100" lvl="1" indent="-342900">
              <a:buFont typeface="+mj-lt"/>
              <a:buAutoNum type="alphaLcParenR"/>
            </a:pPr>
            <a:endParaRPr lang="en-US" sz="26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d) Accuracy scores with best parameters were recalculated for the models.</a:t>
            </a:r>
          </a:p>
          <a:p>
            <a:pPr marL="0" indent="0">
              <a:buNone/>
            </a:pPr>
            <a:endParaRPr lang="en-US" sz="21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948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249" y="2089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Modeling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Accuracy score before and after hyperparameter tuning.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scores have improved after parameter tuning in both models.</a:t>
            </a: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LogisticRegression has achieved the highest accuracy score.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49" y="1534475"/>
            <a:ext cx="4267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Classification Report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 </a:t>
            </a:r>
          </a:p>
          <a:p>
            <a:r>
              <a:rPr lang="en-US" dirty="0"/>
              <a:t>F1-score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64" y="3806668"/>
            <a:ext cx="4453746" cy="25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091" y="21093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Evaluating The Model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574" y="2044078"/>
            <a:ext cx="4608226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area under the curve (AUC) in LogisticRegression model is 0.93 which is great.</a:t>
            </a:r>
          </a:p>
          <a:p>
            <a:endParaRPr lang="en-US" dirty="0"/>
          </a:p>
          <a:p>
            <a:r>
              <a:rPr lang="en-US" dirty="0" smtClean="0"/>
              <a:t>This indicates that there’s only little chance for a patient to be falsely positive. </a:t>
            </a:r>
          </a:p>
          <a:p>
            <a:endParaRPr lang="en-US" dirty="0"/>
          </a:p>
          <a:p>
            <a:r>
              <a:rPr lang="en-US" dirty="0" smtClean="0"/>
              <a:t>Certainly there’s room for improvement.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320"/>
            <a:ext cx="5720943" cy="3900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529" y="1599009"/>
            <a:ext cx="343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ROC Curve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150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 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363153"/>
          </a:xfrm>
        </p:spPr>
        <p:txBody>
          <a:bodyPr/>
          <a:lstStyle/>
          <a:p>
            <a:r>
              <a:rPr lang="en-US" dirty="0" smtClean="0"/>
              <a:t>Confusion </a:t>
            </a:r>
            <a:r>
              <a:rPr lang="en-US" dirty="0"/>
              <a:t>Matrix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95" y="2453676"/>
            <a:ext cx="4960572" cy="3858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1056" y="2008682"/>
            <a:ext cx="5471410" cy="430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The focus of this project is to </a:t>
            </a:r>
            <a:r>
              <a:rPr lang="en-US" sz="2600" dirty="0"/>
              <a:t>identifying patients with potential for developing heart </a:t>
            </a:r>
            <a:r>
              <a:rPr lang="en-US" sz="2600" dirty="0" smtClean="0"/>
              <a:t>disease.</a:t>
            </a:r>
          </a:p>
          <a:p>
            <a:endParaRPr lang="en-US" sz="2600" dirty="0"/>
          </a:p>
          <a:p>
            <a:r>
              <a:rPr lang="en-US" sz="2600" dirty="0" smtClean="0"/>
              <a:t>Improving true positives and r</a:t>
            </a:r>
            <a:r>
              <a:rPr lang="en-US" sz="2600" dirty="0" smtClean="0"/>
              <a:t>educing false </a:t>
            </a:r>
            <a:r>
              <a:rPr lang="en-US" sz="2600" dirty="0"/>
              <a:t>negative values (truly have a higher risk, yet predicts as not) is more important than reducing false positives (model predicts are high risk when they're not). 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rgbClr val="FFC000"/>
                </a:solidFill>
              </a:rPr>
              <a:t>Recall </a:t>
            </a:r>
            <a:r>
              <a:rPr lang="en-US" sz="2600" dirty="0">
                <a:solidFill>
                  <a:srgbClr val="FFC000"/>
                </a:solidFill>
              </a:rPr>
              <a:t>is a important feature to focus for this heart disease project</a:t>
            </a:r>
            <a:r>
              <a:rPr lang="en-US" sz="2600" dirty="0"/>
              <a:t>.</a:t>
            </a:r>
          </a:p>
          <a:p>
            <a:r>
              <a:rPr lang="en-US" sz="2600" dirty="0"/>
              <a:t>Recall = TP / TP + FN = 29 / ( 29 + 4 ) = 0.8787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6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 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dirty="0"/>
              <a:t>Report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525999"/>
            <a:ext cx="4793632" cy="36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 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741" y="1690688"/>
            <a:ext cx="5273883" cy="4351338"/>
          </a:xfrm>
        </p:spPr>
        <p:txBody>
          <a:bodyPr/>
          <a:lstStyle/>
          <a:p>
            <a:r>
              <a:rPr lang="en-US" sz="2400" dirty="0" smtClean="0"/>
              <a:t>Cross Validated Accuracy, Precision, Recall, F1-Score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604" y="2623018"/>
            <a:ext cx="4856156" cy="3606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6" y="2641236"/>
            <a:ext cx="5508729" cy="17356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7376" y="1690688"/>
            <a:ext cx="46031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Classification Report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7377" y="5229739"/>
            <a:ext cx="7097686" cy="99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Note: </a:t>
            </a:r>
            <a:r>
              <a:rPr lang="en-US" sz="2400" dirty="0" smtClean="0">
                <a:solidFill>
                  <a:srgbClr val="FFC000"/>
                </a:solidFill>
              </a:rPr>
              <a:t>Cross validation provided better scores.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598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789" y="1825624"/>
            <a:ext cx="5201588" cy="4351338"/>
          </a:xfrm>
        </p:spPr>
        <p:txBody>
          <a:bodyPr/>
          <a:lstStyle/>
          <a:p>
            <a:r>
              <a:rPr lang="en-US" sz="2400" dirty="0" smtClean="0"/>
              <a:t>It answers the question, “which </a:t>
            </a:r>
            <a:r>
              <a:rPr lang="en-US" sz="2400" dirty="0"/>
              <a:t>features contributing most to the outcomes of the model</a:t>
            </a:r>
            <a:r>
              <a:rPr lang="en-US" sz="2400" dirty="0" smtClean="0"/>
              <a:t>?”</a:t>
            </a:r>
          </a:p>
          <a:p>
            <a:r>
              <a:rPr lang="en-US" sz="2400" dirty="0" smtClean="0"/>
              <a:t>Understanding features that help make predictions is import</a:t>
            </a:r>
          </a:p>
          <a:p>
            <a:r>
              <a:rPr lang="en-US" sz="2400" dirty="0" smtClean="0"/>
              <a:t>It helps make better predictions and in data gathering process.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9" y="1976034"/>
            <a:ext cx="5502592" cy="40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solidFill>
                  <a:schemeClr val="tx1"/>
                </a:solidFill>
              </a:rPr>
              <a:t>WHY IT’S IMPORTANT PREDICT HEART DISEASE</a:t>
            </a:r>
            <a:endParaRPr lang="en-US" sz="4000" cap="none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9587" y="1588770"/>
            <a:ext cx="11172825" cy="48120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According to CDC (2022),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Heart disease is the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leading cause of death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for men and women in the US.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u="sng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One person dies every 36 seconds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in the US from cardiovascular disease.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About 659,000 people in the US die from heart disease every year- that’s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1 in every 4 deaths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Heart disease costs the US about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$363 billion each year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from 2016-2017.  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6489" y="6093024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https://www.cdc.gov/heartdisease/facts.htm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25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15" y="291433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789" y="1825624"/>
            <a:ext cx="520158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Features with positive attributes: has a positive correlation with developing heart disease.</a:t>
            </a:r>
          </a:p>
          <a:p>
            <a:pPr lvl="1"/>
            <a:r>
              <a:rPr lang="en-US" sz="2000" dirty="0" smtClean="0">
                <a:solidFill>
                  <a:srgbClr val="FFC000"/>
                </a:solidFill>
              </a:rPr>
              <a:t>Higher the value of the attribute, more likely heart disease is developed.</a:t>
            </a:r>
          </a:p>
          <a:p>
            <a:pPr lvl="1"/>
            <a:r>
              <a:rPr lang="en-US" sz="2000" dirty="0" smtClean="0"/>
              <a:t>E.g.: higher the degree of chest pain, or slope of ST segment, higher likelihood of developing heart disease.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9" y="1976034"/>
            <a:ext cx="5502592" cy="40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1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Importance Continues…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789" y="1825624"/>
            <a:ext cx="520158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Features with negative values: : has a negative correlation with developing heart disease.</a:t>
            </a:r>
          </a:p>
          <a:p>
            <a:pPr lvl="1"/>
            <a:r>
              <a:rPr lang="en-US" sz="2000" dirty="0">
                <a:solidFill>
                  <a:srgbClr val="FFC000"/>
                </a:solidFill>
              </a:rPr>
              <a:t>Higher the absolute value of the negative feature, </a:t>
            </a:r>
            <a:r>
              <a:rPr lang="en-US" sz="2000" dirty="0" smtClean="0">
                <a:solidFill>
                  <a:srgbClr val="FFC000"/>
                </a:solidFill>
              </a:rPr>
              <a:t>it is less </a:t>
            </a:r>
            <a:r>
              <a:rPr lang="en-US" sz="2000" dirty="0">
                <a:solidFill>
                  <a:srgbClr val="FFC000"/>
                </a:solidFill>
              </a:rPr>
              <a:t>likely </a:t>
            </a:r>
            <a:r>
              <a:rPr lang="en-US" sz="2000" dirty="0" smtClean="0">
                <a:solidFill>
                  <a:srgbClr val="FFC000"/>
                </a:solidFill>
              </a:rPr>
              <a:t>that heart </a:t>
            </a:r>
            <a:r>
              <a:rPr lang="en-US" sz="2000" dirty="0">
                <a:solidFill>
                  <a:srgbClr val="FFC000"/>
                </a:solidFill>
              </a:rPr>
              <a:t>disease is developed.</a:t>
            </a:r>
          </a:p>
          <a:p>
            <a:pPr lvl="1"/>
            <a:r>
              <a:rPr lang="en-US" sz="2000" dirty="0"/>
              <a:t>E.g.: According to EDA, more women (0) has heart disease compared to men (1). So higher the value of sex go (0 to 1) less likely heart disease will be developed. </a:t>
            </a:r>
          </a:p>
          <a:p>
            <a:pPr lvl="1"/>
            <a:r>
              <a:rPr lang="en-US" sz="2000" dirty="0"/>
              <a:t>Similarly, more blood vessels visible by </a:t>
            </a:r>
            <a:r>
              <a:rPr lang="en-US" sz="2000" dirty="0" err="1"/>
              <a:t>flourosopy</a:t>
            </a:r>
            <a:r>
              <a:rPr lang="en-US" sz="2000" dirty="0"/>
              <a:t>, better blood supply there is to the heart, and less likely heart disease will be developed.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9" y="1976034"/>
            <a:ext cx="5502592" cy="40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2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692" y="985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Summary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424066"/>
            <a:ext cx="11497456" cy="5216577"/>
          </a:xfrm>
        </p:spPr>
        <p:txBody>
          <a:bodyPr numCol="2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Problem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Looking at given clinical data, can we predict who will develop heart disease?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Findings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data, </a:t>
            </a:r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</a:t>
            </a:r>
            <a:r>
              <a:rPr lang="en-US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more </a:t>
            </a:r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women </a:t>
            </a:r>
            <a:r>
              <a:rPr lang="en-US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with h</a:t>
            </a:r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eart disease compared to men 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rgbClr val="FFC000"/>
                </a:solidFill>
              </a:rPr>
              <a:t>Could this be </a:t>
            </a:r>
            <a:r>
              <a:rPr lang="en-US" sz="2000" dirty="0" smtClean="0">
                <a:solidFill>
                  <a:srgbClr val="FFC000"/>
                </a:solidFill>
              </a:rPr>
              <a:t>true in the real world?</a:t>
            </a:r>
            <a:endParaRPr lang="en-US" sz="20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data, there’s no significant effect of fasting blood sugar on developing heart disease.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rgbClr val="FFC000"/>
                </a:solidFill>
              </a:rPr>
              <a:t>Could this be </a:t>
            </a:r>
            <a:r>
              <a:rPr lang="en-US" sz="2000" dirty="0" smtClean="0">
                <a:solidFill>
                  <a:srgbClr val="FFC000"/>
                </a:solidFill>
              </a:rPr>
              <a:t>true </a:t>
            </a:r>
            <a:r>
              <a:rPr lang="en-US" sz="2000" dirty="0">
                <a:solidFill>
                  <a:srgbClr val="FFC000"/>
                </a:solidFill>
              </a:rPr>
              <a:t>in the real world</a:t>
            </a:r>
            <a:r>
              <a:rPr lang="en-US" sz="2000" dirty="0" smtClean="0">
                <a:solidFill>
                  <a:srgbClr val="FFC000"/>
                </a:solidFill>
              </a:rPr>
              <a:t>? </a:t>
            </a:r>
            <a:endParaRPr lang="en-US" sz="20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According to data, </a:t>
            </a:r>
            <a:r>
              <a:rPr lang="en-US" sz="2000" dirty="0" smtClean="0">
                <a:solidFill>
                  <a:schemeClr val="tx1"/>
                </a:solidFill>
              </a:rPr>
              <a:t>many </a:t>
            </a:r>
            <a:r>
              <a:rPr lang="en-US" sz="2000" dirty="0">
                <a:solidFill>
                  <a:schemeClr val="tx1"/>
                </a:solidFill>
              </a:rPr>
              <a:t>people with exercise induced angina do not develop heart </a:t>
            </a:r>
            <a:r>
              <a:rPr lang="en-US" sz="2000" dirty="0" smtClean="0">
                <a:solidFill>
                  <a:schemeClr val="tx1"/>
                </a:solidFill>
              </a:rPr>
              <a:t>disease – </a:t>
            </a:r>
            <a:r>
              <a:rPr lang="en-US" sz="2000" dirty="0" smtClean="0">
                <a:solidFill>
                  <a:srgbClr val="FFC000"/>
                </a:solidFill>
              </a:rPr>
              <a:t>Could this be true </a:t>
            </a:r>
            <a:r>
              <a:rPr lang="en-US" sz="2000" dirty="0">
                <a:solidFill>
                  <a:srgbClr val="FFC000"/>
                </a:solidFill>
              </a:rPr>
              <a:t>in the real world</a:t>
            </a:r>
            <a:r>
              <a:rPr lang="en-US" sz="2000" dirty="0" smtClean="0">
                <a:solidFill>
                  <a:srgbClr val="FFC000"/>
                </a:solidFill>
              </a:rPr>
              <a:t>?</a:t>
            </a:r>
            <a:endParaRPr lang="en-US" sz="2000" dirty="0" smtClean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blood pressure and high cholesterol levels have no significant effect on developing heart disease - 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rgbClr val="FFC000"/>
                </a:solidFill>
              </a:rPr>
              <a:t>Could this be </a:t>
            </a:r>
            <a:r>
              <a:rPr lang="en-US" sz="2000" dirty="0" smtClean="0">
                <a:solidFill>
                  <a:srgbClr val="FFC000"/>
                </a:solidFill>
              </a:rPr>
              <a:t>true </a:t>
            </a:r>
            <a:r>
              <a:rPr lang="en-US" sz="2000" dirty="0">
                <a:solidFill>
                  <a:srgbClr val="FFC000"/>
                </a:solidFill>
              </a:rPr>
              <a:t>in the real world</a:t>
            </a:r>
            <a:r>
              <a:rPr lang="en-US" sz="2000" dirty="0" smtClean="0">
                <a:solidFill>
                  <a:srgbClr val="FFC000"/>
                </a:solidFill>
              </a:rPr>
              <a:t>?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Logistic regression made </a:t>
            </a:r>
            <a:r>
              <a:rPr lang="en-US" sz="2000" dirty="0">
                <a:solidFill>
                  <a:schemeClr val="tx1"/>
                </a:solidFill>
              </a:rPr>
              <a:t>the best predictions, </a:t>
            </a:r>
            <a:r>
              <a:rPr lang="en-US" sz="2000" dirty="0" smtClean="0">
                <a:solidFill>
                  <a:schemeClr val="tx1"/>
                </a:solidFill>
              </a:rPr>
              <a:t>compared to other models.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highest accuracy score reached was 88.52% even though the target was 95%.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Cross validation provided better recall results, which was indicative that number of false negative values were reduced.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Feature importance showed that certain attributes had a positive correlation while the others had a negative correlation.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70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Areas for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606"/>
            <a:ext cx="10233800" cy="4351338"/>
          </a:xfrm>
        </p:spPr>
        <p:txBody>
          <a:bodyPr/>
          <a:lstStyle/>
          <a:p>
            <a:r>
              <a:rPr lang="en-US" dirty="0" smtClean="0"/>
              <a:t>Consulting with a subject matter experts to understand the disconnect between the findings of the project and what the general public know about heart disease.</a:t>
            </a:r>
          </a:p>
          <a:p>
            <a:endParaRPr lang="en-US" dirty="0" smtClean="0"/>
          </a:p>
          <a:p>
            <a:r>
              <a:rPr lang="en-US" dirty="0" smtClean="0"/>
              <a:t>Obtain more random data to represent the general public.</a:t>
            </a:r>
          </a:p>
          <a:p>
            <a:endParaRPr lang="en-US" dirty="0" smtClean="0"/>
          </a:p>
          <a:p>
            <a:r>
              <a:rPr lang="en-US" dirty="0" smtClean="0"/>
              <a:t>Try other predictive models </a:t>
            </a:r>
          </a:p>
          <a:p>
            <a:endParaRPr lang="en-US" smtClean="0"/>
          </a:p>
          <a:p>
            <a:r>
              <a:rPr lang="en-US" smtClean="0"/>
              <a:t>Try </a:t>
            </a:r>
            <a:r>
              <a:rPr lang="en-US" dirty="0" smtClean="0"/>
              <a:t>tuning different hyperparameters to obtain better results.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2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22646" y="2373207"/>
            <a:ext cx="8676222" cy="142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600" b="1" cap="none" dirty="0" smtClean="0">
                <a:ln>
                  <a:solidFill>
                    <a:schemeClr val="bg2"/>
                  </a:solidFill>
                </a:ln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en-US" sz="9600" b="1" cap="none" dirty="0">
              <a:ln>
                <a:solidFill>
                  <a:schemeClr val="bg2"/>
                </a:solidFill>
              </a:ln>
              <a:solidFill>
                <a:srgbClr val="FFC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0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 smtClean="0">
                <a:solidFill>
                  <a:schemeClr val="tx1"/>
                </a:solidFill>
              </a:rPr>
              <a:t>Data for </a:t>
            </a:r>
            <a:r>
              <a:rPr lang="en-US" sz="4800" dirty="0">
                <a:solidFill>
                  <a:schemeClr val="tx1"/>
                </a:solidFill>
              </a:rPr>
              <a:t>T</a:t>
            </a:r>
            <a:r>
              <a:rPr lang="en-US" sz="4800" cap="none" dirty="0" smtClean="0">
                <a:solidFill>
                  <a:schemeClr val="tx1"/>
                </a:solidFill>
              </a:rPr>
              <a:t>he Project</a:t>
            </a:r>
            <a:endParaRPr lang="en-US" sz="48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2384424"/>
            <a:ext cx="10058400" cy="3885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Original </a:t>
            </a:r>
            <a:r>
              <a:rPr lang="en-US" sz="2400" dirty="0"/>
              <a:t>data came from the Cleavland data from the UCI Machine Learning Repository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Data is available </a:t>
            </a:r>
            <a:r>
              <a:rPr lang="en-US" sz="2400" dirty="0"/>
              <a:t>on Kaggle. </a:t>
            </a:r>
            <a:r>
              <a:rPr lang="en-US" sz="2400" dirty="0">
                <a:hlinkClick r:id="rId2"/>
              </a:rPr>
              <a:t>https://www.kaggle.com/ronitf/heart-disease-uci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cap="none" dirty="0" smtClean="0">
                <a:solidFill>
                  <a:schemeClr val="tx1"/>
                </a:solidFill>
              </a:rPr>
              <a:t>Data Cleaning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488" y="1160585"/>
            <a:ext cx="11172825" cy="5425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14 Columns and 303 rows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</a:t>
            </a: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All numerical values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No missing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No duplicated values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Shuffled data to minimize variance and  create a model 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Performing exploratory data analysis (EDA) was straight forward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66" y="1776414"/>
            <a:ext cx="3995451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033" y="3071814"/>
            <a:ext cx="29908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cap="none" dirty="0" smtClean="0">
                <a:solidFill>
                  <a:schemeClr val="tx1"/>
                </a:solidFill>
              </a:rPr>
              <a:t>Exploratory Data Analysis (EDA)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488" y="1690689"/>
            <a:ext cx="11172825" cy="4895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 smtClean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39" y="2185471"/>
            <a:ext cx="6911121" cy="39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Exploratory Data Analysis (EDA)</a:t>
            </a:r>
            <a:endParaRPr lang="en-US" sz="5000" cap="none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90" y="2347767"/>
            <a:ext cx="55301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Ratio of patients,</a:t>
            </a:r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Heart disease: No heart disease =~ 1:1</a:t>
            </a:r>
          </a:p>
          <a:p>
            <a:endParaRPr lang="en-US" sz="2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Even distribution </a:t>
            </a: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of data for the project.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160" y="2023045"/>
            <a:ext cx="4862669" cy="33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Cholesterol </a:t>
            </a:r>
            <a:r>
              <a:rPr lang="en-US" sz="5000" dirty="0" err="1" smtClean="0">
                <a:solidFill>
                  <a:schemeClr val="tx1"/>
                </a:solidFill>
              </a:rPr>
              <a:t>Lveles</a:t>
            </a:r>
            <a:r>
              <a:rPr lang="en-US" sz="5000" dirty="0" smtClean="0">
                <a:solidFill>
                  <a:schemeClr val="tx1"/>
                </a:solidFill>
              </a:rPr>
              <a:t> </a:t>
            </a:r>
            <a:r>
              <a:rPr lang="en-US" sz="5000" dirty="0" smtClean="0">
                <a:solidFill>
                  <a:schemeClr val="tx1"/>
                </a:solidFill>
              </a:rPr>
              <a:t>Vs Prevalence of Heart </a:t>
            </a:r>
            <a:r>
              <a:rPr lang="en-US" sz="5000" dirty="0" smtClean="0">
                <a:solidFill>
                  <a:schemeClr val="tx1"/>
                </a:solidFill>
              </a:rPr>
              <a:t>Disease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5416" y="2448585"/>
            <a:ext cx="66765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Majority of patients with heart disease and without heart disease have cholesterol levels 200-300mg/</a:t>
            </a:r>
            <a:r>
              <a:rPr lang="en-US" sz="22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dL</a:t>
            </a: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 general, high cholesterol </a:t>
            </a: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sym typeface="Wingdings" panose="05000000000000000000" pitchFamily="2" charset="2"/>
              </a:rPr>
              <a:t> Higher chance of developing heart disease.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sym typeface="Wingdings" panose="05000000000000000000" pitchFamily="2" charset="2"/>
              </a:rPr>
              <a:t>Contradicting results. Increase the size of the dataset?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690688"/>
            <a:ext cx="468527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smtClean="0">
                <a:solidFill>
                  <a:schemeClr val="tx1"/>
                </a:solidFill>
              </a:rPr>
              <a:t>Gender Vs Prevalence of Heart </a:t>
            </a:r>
            <a:r>
              <a:rPr lang="en-US" sz="5000" dirty="0" smtClean="0">
                <a:solidFill>
                  <a:schemeClr val="tx1"/>
                </a:solidFill>
              </a:rPr>
              <a:t>Disease</a:t>
            </a: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5416" y="2448585"/>
            <a:ext cx="6676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Women with Heart Disease compared to men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Selection Bias? </a:t>
            </a: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 </a:t>
            </a:r>
          </a:p>
          <a:p>
            <a:pPr lvl="1" algn="ctr"/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Reflection of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eal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orld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?</a:t>
            </a:r>
          </a:p>
          <a:p>
            <a:pPr lvl="1" algn="ctr"/>
            <a:endParaRPr lang="en-US" sz="22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</a:t>
            </a:r>
            <a:r>
              <a:rPr lang="en-US" sz="2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urther research is required.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0" y="2197125"/>
            <a:ext cx="4963247" cy="32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10742</TotalTime>
  <Words>1467</Words>
  <Application>Microsoft Office PowerPoint</Application>
  <PresentationFormat>Widescreen</PresentationFormat>
  <Paragraphs>270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Corbel</vt:lpstr>
      <vt:lpstr>Wingdings</vt:lpstr>
      <vt:lpstr>Depth</vt:lpstr>
      <vt:lpstr>Heart Disease  Project</vt:lpstr>
      <vt:lpstr>PROBLEM</vt:lpstr>
      <vt:lpstr>WHY IT’S IMPORTANT PREDICT HEART DISEASE</vt:lpstr>
      <vt:lpstr>Data for The Project</vt:lpstr>
      <vt:lpstr>Data Cleaning</vt:lpstr>
      <vt:lpstr>Exploratory Data Analysis (EDA)</vt:lpstr>
      <vt:lpstr>Exploratory Data Analysis (EDA)</vt:lpstr>
      <vt:lpstr>Cholesterol Lveles Vs Prevalence of Heart Disease</vt:lpstr>
      <vt:lpstr>Gender Vs Prevalence of Heart Disease</vt:lpstr>
      <vt:lpstr>Fasting Blood Sugar vs Heart Disease</vt:lpstr>
      <vt:lpstr>Exercise Induced Angina vs Heart Disease EDA Continued…</vt:lpstr>
      <vt:lpstr>Resting Blood Pressure Vs Heart Disease Exploratory Data Analysis (EDA) Continued…</vt:lpstr>
      <vt:lpstr>Cholesterol Levels vs Heart Disease Exploratory Data Analysis (EDA) Continued …</vt:lpstr>
      <vt:lpstr>Chest Pain Vs Prevalence of Heart Disease Exploratory Data Analysis (EDA) Continued … </vt:lpstr>
      <vt:lpstr>Feature Correlation Exploratory Data Analysis (EDA) Continued … </vt:lpstr>
      <vt:lpstr>Data Modeling </vt:lpstr>
      <vt:lpstr>Why Choose RandomForestClassifer</vt:lpstr>
      <vt:lpstr>Why Choose KNeighborsClassifier?</vt:lpstr>
      <vt:lpstr>Why Choose Logistic Regression?</vt:lpstr>
      <vt:lpstr>Why Choose XGBClassifier?</vt:lpstr>
      <vt:lpstr>Modeling</vt:lpstr>
      <vt:lpstr>Modeling Continues…</vt:lpstr>
      <vt:lpstr>Modeling Continues…</vt:lpstr>
      <vt:lpstr>Evaluating The Models</vt:lpstr>
      <vt:lpstr>Evaluating The Model Continues…</vt:lpstr>
      <vt:lpstr>Evaluating The Model Continues…</vt:lpstr>
      <vt:lpstr>Evaluating The Model Continues…</vt:lpstr>
      <vt:lpstr>Evaluating The Model Continues…</vt:lpstr>
      <vt:lpstr>Feature Importance</vt:lpstr>
      <vt:lpstr>Feature Importance</vt:lpstr>
      <vt:lpstr>Feature Importance Continues… </vt:lpstr>
      <vt:lpstr>Summary of the project</vt:lpstr>
      <vt:lpstr>Areas for improvements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Project</dc:title>
  <dc:creator>Nawana Coyle</dc:creator>
  <cp:lastModifiedBy>Nawana Coyle</cp:lastModifiedBy>
  <cp:revision>140</cp:revision>
  <dcterms:created xsi:type="dcterms:W3CDTF">2022-02-22T09:41:03Z</dcterms:created>
  <dcterms:modified xsi:type="dcterms:W3CDTF">2022-04-19T14:48:14Z</dcterms:modified>
</cp:coreProperties>
</file>