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55.xml" ContentType="application/vnd.openxmlformats-officedocument.presentationml.notesSlide+xml"/>
  <Override PartName="/ppt/notesSlides/notesSlide51.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9.xml" ContentType="application/vnd.openxmlformats-officedocument.presentationml.notesSlide+xml"/>
  <Override PartName="/ppt/notesSlides/notesSlide45.xml" ContentType="application/vnd.openxmlformats-officedocument.presentationml.notesSlide+xml"/>
  <Override PartName="/ppt/notesSlides/notesSlide38.xml" ContentType="application/vnd.openxmlformats-officedocument.presentationml.notesSlide+xml"/>
  <Override PartName="/ppt/notesSlides/_rels/notesSlide51.xml.rels" ContentType="application/vnd.openxmlformats-package.relationships+xml"/>
  <Override PartName="/ppt/notesSlides/_rels/notesSlide55.xml.rels" ContentType="application/vnd.openxmlformats-package.relationships+xml"/>
  <Override PartName="/ppt/notesSlides/_rels/notesSlide49.xml.rels" ContentType="application/vnd.openxmlformats-package.relationships+xml"/>
  <Override PartName="/ppt/notesSlides/_rels/notesSlide43.xml.rels" ContentType="application/vnd.openxmlformats-package.relationships+xml"/>
  <Override PartName="/ppt/notesSlides/_rels/notesSlide58.xml.rels" ContentType="application/vnd.openxmlformats-package.relationships+xml"/>
  <Override PartName="/ppt/notesSlides/_rels/notesSlide44.xml.rels" ContentType="application/vnd.openxmlformats-package.relationships+xml"/>
  <Override PartName="/ppt/notesSlides/_rels/notesSlide38.xml.rels" ContentType="application/vnd.openxmlformats-package.relationships+xml"/>
  <Override PartName="/ppt/notesSlides/_rels/notesSlide5.xml.rels" ContentType="application/vnd.openxmlformats-package.relationships+xml"/>
  <Override PartName="/ppt/notesSlides/_rels/notesSlide45.xml.rels" ContentType="application/vnd.openxmlformats-package.relationships+xml"/>
  <Override PartName="/ppt/notesSlides/_rels/notesSlide39.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notesSlide49.xml" ContentType="application/vnd.openxmlformats-officedocument.presentationml.notesSlide+xml"/>
  <Override PartName="/ppt/notesSlides/notesSlide11.xml" ContentType="application/vnd.openxmlformats-officedocument.presentationml.notesSlide+xml"/>
  <Override PartName="/ppt/notesSlides/notesSlide34.xml" ContentType="application/vnd.openxmlformats-officedocument.presentationml.notesSlide+xml"/>
  <Override PartName="/ppt/notesSlides/notesSlide5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media/image72.png" ContentType="image/png"/>
  <Override PartName="/ppt/media/image70.png" ContentType="image/png"/>
  <Override PartName="/ppt/media/image64.png" ContentType="image/png"/>
  <Override PartName="/ppt/media/image62.png" ContentType="image/png"/>
  <Override PartName="/ppt/media/image60.png" ContentType="image/png"/>
  <Override PartName="/ppt/media/image58.png" ContentType="image/png"/>
  <Override PartName="/ppt/media/image56.png" ContentType="image/png"/>
  <Override PartName="/ppt/media/image52.jpeg" ContentType="image/jpeg"/>
  <Override PartName="/ppt/media/image49.wmf" ContentType="image/x-wmf"/>
  <Override PartName="/ppt/media/image48.png" ContentType="image/png"/>
  <Override PartName="/ppt/media/image47.wmf" ContentType="image/x-wmf"/>
  <Override PartName="/ppt/media/image46.png" ContentType="image/png"/>
  <Override PartName="/ppt/media/image50.png" ContentType="image/png"/>
  <Override PartName="/ppt/media/image45.wmf" ContentType="image/x-wmf"/>
  <Override PartName="/ppt/media/image73.png" ContentType="image/png"/>
  <Override PartName="/ppt/media/image43.wmf" ContentType="image/x-wmf"/>
  <Override PartName="/ppt/media/image71.png" ContentType="image/png"/>
  <Override PartName="/ppt/media/image41.wmf" ContentType="image/x-wmf"/>
  <Override PartName="/ppt/media/image69.png" ContentType="image/png"/>
  <Override PartName="/ppt/media/image44.png" ContentType="image/png"/>
  <Override PartName="/ppt/media/image39.wmf" ContentType="image/x-wmf"/>
  <Override PartName="/ppt/media/image38.png" ContentType="image/png"/>
  <Override PartName="/ppt/media/image67.png" ContentType="image/png"/>
  <Override PartName="/ppt/media/image42.png" ContentType="image/png"/>
  <Override PartName="/ppt/media/image37.wmf" ContentType="image/x-wmf"/>
  <Override PartName="/ppt/media/image14.png" ContentType="image/png"/>
  <Override PartName="/ppt/media/image12.png" ContentType="image/png"/>
  <Override PartName="/ppt/media/image10.png" ContentType="image/png"/>
  <Override PartName="/ppt/media/image16.png" ContentType="image/png"/>
  <Override PartName="/ppt/media/image18.png" ContentType="image/png"/>
  <Override PartName="/ppt/media/image26.png" ContentType="image/png"/>
  <Override PartName="/ppt/media/image28.png" ContentType="image/png"/>
  <Override PartName="/ppt/media/image36.png" ContentType="image/png"/>
  <Override PartName="/ppt/media/image68.png" ContentType="image/png"/>
  <Override PartName="/ppt/media/image13.wmf" ContentType="image/x-wmf"/>
  <Override PartName="/ppt/media/image66.png" ContentType="image/png"/>
  <Override PartName="/ppt/media/image11.wmf" ContentType="image/x-wmf"/>
  <Override PartName="/ppt/media/image20.png" ContentType="image/png"/>
  <Override PartName="/ppt/media/image15.wmf" ContentType="image/x-wmf"/>
  <Override PartName="/ppt/media/image22.png" ContentType="image/png"/>
  <Override PartName="/ppt/media/image17.wmf" ContentType="image/x-wmf"/>
  <Override PartName="/ppt/media/image24.png" ContentType="image/png"/>
  <Override PartName="/ppt/media/image19.wmf" ContentType="image/x-wmf"/>
  <Override PartName="/ppt/media/image51.png" ContentType="image/png"/>
  <Override PartName="/ppt/media/image21.wmf" ContentType="image/x-wmf"/>
  <Override PartName="/ppt/media/image23.wmf" ContentType="image/x-wmf"/>
  <Override PartName="/ppt/media/image55.png" ContentType="image/png"/>
  <Override PartName="/ppt/media/image30.png" ContentType="image/png"/>
  <Override PartName="/ppt/media/image25.wmf" ContentType="image/x-wmf"/>
  <Override PartName="/ppt/media/image57.png" ContentType="image/png"/>
  <Override PartName="/ppt/media/image32.png" ContentType="image/png"/>
  <Override PartName="/ppt/media/image27.wmf" ContentType="image/x-wmf"/>
  <Override PartName="/ppt/media/image59.png" ContentType="image/png"/>
  <Override PartName="/ppt/media/image34.png" ContentType="image/png"/>
  <Override PartName="/ppt/media/image29.wmf" ContentType="image/x-wmf"/>
  <Override PartName="/ppt/media/image65.png" ContentType="image/png"/>
  <Override PartName="/ppt/media/image40.png" ContentType="image/png"/>
  <Override PartName="/ppt/media/image35.wmf" ContentType="image/x-wmf"/>
  <Override PartName="/ppt/media/image54.jpeg" ContentType="image/jpeg"/>
  <Override PartName="/ppt/media/image9.wmf" ContentType="image/x-wmf"/>
  <Override PartName="/ppt/media/image7.wmf" ContentType="image/x-wmf"/>
  <Override PartName="/ppt/media/image1.wmf" ContentType="image/x-wmf"/>
  <Override PartName="/ppt/media/image3.wmf" ContentType="image/x-wmf"/>
  <Override PartName="/ppt/media/image5.wmf" ContentType="image/x-wmf"/>
  <Override PartName="/ppt/media/image63.png" ContentType="image/png"/>
  <Override PartName="/ppt/media/image33.wmf" ContentType="image/x-wmf"/>
  <Override PartName="/ppt/media/image8.png" ContentType="image/png"/>
  <Override PartName="/ppt/media/image2.png" ContentType="image/png"/>
  <Override PartName="/ppt/media/image53.jpeg" ContentType="image/jpeg"/>
  <Override PartName="/ppt/media/image4.png" ContentType="image/png"/>
  <Override PartName="/ppt/media/image61.png" ContentType="image/png"/>
  <Override PartName="/ppt/media/image31.wmf" ContentType="image/x-wmf"/>
  <Override PartName="/ppt/media/image6.png" ContentType="image/png"/>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16.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185.xml" ContentType="application/vnd.openxmlformats-officedocument.presentationml.slideLayout+xml"/>
  <Override PartName="/ppt/slideLayouts/slideLayout161.xml" ContentType="application/vnd.openxmlformats-officedocument.presentationml.slideLayout+xml"/>
  <Override PartName="/ppt/slideLayouts/slideLayout70.xml" ContentType="application/vnd.openxmlformats-officedocument.presentationml.slideLayout+xml"/>
  <Override PartName="/ppt/slideLayouts/slideLayout184.xml" ContentType="application/vnd.openxmlformats-officedocument.presentationml.slideLayout+xml"/>
  <Override PartName="/ppt/slideLayouts/slideLayout160.xml" ContentType="application/vnd.openxmlformats-officedocument.presentationml.slideLayout+xml"/>
  <Override PartName="/ppt/slideLayouts/slideLayout61.xml" ContentType="application/vnd.openxmlformats-officedocument.presentationml.slideLayout+xml"/>
  <Override PartName="/ppt/slideLayouts/slideLayout175.xml" ContentType="application/vnd.openxmlformats-officedocument.presentationml.slideLayout+xml"/>
  <Override PartName="/ppt/slideLayouts/slideLayout151.xml" ContentType="application/vnd.openxmlformats-officedocument.presentationml.slideLayout+xml"/>
  <Override PartName="/ppt/slideLayouts/slideLayout60.xml" ContentType="application/vnd.openxmlformats-officedocument.presentationml.slideLayout+xml"/>
  <Override PartName="/ppt/slideLayouts/slideLayout174.xml" ContentType="application/vnd.openxmlformats-officedocument.presentationml.slideLayout+xml"/>
  <Override PartName="/ppt/slideLayouts/slideLayout150.xml" ContentType="application/vnd.openxmlformats-officedocument.presentationml.slideLayout+xml"/>
  <Override PartName="/ppt/slideLayouts/slideLayout54.xml" ContentType="application/vnd.openxmlformats-officedocument.presentationml.slideLayout+xml"/>
  <Override PartName="/ppt/slideLayouts/slideLayout168.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67.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29.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26.xml" ContentType="application/vnd.openxmlformats-officedocument.presentationml.slideLayout+xml"/>
  <Override PartName="/ppt/slideLayouts/slideLayout11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2.xml" ContentType="application/vnd.openxmlformats-officedocument.presentationml.slideLayout+xml"/>
  <Override PartName="/ppt/slideLayouts/slideLayout119.xml" ContentType="application/vnd.openxmlformats-officedocument.presentationml.slideLayout+xml"/>
  <Override PartName="/ppt/slideLayouts/slideLayout55.xml" ContentType="application/vnd.openxmlformats-officedocument.presentationml.slideLayout+xml"/>
  <Override PartName="/ppt/slideLayouts/slideLayout169.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slideLayouts/slideLayout56.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31.xml" ContentType="application/vnd.openxmlformats-officedocument.presentationml.slideLayout+xml"/>
  <Override PartName="/ppt/slideLayouts/slideLayout121.xml" ContentType="application/vnd.openxmlformats-officedocument.presentationml.slideLayout+xml"/>
  <Override PartName="/ppt/slideLayouts/slideLayout57.xml" ContentType="application/vnd.openxmlformats-officedocument.presentationml.slideLayout+xml"/>
  <Override PartName="/ppt/slideLayouts/slideLayout139.xml" ContentType="application/vnd.openxmlformats-officedocument.presentationml.slideLayout+xml"/>
  <Override PartName="/ppt/slideLayouts/slideLayout32.xml" ContentType="application/vnd.openxmlformats-officedocument.presentationml.slideLayout+xml"/>
  <Override PartName="/ppt/slideLayouts/slideLayout12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2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24.xml" ContentType="application/vnd.openxmlformats-officedocument.presentationml.slideLayout+xml"/>
  <Override PartName="/ppt/slideLayouts/slideLayout117.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35.xml" ContentType="application/vnd.openxmlformats-officedocument.presentationml.slideLayout+xml"/>
  <Override PartName="/ppt/slideLayouts/slideLayout125.xml" ContentType="application/vnd.openxmlformats-officedocument.presentationml.slideLayout+xml"/>
  <Override PartName="/ppt/slideLayouts/slideLayout118.xml" ContentType="application/vnd.openxmlformats-officedocument.presentationml.slideLayout+xml"/>
  <Override PartName="/ppt/slideLayouts/slideLayout11.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26.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7.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52.xml" ContentType="application/vnd.openxmlformats-officedocument.presentationml.slideLayout+xml"/>
  <Override PartName="/ppt/slideLayouts/slideLayout15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51.xml" ContentType="application/vnd.openxmlformats-officedocument.presentationml.slideLayout+xml"/>
  <Override PartName="/ppt/slideLayouts/slideLayout158.xml" ContentType="application/vnd.openxmlformats-officedocument.presentationml.slideLayout+xml"/>
  <Override PartName="/ppt/slideLayouts/slideLayout43.xml" ContentType="application/vnd.openxmlformats-officedocument.presentationml.slideLayout+xml"/>
  <Override PartName="/ppt/slideLayouts/slideLayout13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177.xml" ContentType="application/vnd.openxmlformats-officedocument.presentationml.slideLayout+xml"/>
  <Override PartName="/ppt/slideLayouts/slideLayout153.xml" ContentType="application/vnd.openxmlformats-officedocument.presentationml.slideLayout+xml"/>
  <Override PartName="/ppt/slideLayouts/slideLayout62.xml" ContentType="application/vnd.openxmlformats-officedocument.presentationml.slideLayout+xml"/>
  <Override PartName="/ppt/slideLayouts/slideLayout176.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178.xml" ContentType="application/vnd.openxmlformats-officedocument.presentationml.slideLayout+xml"/>
  <Override PartName="/ppt/slideLayouts/slideLayout154.xml" ContentType="application/vnd.openxmlformats-officedocument.presentationml.slideLayout+xml"/>
  <Override PartName="/ppt/slideLayouts/slideLayout65.xml" ContentType="application/vnd.openxmlformats-officedocument.presentationml.slideLayout+xml"/>
  <Override PartName="/ppt/slideLayouts/slideLayout179.xml" ContentType="application/vnd.openxmlformats-officedocument.presentationml.slideLayout+xml"/>
  <Override PartName="/ppt/slideLayouts/slideLayout155.xml" ContentType="application/vnd.openxmlformats-officedocument.presentationml.slideLayout+xml"/>
  <Override PartName="/ppt/slideLayouts/slideLayout147.xml" ContentType="application/vnd.openxmlformats-officedocument.presentationml.slideLayout+xml"/>
  <Override PartName="/ppt/slideLayouts/slideLayout40.xml" ContentType="application/vnd.openxmlformats-officedocument.presentationml.slideLayout+xml"/>
  <Override PartName="/ppt/slideLayouts/slideLayout130.xml" ContentType="application/vnd.openxmlformats-officedocument.presentationml.slideLayout+xml"/>
  <Override PartName="/ppt/slideLayouts/slideLayout66.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41.xml" ContentType="application/vnd.openxmlformats-officedocument.presentationml.slideLayout+xml"/>
  <Override PartName="/ppt/slideLayouts/slideLayout131.xml" ContentType="application/vnd.openxmlformats-officedocument.presentationml.slideLayout+xml"/>
  <Override PartName="/ppt/slideLayouts/slideLayout67.xml" ContentType="application/vnd.openxmlformats-officedocument.presentationml.slideLayout+xml"/>
  <Override PartName="/ppt/slideLayouts/slideLayout50.xml" ContentType="application/vnd.openxmlformats-officedocument.presentationml.slideLayout+xml"/>
  <Override PartName="/ppt/slideLayouts/slideLayout157.xml" ContentType="application/vnd.openxmlformats-officedocument.presentationml.slideLayout+xml"/>
  <Override PartName="/ppt/slideLayouts/slideLayout149.xml" ContentType="application/vnd.openxmlformats-officedocument.presentationml.slideLayout+xml"/>
  <Override PartName="/ppt/slideLayouts/slideLayout42.xml" ContentType="application/vnd.openxmlformats-officedocument.presentationml.slideLayout+xml"/>
  <Override PartName="/ppt/slideLayouts/slideLayout13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3.xml" ContentType="application/vnd.openxmlformats-officedocument.presentationml.slideLayout+xml"/>
  <Override PartName="/ppt/slideLayouts/slideLayout90.xml" ContentType="application/vnd.openxmlformats-officedocument.presentationml.slideLayout+xml"/>
  <Override PartName="/ppt/slideLayouts/slideLayout104.xml" ContentType="application/vnd.openxmlformats-officedocument.presentationml.slideLayout+xml"/>
  <Override PartName="/ppt/slideLayouts/slideLayout91.xml" ContentType="application/vnd.openxmlformats-officedocument.presentationml.slideLayout+xml"/>
  <Override PartName="/ppt/slideLayouts/slideLayout105.xml" ContentType="application/vnd.openxmlformats-officedocument.presentationml.slideLayout+xml"/>
  <Override PartName="/ppt/slideLayouts/slideLayout92.xml" ContentType="application/vnd.openxmlformats-officedocument.presentationml.slideLayout+xml"/>
  <Override PartName="/ppt/slideLayouts/slideLayout106.xml" ContentType="application/vnd.openxmlformats-officedocument.presentationml.slideLayout+xml"/>
  <Override PartName="/ppt/slideLayouts/slideLayout93.xml" ContentType="application/vnd.openxmlformats-officedocument.presentationml.slideLayout+xml"/>
  <Override PartName="/ppt/slideLayouts/_rels/slideLayout188.xml.rels" ContentType="application/vnd.openxmlformats-package.relationships+xml"/>
  <Override PartName="/ppt/slideLayouts/_rels/slideLayout187.xml.rels" ContentType="application/vnd.openxmlformats-package.relationships+xml"/>
  <Override PartName="/ppt/slideLayouts/_rels/slideLayout186.xml.rels" ContentType="application/vnd.openxmlformats-package.relationships+xml"/>
  <Override PartName="/ppt/slideLayouts/_rels/slideLayout185.xml.rels" ContentType="application/vnd.openxmlformats-package.relationships+xml"/>
  <Override PartName="/ppt/slideLayouts/_rels/slideLayout183.xml.rels" ContentType="application/vnd.openxmlformats-package.relationships+xml"/>
  <Override PartName="/ppt/slideLayouts/_rels/slideLayout182.xml.rels" ContentType="application/vnd.openxmlformats-package.relationships+xml"/>
  <Override PartName="/ppt/slideLayouts/_rels/slideLayout181.xml.rels" ContentType="application/vnd.openxmlformats-package.relationships+xml"/>
  <Override PartName="/ppt/slideLayouts/_rels/slideLayout179.xml.rels" ContentType="application/vnd.openxmlformats-package.relationships+xml"/>
  <Override PartName="/ppt/slideLayouts/_rels/slideLayout178.xml.rels" ContentType="application/vnd.openxmlformats-package.relationships+xml"/>
  <Override PartName="/ppt/slideLayouts/_rels/slideLayout192.xml.rels" ContentType="application/vnd.openxmlformats-package.relationships+xml"/>
  <Override PartName="/ppt/slideLayouts/_rels/slideLayout177.xml.rels" ContentType="application/vnd.openxmlformats-package.relationships+xml"/>
  <Override PartName="/ppt/slideLayouts/_rels/slideLayout191.xml.rels" ContentType="application/vnd.openxmlformats-package.relationships+xml"/>
  <Override PartName="/ppt/slideLayouts/_rels/slideLayout176.xml.rels" ContentType="application/vnd.openxmlformats-package.relationships+xml"/>
  <Override PartName="/ppt/slideLayouts/_rels/slideLayout190.xml.rels" ContentType="application/vnd.openxmlformats-package.relationships+xml"/>
  <Override PartName="/ppt/slideLayouts/_rels/slideLayout175.xml.rels" ContentType="application/vnd.openxmlformats-package.relationships+xml"/>
  <Override PartName="/ppt/slideLayouts/_rels/slideLayout170.xml.rels" ContentType="application/vnd.openxmlformats-package.relationships+xml"/>
  <Override PartName="/ppt/slideLayouts/_rels/slideLayout184.xml.rels" ContentType="application/vnd.openxmlformats-package.relationships+xml"/>
  <Override PartName="/ppt/slideLayouts/_rels/slideLayout169.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64.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164.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163.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112.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4.xml.rels" ContentType="application/vnd.openxmlformats-package.relationships+xml"/>
  <Override PartName="/ppt/slideLayouts/_rels/slideLayout189.xml.rels" ContentType="application/vnd.openxmlformats-package.relationships+xml"/>
  <Override PartName="/ppt/slideLayouts/_rels/slideLayout110.xml.rels" ContentType="application/vnd.openxmlformats-package.relationships+xml"/>
  <Override PartName="/ppt/slideLayouts/_rels/slideLayout45.xml.rels" ContentType="application/vnd.openxmlformats-package.relationships+xml"/>
  <Override PartName="/ppt/slideLayouts/_rels/slideLayout103.xml.rels" ContentType="application/vnd.openxmlformats-package.relationships+xml"/>
  <Override PartName="/ppt/slideLayouts/_rels/slideLayout152.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102.xml.rels" ContentType="application/vnd.openxmlformats-package.relationships+xml"/>
  <Override PartName="/ppt/slideLayouts/_rels/slideLayout151.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101.xml.rels" ContentType="application/vnd.openxmlformats-package.relationships+xml"/>
  <Override PartName="/ppt/slideLayouts/_rels/slideLayout21.xml.rels" ContentType="application/vnd.openxmlformats-package.relationships+xml"/>
  <Override PartName="/ppt/slideLayouts/_rels/slideLayout167.xml.rels" ContentType="application/vnd.openxmlformats-package.relationships+xml"/>
  <Override PartName="/ppt/slideLayouts/_rels/slideLayout8.xml.rels" ContentType="application/vnd.openxmlformats-package.relationships+xml"/>
  <Override PartName="/ppt/slideLayouts/_rels/slideLayout91.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0.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87.xml.rels" ContentType="application/vnd.openxmlformats-package.relationships+xml"/>
  <Override PartName="/ppt/slideLayouts/_rels/slideLayout37.xml.rels" ContentType="application/vnd.openxmlformats-package.relationships+xml"/>
  <Override PartName="/ppt/slideLayouts/_rels/slideLayout86.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20.xml.rels" ContentType="application/vnd.openxmlformats-package.relationships+xml"/>
  <Override PartName="/ppt/slideLayouts/_rels/slideLayout73.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4.xml.rels" ContentType="application/vnd.openxmlformats-package.relationships+xml"/>
  <Override PartName="/ppt/slideLayouts/_rels/slideLayout59.xml.rels" ContentType="application/vnd.openxmlformats-package.relationships+xml"/>
  <Override PartName="/ppt/slideLayouts/_rels/slideLayout160.xml.rels" ContentType="application/vnd.openxmlformats-package.relationships+xml"/>
  <Override PartName="/ppt/slideLayouts/_rels/slideLayout145.xml.rels" ContentType="application/vnd.openxmlformats-package.relationships+xml"/>
  <Override PartName="/ppt/slideLayouts/_rels/slideLayout63.xml.rels" ContentType="application/vnd.openxmlformats-package.relationships+xml"/>
  <Override PartName="/ppt/slideLayouts/_rels/slideLayout48.xml.rels" ContentType="application/vnd.openxmlformats-package.relationships+xml"/>
  <Override PartName="/ppt/slideLayouts/_rels/slideLayout97.xml.rels" ContentType="application/vnd.openxmlformats-package.relationships+xml"/>
  <Override PartName="/ppt/slideLayouts/_rels/slideLayout4.xml.rels" ContentType="application/vnd.openxmlformats-package.relationships+xml"/>
  <Override PartName="/ppt/slideLayouts/_rels/slideLayout61.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_rels/slideLayout135.xml.rels" ContentType="application/vnd.openxmlformats-package.relationships+xml"/>
  <Override PartName="/ppt/slideLayouts/_rels/slideLayout5.xml.rels" ContentType="application/vnd.openxmlformats-package.relationships+xml"/>
  <Override PartName="/ppt/slideLayouts/_rels/slideLayout62.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33.xml.rels" ContentType="application/vnd.openxmlformats-package.relationships+xml"/>
  <Override PartName="/ppt/slideLayouts/_rels/slideLayout3.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93.xml.rels" ContentType="application/vnd.openxmlformats-package.relationships+xml"/>
  <Override PartName="/ppt/slideLayouts/_rels/slideLayout78.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80.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66.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50.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94.xml.rels" ContentType="application/vnd.openxmlformats-package.relationships+xml"/>
  <Override PartName="/ppt/slideLayouts/_rels/slideLayout79.xml.rels" ContentType="application/vnd.openxmlformats-package.relationships+xml"/>
  <Override PartName="/ppt/slideLayouts/_rels/slideLayout67.xml.rels" ContentType="application/vnd.openxmlformats-package.relationships+xml"/>
  <Override PartName="/ppt/slideLayouts/_rels/slideLayout82.xml.rels" ContentType="application/vnd.openxmlformats-package.relationships+xml"/>
  <Override PartName="/ppt/slideLayouts/_rels/slideLayout125.xml.rels" ContentType="application/vnd.openxmlformats-package.relationships+xml"/>
  <Override PartName="/ppt/slideLayouts/_rels/slideLayout140.xml.rels" ContentType="application/vnd.openxmlformats-package.relationships+xml"/>
  <Override PartName="/ppt/slideLayouts/_rels/slideLayout88.xml.rels" ContentType="application/vnd.openxmlformats-package.relationships+xml"/>
  <Override PartName="/ppt/slideLayouts/_rels/slideLayout150.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104.xml.rels" ContentType="application/vnd.openxmlformats-package.relationships+xml"/>
  <Override PartName="/ppt/slideLayouts/_rels/slideLayout138.xml.rels" ContentType="application/vnd.openxmlformats-package.relationships+xml"/>
  <Override PartName="/ppt/slideLayouts/_rels/slideLayout153.xml.rels" ContentType="application/vnd.openxmlformats-package.relationships+xml"/>
  <Override PartName="/ppt/slideLayouts/_rels/slideLayout99.xml.rels" ContentType="application/vnd.openxmlformats-package.relationships+xml"/>
  <Override PartName="/ppt/slideLayouts/_rels/slideLayout136.xml.rels" ContentType="application/vnd.openxmlformats-package.relationships+xml"/>
  <Override PartName="/ppt/slideLayouts/_rels/slideLayout105.xml.rels" ContentType="application/vnd.openxmlformats-package.relationships+xml"/>
  <Override PartName="/ppt/slideLayouts/_rels/slideLayout139.xml.rels" ContentType="application/vnd.openxmlformats-package.relationships+xml"/>
  <Override PartName="/ppt/slideLayouts/_rels/slideLayout154.xml.rels" ContentType="application/vnd.openxmlformats-package.relationships+xml"/>
  <Override PartName="/ppt/slideLayouts/_rels/slideLayout121.xml.rels" ContentType="application/vnd.openxmlformats-package.relationships+xml"/>
  <Override PartName="/ppt/slideLayouts/_rels/slideLayout106.xml.rels" ContentType="application/vnd.openxmlformats-package.relationships+xml"/>
  <Override PartName="/ppt/slideLayouts/_rels/slideLayout122.xml.rels" ContentType="application/vnd.openxmlformats-package.relationships+xml"/>
  <Override PartName="/ppt/slideLayouts/_rels/slideLayout107.xml.rels" ContentType="application/vnd.openxmlformats-package.relationships+xml"/>
  <Override PartName="/ppt/slideLayouts/_rels/slideLayout171.xml.rels" ContentType="application/vnd.openxmlformats-package.relationships+xml"/>
  <Override PartName="/ppt/slideLayouts/_rels/slideLayout156.xml.rels" ContentType="application/vnd.openxmlformats-package.relationships+xml"/>
  <Override PartName="/ppt/slideLayouts/_rels/slideLayout123.xml.rels" ContentType="application/vnd.openxmlformats-package.relationships+xml"/>
  <Override PartName="/ppt/slideLayouts/_rels/slideLayout108.xml.rels" ContentType="application/vnd.openxmlformats-package.relationships+xml"/>
  <Override PartName="/ppt/slideLayouts/_rels/slideLayout172.xml.rels" ContentType="application/vnd.openxmlformats-package.relationships+xml"/>
  <Override PartName="/ppt/slideLayouts/_rels/slideLayout157.xml.rels" ContentType="application/vnd.openxmlformats-package.relationships+xml"/>
  <Override PartName="/ppt/slideLayouts/_rels/slideLayout70.xml.rels" ContentType="application/vnd.openxmlformats-package.relationships+xml"/>
  <Override PartName="/ppt/slideLayouts/_rels/slideLayout124.xml.rels" ContentType="application/vnd.openxmlformats-package.relationships+xml"/>
  <Override PartName="/ppt/slideLayouts/_rels/slideLayout109.xml.rels" ContentType="application/vnd.openxmlformats-package.relationships+xml"/>
  <Override PartName="/ppt/slideLayouts/_rels/slideLayout173.xml.rels" ContentType="application/vnd.openxmlformats-package.relationships+xml"/>
  <Override PartName="/ppt/slideLayouts/_rels/slideLayout158.xml.rels" ContentType="application/vnd.openxmlformats-package.relationships+xml"/>
  <Override PartName="/ppt/slideLayouts/_rels/slideLayout116.xml.rels" ContentType="application/vnd.openxmlformats-package.relationships+xml"/>
  <Override PartName="/ppt/slideLayouts/_rels/slideLayout180.xml.rels" ContentType="application/vnd.openxmlformats-package.relationships+xml"/>
  <Override PartName="/ppt/slideLayouts/_rels/slideLayout6.xml.rels" ContentType="application/vnd.openxmlformats-package.relationships+xml"/>
  <Override PartName="/ppt/slideLayouts/_rels/slideLayout165.xml.rels" ContentType="application/vnd.openxmlformats-package.relationships+xml"/>
  <Override PartName="/ppt/slideLayouts/_rels/slideLayout117.xml.rels" ContentType="application/vnd.openxmlformats-package.relationships+xml"/>
  <Override PartName="/ppt/slideLayouts/_rels/slideLayout7.xml.rels" ContentType="application/vnd.openxmlformats-package.relationships+xml"/>
  <Override PartName="/ppt/slideLayouts/_rels/slideLayout166.xml.rels" ContentType="application/vnd.openxmlformats-package.relationships+xml"/>
  <Override PartName="/ppt/slideLayouts/_rels/slideLayout118.xml.rels" ContentType="application/vnd.openxmlformats-package.relationships+xml"/>
  <Override PartName="/ppt/slideLayouts/_rels/slideLayout134.xml.rels" ContentType="application/vnd.openxmlformats-package.relationships+xml"/>
  <Override PartName="/ppt/slideLayouts/_rels/slideLayout119.xml.rels" ContentType="application/vnd.openxmlformats-package.relationships+xml"/>
  <Override PartName="/ppt/slideLayouts/_rels/slideLayout129.xml.rels" ContentType="application/vnd.openxmlformats-package.relationships+xml"/>
  <Override PartName="/ppt/slideLayouts/_rels/slideLayout115.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83.xml.rels" ContentType="application/vnd.openxmlformats-package.relationships+xml"/>
  <Override PartName="/ppt/slideLayouts/_rels/slideLayout137.xml.rels" ContentType="application/vnd.openxmlformats-package.relationships+xml"/>
  <Override PartName="/ppt/slideLayouts/_rels/slideLayout126.xml.rels" ContentType="application/vnd.openxmlformats-package.relationships+xml"/>
  <Override PartName="/ppt/slideLayouts/_rels/slideLayout141.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128.xml.rels" ContentType="application/vnd.openxmlformats-package.relationships+xml"/>
  <Override PartName="/ppt/slideLayouts/_rels/slideLayout143.xml.rels" ContentType="application/vnd.openxmlformats-package.relationships+xml"/>
  <Override PartName="/ppt/slideLayouts/_rels/slideLayout161.xml.rels" ContentType="application/vnd.openxmlformats-package.relationships+xml"/>
  <Override PartName="/ppt/slideLayouts/_rels/slideLayout146.xml.rels" ContentType="application/vnd.openxmlformats-package.relationships+xml"/>
  <Override PartName="/ppt/slideLayouts/_rels/slideLayout162.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5.xml.rels" ContentType="application/vnd.openxmlformats-package.relationships+xml"/>
  <Override PartName="/ppt/slideLayouts/_rels/slideLayout174.xml.rels" ContentType="application/vnd.openxmlformats-package.relationships+xml"/>
  <Override PartName="/ppt/slideLayouts/_rels/slideLayout159.xml.rels" ContentType="application/vnd.openxmlformats-package.relationships+xml"/>
  <Override PartName="/ppt/slideLayouts/slideLayout107.xml" ContentType="application/vnd.openxmlformats-officedocument.presentationml.slideLayout+xml"/>
  <Override PartName="/ppt/slideLayouts/slideLayout94.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9.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40.xml" ContentType="application/vnd.openxmlformats-officedocument.presentationml.slideLayout+xml"/>
  <Override PartName="/ppt/slideLayouts/slideLayout164.xml" ContentType="application/vnd.openxmlformats-officedocument.presentationml.slideLayout+xml"/>
  <Override PartName="/ppt/slideLayouts/slideLayout141.xml" ContentType="application/vnd.openxmlformats-officedocument.presentationml.slideLayout+xml"/>
  <Override PartName="/ppt/slideLayouts/slideLayout165.xml" ContentType="application/vnd.openxmlformats-officedocument.presentationml.slideLayout+xml"/>
  <Override PartName="/ppt/slideLayouts/slideLayout142.xml" ContentType="application/vnd.openxmlformats-officedocument.presentationml.slideLayout+xml"/>
  <Override PartName="/ppt/slideLayouts/slideLayout16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16" r:id="rId7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notesMaster" Target="notesMasters/notesMaster1.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slide" Target="slides/slide30.xml"/><Relationship Id="rId49" Type="http://schemas.openxmlformats.org/officeDocument/2006/relationships/slide" Target="slides/slide3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 Id="rId56" Type="http://schemas.openxmlformats.org/officeDocument/2006/relationships/slide" Target="slides/slide38.xml"/><Relationship Id="rId57" Type="http://schemas.openxmlformats.org/officeDocument/2006/relationships/slide" Target="slides/slide39.xml"/><Relationship Id="rId58" Type="http://schemas.openxmlformats.org/officeDocument/2006/relationships/slide" Target="slides/slide40.xml"/><Relationship Id="rId59" Type="http://schemas.openxmlformats.org/officeDocument/2006/relationships/slide" Target="slides/slide41.xml"/><Relationship Id="rId60" Type="http://schemas.openxmlformats.org/officeDocument/2006/relationships/slide" Target="slides/slide42.xml"/><Relationship Id="rId61" Type="http://schemas.openxmlformats.org/officeDocument/2006/relationships/slide" Target="slides/slide43.xml"/><Relationship Id="rId62" Type="http://schemas.openxmlformats.org/officeDocument/2006/relationships/slide" Target="slides/slide44.xml"/><Relationship Id="rId63" Type="http://schemas.openxmlformats.org/officeDocument/2006/relationships/slide" Target="slides/slide45.xml"/><Relationship Id="rId64" Type="http://schemas.openxmlformats.org/officeDocument/2006/relationships/slide" Target="slides/slide46.xml"/><Relationship Id="rId65" Type="http://schemas.openxmlformats.org/officeDocument/2006/relationships/slide" Target="slides/slide47.xml"/><Relationship Id="rId66" Type="http://schemas.openxmlformats.org/officeDocument/2006/relationships/slide" Target="slides/slide48.xml"/><Relationship Id="rId67" Type="http://schemas.openxmlformats.org/officeDocument/2006/relationships/slide" Target="slides/slide49.xml"/><Relationship Id="rId68" Type="http://schemas.openxmlformats.org/officeDocument/2006/relationships/slide" Target="slides/slide50.xml"/><Relationship Id="rId69" Type="http://schemas.openxmlformats.org/officeDocument/2006/relationships/slide" Target="slides/slide51.xml"/><Relationship Id="rId70" Type="http://schemas.openxmlformats.org/officeDocument/2006/relationships/slide" Target="slides/slide52.xml"/><Relationship Id="rId71" Type="http://schemas.openxmlformats.org/officeDocument/2006/relationships/slide" Target="slides/slide53.xml"/><Relationship Id="rId72" Type="http://schemas.openxmlformats.org/officeDocument/2006/relationships/slide" Target="slides/slide54.xml"/><Relationship Id="rId73" Type="http://schemas.openxmlformats.org/officeDocument/2006/relationships/slide" Target="slides/slide55.xml"/><Relationship Id="rId74" Type="http://schemas.openxmlformats.org/officeDocument/2006/relationships/slide" Target="slides/slide56.xml"/><Relationship Id="rId75" Type="http://schemas.openxmlformats.org/officeDocument/2006/relationships/slide" Target="slides/slide57.xml"/><Relationship Id="rId76" Type="http://schemas.openxmlformats.org/officeDocument/2006/relationships/slide" Target="slides/slide58.xml"/><Relationship Id="rId77" Type="http://schemas.openxmlformats.org/officeDocument/2006/relationships/slide" Target="slides/slide59.xml"/><Relationship Id="rId78" Type="http://schemas.openxmlformats.org/officeDocument/2006/relationships/slide" Target="slides/slide60.xml"/><Relationship Id="rId79"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1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4"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44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44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44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44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449" name="PlaceHolder 6"/>
          <p:cNvSpPr>
            <a:spLocks noGrp="1"/>
          </p:cNvSpPr>
          <p:nvPr>
            <p:ph type="sldNum"/>
          </p:nvPr>
        </p:nvSpPr>
        <p:spPr>
          <a:xfrm>
            <a:off x="4278960" y="10157400"/>
            <a:ext cx="3280680" cy="534240"/>
          </a:xfrm>
          <a:prstGeom prst="rect">
            <a:avLst/>
          </a:prstGeom>
        </p:spPr>
        <p:txBody>
          <a:bodyPr lIns="0" rIns="0" tIns="0" bIns="0" anchor="b"/>
          <a:p>
            <a:pPr algn="r"/>
            <a:fld id="{350BC758-C19E-4263-B3FB-B8B594FF476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5" name="PlaceHolder 1"/>
          <p:cNvSpPr>
            <a:spLocks noGrp="1"/>
          </p:cNvSpPr>
          <p:nvPr>
            <p:ph type="sldImg"/>
          </p:nvPr>
        </p:nvSpPr>
        <p:spPr>
          <a:xfrm>
            <a:off x="380880" y="685800"/>
            <a:ext cx="6094080" cy="3427200"/>
          </a:xfrm>
          <a:prstGeom prst="rect">
            <a:avLst/>
          </a:prstGeom>
        </p:spPr>
      </p:sp>
      <p:sp>
        <p:nvSpPr>
          <p:cNvPr id="1676"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677"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21659B28-1051-40AB-BC67-35928F191DE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1" name="PlaceHolder 1"/>
          <p:cNvSpPr>
            <a:spLocks noGrp="1"/>
          </p:cNvSpPr>
          <p:nvPr>
            <p:ph type="sldImg"/>
          </p:nvPr>
        </p:nvSpPr>
        <p:spPr>
          <a:xfrm>
            <a:off x="380880" y="685800"/>
            <a:ext cx="6094080" cy="3427200"/>
          </a:xfrm>
          <a:prstGeom prst="rect">
            <a:avLst/>
          </a:prstGeom>
        </p:spPr>
      </p:sp>
      <p:sp>
        <p:nvSpPr>
          <p:cNvPr id="1682"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683"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AC70D286-63A3-4D42-BF63-B80EAFFB778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4" name="PlaceHolder 1"/>
          <p:cNvSpPr>
            <a:spLocks noGrp="1"/>
          </p:cNvSpPr>
          <p:nvPr>
            <p:ph type="sldImg"/>
          </p:nvPr>
        </p:nvSpPr>
        <p:spPr>
          <a:xfrm>
            <a:off x="380880" y="685800"/>
            <a:ext cx="6094080" cy="3427200"/>
          </a:xfrm>
          <a:prstGeom prst="rect">
            <a:avLst/>
          </a:prstGeom>
        </p:spPr>
      </p:sp>
      <p:sp>
        <p:nvSpPr>
          <p:cNvPr id="1685"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686"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D4E7ABC2-632B-4E9C-956D-52C678D97A0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7" name="PlaceHolder 1"/>
          <p:cNvSpPr>
            <a:spLocks noGrp="1"/>
          </p:cNvSpPr>
          <p:nvPr>
            <p:ph type="sldImg"/>
          </p:nvPr>
        </p:nvSpPr>
        <p:spPr>
          <a:xfrm>
            <a:off x="380880" y="685800"/>
            <a:ext cx="6094080" cy="3427200"/>
          </a:xfrm>
          <a:prstGeom prst="rect">
            <a:avLst/>
          </a:prstGeom>
        </p:spPr>
      </p:sp>
      <p:sp>
        <p:nvSpPr>
          <p:cNvPr id="1688"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689"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BE7286CB-4FC6-446E-88E6-4AF0D6FB66E8}"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0" name="PlaceHolder 1"/>
          <p:cNvSpPr>
            <a:spLocks noGrp="1"/>
          </p:cNvSpPr>
          <p:nvPr>
            <p:ph type="sldImg"/>
          </p:nvPr>
        </p:nvSpPr>
        <p:spPr>
          <a:xfrm>
            <a:off x="380880" y="685800"/>
            <a:ext cx="6094080" cy="3427200"/>
          </a:xfrm>
          <a:prstGeom prst="rect">
            <a:avLst/>
          </a:prstGeom>
        </p:spPr>
      </p:sp>
      <p:sp>
        <p:nvSpPr>
          <p:cNvPr id="1691"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692"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8C199984-FDD5-4DF6-8613-2BDD10B853D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3" name="PlaceHolder 1"/>
          <p:cNvSpPr>
            <a:spLocks noGrp="1"/>
          </p:cNvSpPr>
          <p:nvPr>
            <p:ph type="sldImg"/>
          </p:nvPr>
        </p:nvSpPr>
        <p:spPr>
          <a:xfrm>
            <a:off x="380880" y="694800"/>
            <a:ext cx="6094440" cy="3427560"/>
          </a:xfrm>
          <a:prstGeom prst="rect">
            <a:avLst/>
          </a:prstGeom>
        </p:spPr>
      </p:sp>
      <p:sp>
        <p:nvSpPr>
          <p:cNvPr id="1694" name="PlaceHolder 2"/>
          <p:cNvSpPr>
            <a:spLocks noGrp="1"/>
          </p:cNvSpPr>
          <p:nvPr>
            <p:ph type="body"/>
          </p:nvPr>
        </p:nvSpPr>
        <p:spPr>
          <a:xfrm>
            <a:off x="685800" y="4343400"/>
            <a:ext cx="5484960" cy="4113360"/>
          </a:xfrm>
          <a:prstGeom prst="rect">
            <a:avLst/>
          </a:prstGeom>
        </p:spPr>
        <p:txBody>
          <a:bodyPr lIns="0" rIns="0" tIns="0" bIns="0"/>
          <a:p>
            <a:pPr marL="216000" indent="-215280">
              <a:lnSpc>
                <a:spcPts val="2401"/>
              </a:lnSpc>
            </a:pPr>
            <a:r>
              <a:rPr b="0" lang="en-US" sz="1400" spc="-1" strike="noStrike">
                <a:solidFill>
                  <a:srgbClr val="333333"/>
                </a:solidFill>
                <a:latin typeface="ING Me"/>
              </a:rPr>
              <a:t>Variational Inference (</a:t>
            </a:r>
            <a:r>
              <a:rPr b="1" lang="en-US" sz="1400" spc="-1" strike="noStrike">
                <a:solidFill>
                  <a:srgbClr val="333333"/>
                </a:solidFill>
                <a:latin typeface="ING Me"/>
              </a:rPr>
              <a:t>EM</a:t>
            </a:r>
            <a:r>
              <a:rPr b="0" lang="en-US" sz="1400" spc="-1" strike="noStrike">
                <a:solidFill>
                  <a:srgbClr val="333333"/>
                </a:solidFill>
                <a:latin typeface="ING Me"/>
              </a:rPr>
              <a:t> being a special case thereof and the HARD EM is an even more special case). This is supposed to be faster than MCMC but only single point estimates for the parameters (unless parameters are treated like random variables), not samples.</a:t>
            </a:r>
            <a:endParaRPr b="0" lang="en-US" sz="1400" spc="-1" strike="noStrike">
              <a:latin typeface="Arial"/>
            </a:endParaRPr>
          </a:p>
          <a:p>
            <a:pPr marL="216000" indent="-215280">
              <a:lnSpc>
                <a:spcPct val="100000"/>
              </a:lnSpc>
            </a:pPr>
            <a:r>
              <a:rPr b="0" lang="en-US" sz="1400" spc="-1" strike="noStrike">
                <a:solidFill>
                  <a:srgbClr val="333333"/>
                </a:solidFill>
                <a:latin typeface="ING Me"/>
              </a:rPr>
              <a:t>Apporximate the posterior P(theta|x,y) with a simpler, factorised distribution which will miss the correlation properties of the posterior. But you will still get insight about each variable (like MAP).</a:t>
            </a:r>
            <a:endParaRPr b="0" lang="en-US" sz="14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5" name="PlaceHolder 1"/>
          <p:cNvSpPr>
            <a:spLocks noGrp="1"/>
          </p:cNvSpPr>
          <p:nvPr>
            <p:ph type="sldImg"/>
          </p:nvPr>
        </p:nvSpPr>
        <p:spPr>
          <a:xfrm>
            <a:off x="380880" y="685800"/>
            <a:ext cx="6094080" cy="3427200"/>
          </a:xfrm>
          <a:prstGeom prst="rect">
            <a:avLst/>
          </a:prstGeom>
        </p:spPr>
      </p:sp>
      <p:sp>
        <p:nvSpPr>
          <p:cNvPr id="1696"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697"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01755445-0532-4EE6-B479-96748A6CB17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8" name="PlaceHolder 1"/>
          <p:cNvSpPr>
            <a:spLocks noGrp="1"/>
          </p:cNvSpPr>
          <p:nvPr>
            <p:ph type="sldImg"/>
          </p:nvPr>
        </p:nvSpPr>
        <p:spPr>
          <a:xfrm>
            <a:off x="380880" y="685800"/>
            <a:ext cx="6094080" cy="3427200"/>
          </a:xfrm>
          <a:prstGeom prst="rect">
            <a:avLst/>
          </a:prstGeom>
        </p:spPr>
      </p:sp>
      <p:sp>
        <p:nvSpPr>
          <p:cNvPr id="1699"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700"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F24CCF37-FA82-4739-B7F6-751F5B9E7154}"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1" name="PlaceHolder 1"/>
          <p:cNvSpPr>
            <a:spLocks noGrp="1"/>
          </p:cNvSpPr>
          <p:nvPr>
            <p:ph type="sldImg"/>
          </p:nvPr>
        </p:nvSpPr>
        <p:spPr>
          <a:xfrm>
            <a:off x="380880" y="694800"/>
            <a:ext cx="6094440" cy="3427560"/>
          </a:xfrm>
          <a:prstGeom prst="rect">
            <a:avLst/>
          </a:prstGeom>
        </p:spPr>
      </p:sp>
      <p:sp>
        <p:nvSpPr>
          <p:cNvPr id="1702" name="PlaceHolder 2"/>
          <p:cNvSpPr>
            <a:spLocks noGrp="1"/>
          </p:cNvSpPr>
          <p:nvPr>
            <p:ph type="body"/>
          </p:nvPr>
        </p:nvSpPr>
        <p:spPr>
          <a:xfrm>
            <a:off x="685800" y="4343400"/>
            <a:ext cx="5484960" cy="4113360"/>
          </a:xfrm>
          <a:prstGeom prst="rect">
            <a:avLst/>
          </a:prstGeom>
        </p:spPr>
        <p:txBody>
          <a:bodyPr lIns="0" rIns="0" tIns="0" bIns="0"/>
          <a:p>
            <a:pPr marL="216000" indent="-215280">
              <a:lnSpc>
                <a:spcPts val="2401"/>
              </a:lnSpc>
            </a:pPr>
            <a:r>
              <a:rPr b="1" lang="en-US" sz="1400" spc="-1" strike="noStrike">
                <a:solidFill>
                  <a:srgbClr val="333333"/>
                </a:solidFill>
                <a:latin typeface="ING Me"/>
              </a:rPr>
              <a:t>Stan</a:t>
            </a:r>
            <a:r>
              <a:rPr b="0" lang="en-US" sz="1400" spc="-1" strike="noStrike">
                <a:solidFill>
                  <a:srgbClr val="333333"/>
                </a:solidFill>
                <a:latin typeface="ING Me"/>
              </a:rPr>
              <a:t>: The one we are using today with its python wrapper </a:t>
            </a:r>
            <a:r>
              <a:rPr b="1" lang="en-US" sz="1400" spc="-1" strike="noStrike">
                <a:solidFill>
                  <a:srgbClr val="333333"/>
                </a:solidFill>
                <a:latin typeface="ING Me"/>
              </a:rPr>
              <a:t>PyStan</a:t>
            </a:r>
            <a:r>
              <a:rPr b="0" lang="en-US" sz="1400" spc="-1" strike="noStrike">
                <a:solidFill>
                  <a:srgbClr val="333333"/>
                </a:solidFill>
                <a:latin typeface="ING Me"/>
              </a:rPr>
              <a:t>. Well maintained, big team, no sampling form discrete vars. Does not depend on other libs.</a:t>
            </a:r>
            <a:endParaRPr b="0" lang="en-US" sz="1400" spc="-1" strike="noStrike">
              <a:latin typeface="Arial"/>
            </a:endParaRPr>
          </a:p>
          <a:p>
            <a:pPr marL="216000" indent="-215280">
              <a:lnSpc>
                <a:spcPts val="2401"/>
              </a:lnSpc>
            </a:pPr>
            <a:r>
              <a:rPr b="1" lang="en-US" sz="1400" spc="-1" strike="noStrike">
                <a:solidFill>
                  <a:srgbClr val="333333"/>
                </a:solidFill>
                <a:latin typeface="ING Me"/>
              </a:rPr>
              <a:t>JAGS</a:t>
            </a:r>
            <a:r>
              <a:rPr b="0" lang="en-US" sz="1400" spc="-1" strike="noStrike">
                <a:solidFill>
                  <a:srgbClr val="333333"/>
                </a:solidFill>
                <a:latin typeface="ING Me"/>
              </a:rPr>
              <a:t>: Older. Has a wrapper for python which reasonably maintained. Uses similar language to Stan but allows sampling from discrete vars.</a:t>
            </a:r>
            <a:endParaRPr b="0" lang="en-US" sz="1400" spc="-1" strike="noStrike">
              <a:latin typeface="Arial"/>
            </a:endParaRPr>
          </a:p>
          <a:p>
            <a:pPr marL="216000" indent="-215280">
              <a:lnSpc>
                <a:spcPts val="2401"/>
              </a:lnSpc>
            </a:pPr>
            <a:r>
              <a:rPr b="1" lang="en-US" sz="1400" spc="-1" strike="noStrike">
                <a:solidFill>
                  <a:srgbClr val="333333"/>
                </a:solidFill>
                <a:latin typeface="ING Me"/>
              </a:rPr>
              <a:t>Edward</a:t>
            </a:r>
            <a:r>
              <a:rPr b="0" lang="en-US" sz="1400" spc="-1" strike="noStrike">
                <a:solidFill>
                  <a:srgbClr val="333333"/>
                </a:solidFill>
                <a:latin typeface="ING Me"/>
              </a:rPr>
              <a:t>: I find it promising. The same person who worked with Stan moved there. Based on TensorFlow.</a:t>
            </a:r>
            <a:endParaRPr b="0" lang="en-US" sz="1400" spc="-1" strike="noStrike">
              <a:latin typeface="Arial"/>
            </a:endParaRPr>
          </a:p>
          <a:p>
            <a:pPr marL="216000" indent="-215280">
              <a:lnSpc>
                <a:spcPts val="2401"/>
              </a:lnSpc>
            </a:pPr>
            <a:r>
              <a:rPr b="1" lang="en-US" sz="1400" spc="-1" strike="noStrike">
                <a:solidFill>
                  <a:srgbClr val="333333"/>
                </a:solidFill>
                <a:latin typeface="ING Me"/>
              </a:rPr>
              <a:t>PyMC3</a:t>
            </a:r>
            <a:r>
              <a:rPr b="0" lang="en-US" sz="1400" spc="-1" strike="noStrike">
                <a:solidFill>
                  <a:srgbClr val="333333"/>
                </a:solidFill>
                <a:latin typeface="ING Me"/>
              </a:rPr>
              <a:t>: I think it is based on theano which is not supported any more.</a:t>
            </a:r>
            <a:endParaRPr b="0" lang="en-US" sz="1400" spc="-1" strike="noStrike">
              <a:latin typeface="Arial"/>
            </a:endParaRPr>
          </a:p>
          <a:p>
            <a:pPr marL="216000" indent="-215280">
              <a:lnSpc>
                <a:spcPts val="2401"/>
              </a:lnSpc>
            </a:pPr>
            <a:r>
              <a:rPr b="1" lang="en-US" sz="1400" spc="-1" strike="noStrike">
                <a:solidFill>
                  <a:srgbClr val="333333"/>
                </a:solidFill>
                <a:latin typeface="ING Me"/>
              </a:rPr>
              <a:t>Emcee</a:t>
            </a:r>
            <a:r>
              <a:rPr b="0" lang="en-US" sz="1400" spc="-1" strike="noStrike">
                <a:solidFill>
                  <a:srgbClr val="333333"/>
                </a:solidFill>
                <a:latin typeface="ING Me"/>
              </a:rPr>
              <a:t>: </a:t>
            </a:r>
            <a:endParaRPr b="0" lang="en-US" sz="1400" spc="-1" strike="noStrike">
              <a:latin typeface="Arial"/>
            </a:endParaRPr>
          </a:p>
          <a:p>
            <a:pPr marL="216000" indent="-215280">
              <a:lnSpc>
                <a:spcPct val="100000"/>
              </a:lnSpc>
            </a:pPr>
            <a:r>
              <a:rPr b="1" lang="en-US" sz="1400" spc="-1" strike="noStrike">
                <a:solidFill>
                  <a:srgbClr val="333333"/>
                </a:solidFill>
                <a:latin typeface="ING Me"/>
              </a:rPr>
              <a:t>OpenBugs, WinBugs</a:t>
            </a:r>
            <a:endParaRPr b="0" lang="en-US" sz="14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3" name="PlaceHolder 1"/>
          <p:cNvSpPr>
            <a:spLocks noGrp="1"/>
          </p:cNvSpPr>
          <p:nvPr>
            <p:ph type="sldImg"/>
          </p:nvPr>
        </p:nvSpPr>
        <p:spPr>
          <a:xfrm>
            <a:off x="380880" y="685800"/>
            <a:ext cx="6094080" cy="3427200"/>
          </a:xfrm>
          <a:prstGeom prst="rect">
            <a:avLst/>
          </a:prstGeom>
        </p:spPr>
      </p:sp>
      <p:sp>
        <p:nvSpPr>
          <p:cNvPr id="1704"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705"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54278863-952F-4886-9FEF-D5066C1DFAD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6" name="PlaceHolder 1"/>
          <p:cNvSpPr>
            <a:spLocks noGrp="1"/>
          </p:cNvSpPr>
          <p:nvPr>
            <p:ph type="sldImg"/>
          </p:nvPr>
        </p:nvSpPr>
        <p:spPr>
          <a:xfrm>
            <a:off x="380880" y="685800"/>
            <a:ext cx="6094080" cy="3427200"/>
          </a:xfrm>
          <a:prstGeom prst="rect">
            <a:avLst/>
          </a:prstGeom>
        </p:spPr>
      </p:sp>
      <p:sp>
        <p:nvSpPr>
          <p:cNvPr id="1707"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708"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D0217ECC-D02F-41B4-A88E-AD09B982E46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8" name="PlaceHolder 1"/>
          <p:cNvSpPr>
            <a:spLocks noGrp="1"/>
          </p:cNvSpPr>
          <p:nvPr>
            <p:ph type="sldImg"/>
          </p:nvPr>
        </p:nvSpPr>
        <p:spPr>
          <a:xfrm>
            <a:off x="380880" y="685800"/>
            <a:ext cx="6094080" cy="3427200"/>
          </a:xfrm>
          <a:prstGeom prst="rect">
            <a:avLst/>
          </a:prstGeom>
        </p:spPr>
      </p:sp>
      <p:sp>
        <p:nvSpPr>
          <p:cNvPr id="1679"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680"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949E1380-26A8-4354-A430-74110925D9C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9" name="PlaceHolder 1"/>
          <p:cNvSpPr>
            <a:spLocks noGrp="1"/>
          </p:cNvSpPr>
          <p:nvPr>
            <p:ph type="sldImg"/>
          </p:nvPr>
        </p:nvSpPr>
        <p:spPr>
          <a:xfrm>
            <a:off x="380880" y="685800"/>
            <a:ext cx="6094080" cy="3427200"/>
          </a:xfrm>
          <a:prstGeom prst="rect">
            <a:avLst/>
          </a:prstGeom>
        </p:spPr>
      </p:sp>
      <p:sp>
        <p:nvSpPr>
          <p:cNvPr id="1710"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711"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885D4957-8625-49CA-8D19-874B903F0BD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2" name="PlaceHolder 1"/>
          <p:cNvSpPr>
            <a:spLocks noGrp="1"/>
          </p:cNvSpPr>
          <p:nvPr>
            <p:ph type="sldImg"/>
          </p:nvPr>
        </p:nvSpPr>
        <p:spPr>
          <a:xfrm>
            <a:off x="380880" y="685800"/>
            <a:ext cx="6094080" cy="3427200"/>
          </a:xfrm>
          <a:prstGeom prst="rect">
            <a:avLst/>
          </a:prstGeom>
        </p:spPr>
      </p:sp>
      <p:sp>
        <p:nvSpPr>
          <p:cNvPr id="1713"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714"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641670A7-F03F-400D-96D4-601BEA746A0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5" name="PlaceHolder 1"/>
          <p:cNvSpPr>
            <a:spLocks noGrp="1"/>
          </p:cNvSpPr>
          <p:nvPr>
            <p:ph type="sldImg"/>
          </p:nvPr>
        </p:nvSpPr>
        <p:spPr>
          <a:xfrm>
            <a:off x="380880" y="685800"/>
            <a:ext cx="6094080" cy="3427200"/>
          </a:xfrm>
          <a:prstGeom prst="rect">
            <a:avLst/>
          </a:prstGeom>
        </p:spPr>
      </p:sp>
      <p:sp>
        <p:nvSpPr>
          <p:cNvPr id="1716" name="PlaceHolder 2"/>
          <p:cNvSpPr>
            <a:spLocks noGrp="1"/>
          </p:cNvSpPr>
          <p:nvPr>
            <p:ph type="body"/>
          </p:nvPr>
        </p:nvSpPr>
        <p:spPr>
          <a:xfrm>
            <a:off x="685800" y="4343400"/>
            <a:ext cx="5484600" cy="4113000"/>
          </a:xfrm>
          <a:prstGeom prst="rect">
            <a:avLst/>
          </a:prstGeom>
        </p:spPr>
        <p:txBody>
          <a:bodyPr lIns="0" rIns="0" tIns="0" bIns="0"/>
          <a:p>
            <a:endParaRPr b="0" lang="en-US" sz="2000" spc="-1" strike="noStrike">
              <a:latin typeface="Arial"/>
            </a:endParaRPr>
          </a:p>
        </p:txBody>
      </p:sp>
      <p:sp>
        <p:nvSpPr>
          <p:cNvPr id="1717" name="CustomShape 3"/>
          <p:cNvSpPr/>
          <p:nvPr/>
        </p:nvSpPr>
        <p:spPr>
          <a:xfrm>
            <a:off x="3884760" y="8685360"/>
            <a:ext cx="2970000" cy="455400"/>
          </a:xfrm>
          <a:prstGeom prst="rect">
            <a:avLst/>
          </a:prstGeom>
          <a:noFill/>
          <a:ln>
            <a:noFill/>
          </a:ln>
        </p:spPr>
        <p:style>
          <a:lnRef idx="0"/>
          <a:fillRef idx="0"/>
          <a:effectRef idx="0"/>
          <a:fontRef idx="minor"/>
        </p:style>
        <p:txBody>
          <a:bodyPr lIns="90000" rIns="90000" tIns="45000" bIns="45000" anchor="b"/>
          <a:p>
            <a:pPr algn="r">
              <a:lnSpc>
                <a:spcPct val="100000"/>
              </a:lnSpc>
            </a:pPr>
            <a:fld id="{0AB76816-ACD2-4827-814E-039D6EB506A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0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0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0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0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0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9.wmf"/><Relationship Id="rId3" Type="http://schemas.openxmlformats.org/officeDocument/2006/relationships/image" Target="../media/image30.png"/><Relationship Id="rId4" Type="http://schemas.openxmlformats.org/officeDocument/2006/relationships/image" Target="../media/image31.wmf"/><Relationship Id="rId5" Type="http://schemas.openxmlformats.org/officeDocument/2006/relationships/image" Target="../media/image32.png"/><Relationship Id="rId6" Type="http://schemas.openxmlformats.org/officeDocument/2006/relationships/slideLayout" Target="../slideLayouts/slideLayout109.xml"/><Relationship Id="rId7" Type="http://schemas.openxmlformats.org/officeDocument/2006/relationships/slideLayout" Target="../slideLayouts/slideLayout110.xml"/><Relationship Id="rId8" Type="http://schemas.openxmlformats.org/officeDocument/2006/relationships/slideLayout" Target="../slideLayouts/slideLayout111.xml"/><Relationship Id="rId9" Type="http://schemas.openxmlformats.org/officeDocument/2006/relationships/slideLayout" Target="../slideLayouts/slideLayout112.xml"/><Relationship Id="rId10" Type="http://schemas.openxmlformats.org/officeDocument/2006/relationships/slideLayout" Target="../slideLayouts/slideLayout113.xml"/><Relationship Id="rId11" Type="http://schemas.openxmlformats.org/officeDocument/2006/relationships/slideLayout" Target="../slideLayouts/slideLayout114.xml"/><Relationship Id="rId12" Type="http://schemas.openxmlformats.org/officeDocument/2006/relationships/slideLayout" Target="../slideLayouts/slideLayout115.xml"/><Relationship Id="rId13" Type="http://schemas.openxmlformats.org/officeDocument/2006/relationships/slideLayout" Target="../slideLayouts/slideLayout116.xml"/><Relationship Id="rId14" Type="http://schemas.openxmlformats.org/officeDocument/2006/relationships/slideLayout" Target="../slideLayouts/slideLayout117.xml"/><Relationship Id="rId15" Type="http://schemas.openxmlformats.org/officeDocument/2006/relationships/slideLayout" Target="../slideLayouts/slideLayout118.xml"/><Relationship Id="rId16" Type="http://schemas.openxmlformats.org/officeDocument/2006/relationships/slideLayout" Target="../slideLayouts/slideLayout119.xml"/><Relationship Id="rId17"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33.wmf"/><Relationship Id="rId3" Type="http://schemas.openxmlformats.org/officeDocument/2006/relationships/image" Target="../media/image34.png"/><Relationship Id="rId4" Type="http://schemas.openxmlformats.org/officeDocument/2006/relationships/image" Target="../media/image35.wmf"/><Relationship Id="rId5" Type="http://schemas.openxmlformats.org/officeDocument/2006/relationships/image" Target="../media/image36.png"/><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 Id="rId9" Type="http://schemas.openxmlformats.org/officeDocument/2006/relationships/slideLayout" Target="../slideLayouts/slideLayout124.xml"/><Relationship Id="rId10" Type="http://schemas.openxmlformats.org/officeDocument/2006/relationships/slideLayout" Target="../slideLayouts/slideLayout125.xml"/><Relationship Id="rId11" Type="http://schemas.openxmlformats.org/officeDocument/2006/relationships/slideLayout" Target="../slideLayouts/slideLayout126.xml"/><Relationship Id="rId12" Type="http://schemas.openxmlformats.org/officeDocument/2006/relationships/slideLayout" Target="../slideLayouts/slideLayout127.xml"/><Relationship Id="rId13" Type="http://schemas.openxmlformats.org/officeDocument/2006/relationships/slideLayout" Target="../slideLayouts/slideLayout128.xml"/><Relationship Id="rId14" Type="http://schemas.openxmlformats.org/officeDocument/2006/relationships/slideLayout" Target="../slideLayouts/slideLayout129.xml"/><Relationship Id="rId15" Type="http://schemas.openxmlformats.org/officeDocument/2006/relationships/slideLayout" Target="../slideLayouts/slideLayout130.xml"/><Relationship Id="rId16" Type="http://schemas.openxmlformats.org/officeDocument/2006/relationships/slideLayout" Target="../slideLayouts/slideLayout131.xml"/><Relationship Id="rId17"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37.wmf"/><Relationship Id="rId3" Type="http://schemas.openxmlformats.org/officeDocument/2006/relationships/image" Target="../media/image38.png"/><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slideLayout" Target="../slideLayouts/slideLayout142.xml"/><Relationship Id="rId14" Type="http://schemas.openxmlformats.org/officeDocument/2006/relationships/slideLayout" Target="../slideLayouts/slideLayout143.xml"/><Relationship Id="rId15"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39.wmf"/><Relationship Id="rId3" Type="http://schemas.openxmlformats.org/officeDocument/2006/relationships/image" Target="../media/image40.png"/><Relationship Id="rId4" Type="http://schemas.openxmlformats.org/officeDocument/2006/relationships/image" Target="../media/image41.wmf"/><Relationship Id="rId5" Type="http://schemas.openxmlformats.org/officeDocument/2006/relationships/image" Target="../media/image42.png"/><Relationship Id="rId6" Type="http://schemas.openxmlformats.org/officeDocument/2006/relationships/slideLayout" Target="../slideLayouts/slideLayout145.xml"/><Relationship Id="rId7" Type="http://schemas.openxmlformats.org/officeDocument/2006/relationships/slideLayout" Target="../slideLayouts/slideLayout146.xml"/><Relationship Id="rId8" Type="http://schemas.openxmlformats.org/officeDocument/2006/relationships/slideLayout" Target="../slideLayouts/slideLayout147.xml"/><Relationship Id="rId9" Type="http://schemas.openxmlformats.org/officeDocument/2006/relationships/slideLayout" Target="../slideLayouts/slideLayout148.xml"/><Relationship Id="rId10" Type="http://schemas.openxmlformats.org/officeDocument/2006/relationships/slideLayout" Target="../slideLayouts/slideLayout149.xml"/><Relationship Id="rId11" Type="http://schemas.openxmlformats.org/officeDocument/2006/relationships/slideLayout" Target="../slideLayouts/slideLayout150.xml"/><Relationship Id="rId12" Type="http://schemas.openxmlformats.org/officeDocument/2006/relationships/slideLayout" Target="../slideLayouts/slideLayout151.xml"/><Relationship Id="rId13" Type="http://schemas.openxmlformats.org/officeDocument/2006/relationships/slideLayout" Target="../slideLayouts/slideLayout152.xml"/><Relationship Id="rId14" Type="http://schemas.openxmlformats.org/officeDocument/2006/relationships/slideLayout" Target="../slideLayouts/slideLayout153.xml"/><Relationship Id="rId15" Type="http://schemas.openxmlformats.org/officeDocument/2006/relationships/slideLayout" Target="../slideLayouts/slideLayout154.xml"/><Relationship Id="rId16" Type="http://schemas.openxmlformats.org/officeDocument/2006/relationships/slideLayout" Target="../slideLayouts/slideLayout155.xml"/><Relationship Id="rId17"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3.wmf"/><Relationship Id="rId3" Type="http://schemas.openxmlformats.org/officeDocument/2006/relationships/image" Target="../media/image44.png"/><Relationship Id="rId4" Type="http://schemas.openxmlformats.org/officeDocument/2006/relationships/slideLayout" Target="../slideLayouts/slideLayout157.xml"/><Relationship Id="rId5" Type="http://schemas.openxmlformats.org/officeDocument/2006/relationships/slideLayout" Target="../slideLayouts/slideLayout158.xml"/><Relationship Id="rId6" Type="http://schemas.openxmlformats.org/officeDocument/2006/relationships/slideLayout" Target="../slideLayouts/slideLayout159.xml"/><Relationship Id="rId7" Type="http://schemas.openxmlformats.org/officeDocument/2006/relationships/slideLayout" Target="../slideLayouts/slideLayout160.xml"/><Relationship Id="rId8" Type="http://schemas.openxmlformats.org/officeDocument/2006/relationships/slideLayout" Target="../slideLayouts/slideLayout161.xml"/><Relationship Id="rId9" Type="http://schemas.openxmlformats.org/officeDocument/2006/relationships/slideLayout" Target="../slideLayouts/slideLayout162.xml"/><Relationship Id="rId10" Type="http://schemas.openxmlformats.org/officeDocument/2006/relationships/slideLayout" Target="../slideLayouts/slideLayout163.xml"/><Relationship Id="rId11" Type="http://schemas.openxmlformats.org/officeDocument/2006/relationships/slideLayout" Target="../slideLayouts/slideLayout164.xml"/><Relationship Id="rId12" Type="http://schemas.openxmlformats.org/officeDocument/2006/relationships/slideLayout" Target="../slideLayouts/slideLayout165.xml"/><Relationship Id="rId13" Type="http://schemas.openxmlformats.org/officeDocument/2006/relationships/slideLayout" Target="../slideLayouts/slideLayout166.xml"/><Relationship Id="rId14" Type="http://schemas.openxmlformats.org/officeDocument/2006/relationships/slideLayout" Target="../slideLayouts/slideLayout167.xml"/><Relationship Id="rId15"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45.wmf"/><Relationship Id="rId3" Type="http://schemas.openxmlformats.org/officeDocument/2006/relationships/image" Target="../media/image46.png"/><Relationship Id="rId4" Type="http://schemas.openxmlformats.org/officeDocument/2006/relationships/image" Target="../media/image47.wmf"/><Relationship Id="rId5" Type="http://schemas.openxmlformats.org/officeDocument/2006/relationships/image" Target="../media/image48.png"/><Relationship Id="rId6" Type="http://schemas.openxmlformats.org/officeDocument/2006/relationships/slideLayout" Target="../slideLayouts/slideLayout169.xml"/><Relationship Id="rId7" Type="http://schemas.openxmlformats.org/officeDocument/2006/relationships/slideLayout" Target="../slideLayouts/slideLayout170.xml"/><Relationship Id="rId8" Type="http://schemas.openxmlformats.org/officeDocument/2006/relationships/slideLayout" Target="../slideLayouts/slideLayout171.xml"/><Relationship Id="rId9" Type="http://schemas.openxmlformats.org/officeDocument/2006/relationships/slideLayout" Target="../slideLayouts/slideLayout172.xml"/><Relationship Id="rId10" Type="http://schemas.openxmlformats.org/officeDocument/2006/relationships/slideLayout" Target="../slideLayouts/slideLayout173.xml"/><Relationship Id="rId11" Type="http://schemas.openxmlformats.org/officeDocument/2006/relationships/slideLayout" Target="../slideLayouts/slideLayout174.xml"/><Relationship Id="rId12" Type="http://schemas.openxmlformats.org/officeDocument/2006/relationships/slideLayout" Target="../slideLayouts/slideLayout175.xml"/><Relationship Id="rId13" Type="http://schemas.openxmlformats.org/officeDocument/2006/relationships/slideLayout" Target="../slideLayouts/slideLayout176.xml"/><Relationship Id="rId14" Type="http://schemas.openxmlformats.org/officeDocument/2006/relationships/slideLayout" Target="../slideLayouts/slideLayout177.xml"/><Relationship Id="rId15" Type="http://schemas.openxmlformats.org/officeDocument/2006/relationships/slideLayout" Target="../slideLayouts/slideLayout178.xml"/><Relationship Id="rId16" Type="http://schemas.openxmlformats.org/officeDocument/2006/relationships/slideLayout" Target="../slideLayouts/slideLayout179.xml"/><Relationship Id="rId17"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49.wmf"/><Relationship Id="rId3" Type="http://schemas.openxmlformats.org/officeDocument/2006/relationships/image" Target="../media/image50.png"/><Relationship Id="rId4" Type="http://schemas.openxmlformats.org/officeDocument/2006/relationships/slideLayout" Target="../slideLayouts/slideLayout181.xml"/><Relationship Id="rId5" Type="http://schemas.openxmlformats.org/officeDocument/2006/relationships/slideLayout" Target="../slideLayouts/slideLayout182.xml"/><Relationship Id="rId6" Type="http://schemas.openxmlformats.org/officeDocument/2006/relationships/slideLayout" Target="../slideLayouts/slideLayout183.xml"/><Relationship Id="rId7" Type="http://schemas.openxmlformats.org/officeDocument/2006/relationships/slideLayout" Target="../slideLayouts/slideLayout184.xml"/><Relationship Id="rId8" Type="http://schemas.openxmlformats.org/officeDocument/2006/relationships/slideLayout" Target="../slideLayouts/slideLayout185.xml"/><Relationship Id="rId9" Type="http://schemas.openxmlformats.org/officeDocument/2006/relationships/slideLayout" Target="../slideLayouts/slideLayout186.xml"/><Relationship Id="rId10" Type="http://schemas.openxmlformats.org/officeDocument/2006/relationships/slideLayout" Target="../slideLayouts/slideLayout187.xml"/><Relationship Id="rId11" Type="http://schemas.openxmlformats.org/officeDocument/2006/relationships/slideLayout" Target="../slideLayouts/slideLayout188.xml"/><Relationship Id="rId12" Type="http://schemas.openxmlformats.org/officeDocument/2006/relationships/slideLayout" Target="../slideLayouts/slideLayout189.xml"/><Relationship Id="rId13" Type="http://schemas.openxmlformats.org/officeDocument/2006/relationships/slideLayout" Target="../slideLayouts/slideLayout190.xml"/><Relationship Id="rId14" Type="http://schemas.openxmlformats.org/officeDocument/2006/relationships/slideLayout" Target="../slideLayouts/slideLayout191.xml"/><Relationship Id="rId15" Type="http://schemas.openxmlformats.org/officeDocument/2006/relationships/slideLayout" Target="../slideLayouts/slideLayout19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image" Target="../media/image9.wmf"/><Relationship Id="rId5" Type="http://schemas.openxmlformats.org/officeDocument/2006/relationships/image" Target="../media/image1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wmf"/><Relationship Id="rId3" Type="http://schemas.openxmlformats.org/officeDocument/2006/relationships/image" Target="../media/image1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wmf"/><Relationship Id="rId3" Type="http://schemas.openxmlformats.org/officeDocument/2006/relationships/image" Target="../media/image14.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5.wmf"/><Relationship Id="rId3" Type="http://schemas.openxmlformats.org/officeDocument/2006/relationships/image" Target="../media/image16.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7.wmf"/><Relationship Id="rId3" Type="http://schemas.openxmlformats.org/officeDocument/2006/relationships/image" Target="../media/image18.png"/><Relationship Id="rId4" Type="http://schemas.openxmlformats.org/officeDocument/2006/relationships/image" Target="../media/image19.wmf"/><Relationship Id="rId5" Type="http://schemas.openxmlformats.org/officeDocument/2006/relationships/image" Target="../media/image20.png"/><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1.wmf"/><Relationship Id="rId3" Type="http://schemas.openxmlformats.org/officeDocument/2006/relationships/image" Target="../media/image22.png"/><Relationship Id="rId4" Type="http://schemas.openxmlformats.org/officeDocument/2006/relationships/image" Target="../media/image23.wmf"/><Relationship Id="rId5" Type="http://schemas.openxmlformats.org/officeDocument/2006/relationships/image" Target="../media/image24.png"/><Relationship Id="rId6" Type="http://schemas.openxmlformats.org/officeDocument/2006/relationships/slideLayout" Target="../slideLayouts/slideLayout85.xml"/><Relationship Id="rId7" Type="http://schemas.openxmlformats.org/officeDocument/2006/relationships/slideLayout" Target="../slideLayouts/slideLayout86.xml"/><Relationship Id="rId8" Type="http://schemas.openxmlformats.org/officeDocument/2006/relationships/slideLayout" Target="../slideLayouts/slideLayout87.xml"/><Relationship Id="rId9" Type="http://schemas.openxmlformats.org/officeDocument/2006/relationships/slideLayout" Target="../slideLayouts/slideLayout88.xml"/><Relationship Id="rId10" Type="http://schemas.openxmlformats.org/officeDocument/2006/relationships/slideLayout" Target="../slideLayouts/slideLayout89.xml"/><Relationship Id="rId11" Type="http://schemas.openxmlformats.org/officeDocument/2006/relationships/slideLayout" Target="../slideLayouts/slideLayout90.xml"/><Relationship Id="rId12" Type="http://schemas.openxmlformats.org/officeDocument/2006/relationships/slideLayout" Target="../slideLayouts/slideLayout91.xml"/><Relationship Id="rId13" Type="http://schemas.openxmlformats.org/officeDocument/2006/relationships/slideLayout" Target="../slideLayouts/slideLayout92.xml"/><Relationship Id="rId14" Type="http://schemas.openxmlformats.org/officeDocument/2006/relationships/slideLayout" Target="../slideLayouts/slideLayout93.xml"/><Relationship Id="rId15" Type="http://schemas.openxmlformats.org/officeDocument/2006/relationships/slideLayout" Target="../slideLayouts/slideLayout94.xml"/><Relationship Id="rId16" Type="http://schemas.openxmlformats.org/officeDocument/2006/relationships/slideLayout" Target="../slideLayouts/slideLayout95.xml"/><Relationship Id="rId1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5.wmf"/><Relationship Id="rId3" Type="http://schemas.openxmlformats.org/officeDocument/2006/relationships/image" Target="../media/image26.png"/><Relationship Id="rId4" Type="http://schemas.openxmlformats.org/officeDocument/2006/relationships/image" Target="../media/image27.wmf"/><Relationship Id="rId5" Type="http://schemas.openxmlformats.org/officeDocument/2006/relationships/image" Target="../media/image28.png"/><Relationship Id="rId6" Type="http://schemas.openxmlformats.org/officeDocument/2006/relationships/slideLayout" Target="../slideLayouts/slideLayout97.xml"/><Relationship Id="rId7" Type="http://schemas.openxmlformats.org/officeDocument/2006/relationships/slideLayout" Target="../slideLayouts/slideLayout98.xml"/><Relationship Id="rId8" Type="http://schemas.openxmlformats.org/officeDocument/2006/relationships/slideLayout" Target="../slideLayouts/slideLayout99.xml"/><Relationship Id="rId9" Type="http://schemas.openxmlformats.org/officeDocument/2006/relationships/slideLayout" Target="../slideLayouts/slideLayout100.xml"/><Relationship Id="rId10" Type="http://schemas.openxmlformats.org/officeDocument/2006/relationships/slideLayout" Target="../slideLayouts/slideLayout101.xml"/><Relationship Id="rId11" Type="http://schemas.openxmlformats.org/officeDocument/2006/relationships/slideLayout" Target="../slideLayouts/slideLayout102.xml"/><Relationship Id="rId12" Type="http://schemas.openxmlformats.org/officeDocument/2006/relationships/slideLayout" Target="../slideLayouts/slideLayout103.xml"/><Relationship Id="rId13" Type="http://schemas.openxmlformats.org/officeDocument/2006/relationships/slideLayout" Target="../slideLayouts/slideLayout104.xml"/><Relationship Id="rId14" Type="http://schemas.openxmlformats.org/officeDocument/2006/relationships/slideLayout" Target="../slideLayouts/slideLayout105.xml"/><Relationship Id="rId15" Type="http://schemas.openxmlformats.org/officeDocument/2006/relationships/slideLayout" Target="../slideLayouts/slideLayout106.xml"/><Relationship Id="rId16" Type="http://schemas.openxmlformats.org/officeDocument/2006/relationships/slideLayout" Target="../slideLayouts/slideLayout107.xml"/><Relationship Id="rId17"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2035080" y="0"/>
            <a:ext cx="1870200" cy="4687920"/>
            <a:chOff x="-2035080" y="0"/>
            <a:chExt cx="1870200" cy="4687920"/>
          </a:xfrm>
        </p:grpSpPr>
        <p:sp>
          <p:nvSpPr>
            <p:cNvPr id="1"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2"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3"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4"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5"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6"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8"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0"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3"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4"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5"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6"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7"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8"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9"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20"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21"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22" name="Group 23"/>
          <p:cNvGrpSpPr/>
          <p:nvPr/>
        </p:nvGrpSpPr>
        <p:grpSpPr>
          <a:xfrm>
            <a:off x="-2040480" y="6362640"/>
            <a:ext cx="1872720" cy="498240"/>
            <a:chOff x="-2040480" y="6362640"/>
            <a:chExt cx="1872720" cy="498240"/>
          </a:xfrm>
        </p:grpSpPr>
        <p:sp>
          <p:nvSpPr>
            <p:cNvPr id="23"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24" name="Group 25"/>
            <p:cNvGrpSpPr/>
            <p:nvPr/>
          </p:nvGrpSpPr>
          <p:grpSpPr>
            <a:xfrm>
              <a:off x="-545400" y="6370920"/>
              <a:ext cx="377640" cy="483480"/>
              <a:chOff x="-545400" y="6370920"/>
              <a:chExt cx="377640" cy="483480"/>
            </a:xfrm>
          </p:grpSpPr>
          <p:sp>
            <p:nvSpPr>
              <p:cNvPr id="25"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26"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27" name="Picture 34" descr=""/>
          <p:cNvPicPr/>
          <p:nvPr/>
        </p:nvPicPr>
        <p:blipFill>
          <a:blip r:embed="rId2"/>
          <a:stretch/>
        </p:blipFill>
        <p:spPr>
          <a:xfrm>
            <a:off x="-1805040" y="4402800"/>
            <a:ext cx="153000" cy="137160"/>
          </a:xfrm>
          <a:prstGeom prst="rect">
            <a:avLst/>
          </a:prstGeom>
          <a:ln>
            <a:noFill/>
          </a:ln>
        </p:spPr>
      </p:pic>
      <p:grpSp>
        <p:nvGrpSpPr>
          <p:cNvPr id="28" name="Group 28"/>
          <p:cNvGrpSpPr/>
          <p:nvPr/>
        </p:nvGrpSpPr>
        <p:grpSpPr>
          <a:xfrm>
            <a:off x="693720" y="6225480"/>
            <a:ext cx="10834200" cy="626040"/>
            <a:chOff x="693720" y="6225480"/>
            <a:chExt cx="10834200" cy="626040"/>
          </a:xfrm>
        </p:grpSpPr>
        <p:sp>
          <p:nvSpPr>
            <p:cNvPr id="29"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0"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31"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32" name="Group 31"/>
          <p:cNvGrpSpPr/>
          <p:nvPr/>
        </p:nvGrpSpPr>
        <p:grpSpPr>
          <a:xfrm>
            <a:off x="0" y="1643040"/>
            <a:ext cx="11337840" cy="3054240"/>
            <a:chOff x="0" y="1643040"/>
            <a:chExt cx="11337840" cy="3054240"/>
          </a:xfrm>
        </p:grpSpPr>
        <p:sp>
          <p:nvSpPr>
            <p:cNvPr id="33"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34"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35"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36"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37"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38"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39"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40"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41"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42"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43"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44" name="Group 43"/>
          <p:cNvGrpSpPr/>
          <p:nvPr/>
        </p:nvGrpSpPr>
        <p:grpSpPr>
          <a:xfrm>
            <a:off x="-2035080" y="0"/>
            <a:ext cx="1870200" cy="4687920"/>
            <a:chOff x="-2035080" y="0"/>
            <a:chExt cx="1870200" cy="4687920"/>
          </a:xfrm>
        </p:grpSpPr>
        <p:sp>
          <p:nvSpPr>
            <p:cNvPr id="45"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46"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47"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48"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9"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50"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51"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52"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3"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54"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5"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6"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57"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8"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59"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0"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61"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2"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63"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4"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65"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66" name="Picture 41" descr=""/>
          <p:cNvPicPr/>
          <p:nvPr/>
        </p:nvPicPr>
        <p:blipFill>
          <a:blip r:embed="rId4"/>
          <a:stretch/>
        </p:blipFill>
        <p:spPr>
          <a:xfrm>
            <a:off x="-1805040" y="4402800"/>
            <a:ext cx="153000" cy="137160"/>
          </a:xfrm>
          <a:prstGeom prst="rect">
            <a:avLst/>
          </a:prstGeom>
          <a:ln>
            <a:noFill/>
          </a:ln>
        </p:spPr>
      </p:pic>
      <p:pic>
        <p:nvPicPr>
          <p:cNvPr id="67" name="Picture 31" descr=""/>
          <p:cNvPicPr/>
          <p:nvPr/>
        </p:nvPicPr>
        <p:blipFill>
          <a:blip r:embed="rId5"/>
          <a:srcRect l="8605" t="21876" r="8744" b="32116"/>
          <a:stretch/>
        </p:blipFill>
        <p:spPr>
          <a:xfrm>
            <a:off x="9550800" y="6207480"/>
            <a:ext cx="2345760" cy="358200"/>
          </a:xfrm>
          <a:prstGeom prst="rect">
            <a:avLst/>
          </a:prstGeom>
          <a:ln>
            <a:noFill/>
          </a:ln>
        </p:spPr>
      </p:pic>
      <p:sp>
        <p:nvSpPr>
          <p:cNvPr id="68"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9"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10" name="Group 1"/>
          <p:cNvGrpSpPr/>
          <p:nvPr/>
        </p:nvGrpSpPr>
        <p:grpSpPr>
          <a:xfrm>
            <a:off x="-2035080" y="0"/>
            <a:ext cx="1870200" cy="4687920"/>
            <a:chOff x="-2035080" y="0"/>
            <a:chExt cx="1870200" cy="4687920"/>
          </a:xfrm>
        </p:grpSpPr>
        <p:sp>
          <p:nvSpPr>
            <p:cNvPr id="811"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812"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813"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814"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815"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816"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817"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818"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819"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820"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821"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822"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823"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824"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825"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826"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827"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828"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829"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830"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831"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832" name="Group 23"/>
          <p:cNvGrpSpPr/>
          <p:nvPr/>
        </p:nvGrpSpPr>
        <p:grpSpPr>
          <a:xfrm>
            <a:off x="-2040480" y="6362640"/>
            <a:ext cx="1872720" cy="498240"/>
            <a:chOff x="-2040480" y="6362640"/>
            <a:chExt cx="1872720" cy="498240"/>
          </a:xfrm>
        </p:grpSpPr>
        <p:sp>
          <p:nvSpPr>
            <p:cNvPr id="833"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834" name="Group 25"/>
            <p:cNvGrpSpPr/>
            <p:nvPr/>
          </p:nvGrpSpPr>
          <p:grpSpPr>
            <a:xfrm>
              <a:off x="-545400" y="6370920"/>
              <a:ext cx="377640" cy="483480"/>
              <a:chOff x="-545400" y="6370920"/>
              <a:chExt cx="377640" cy="483480"/>
            </a:xfrm>
          </p:grpSpPr>
          <p:sp>
            <p:nvSpPr>
              <p:cNvPr id="835"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836"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837" name="Picture 34" descr=""/>
          <p:cNvPicPr/>
          <p:nvPr/>
        </p:nvPicPr>
        <p:blipFill>
          <a:blip r:embed="rId2"/>
          <a:stretch/>
        </p:blipFill>
        <p:spPr>
          <a:xfrm>
            <a:off x="-1805040" y="4402800"/>
            <a:ext cx="153000" cy="137160"/>
          </a:xfrm>
          <a:prstGeom prst="rect">
            <a:avLst/>
          </a:prstGeom>
          <a:ln>
            <a:noFill/>
          </a:ln>
        </p:spPr>
      </p:pic>
      <p:grpSp>
        <p:nvGrpSpPr>
          <p:cNvPr id="838" name="Group 28"/>
          <p:cNvGrpSpPr/>
          <p:nvPr/>
        </p:nvGrpSpPr>
        <p:grpSpPr>
          <a:xfrm>
            <a:off x="693720" y="6225480"/>
            <a:ext cx="10834200" cy="626040"/>
            <a:chOff x="693720" y="6225480"/>
            <a:chExt cx="10834200" cy="626040"/>
          </a:xfrm>
        </p:grpSpPr>
        <p:sp>
          <p:nvSpPr>
            <p:cNvPr id="839"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840"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841"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842" name="Group 31"/>
          <p:cNvGrpSpPr/>
          <p:nvPr/>
        </p:nvGrpSpPr>
        <p:grpSpPr>
          <a:xfrm>
            <a:off x="0" y="1643040"/>
            <a:ext cx="11337840" cy="3054240"/>
            <a:chOff x="0" y="1643040"/>
            <a:chExt cx="11337840" cy="3054240"/>
          </a:xfrm>
        </p:grpSpPr>
        <p:sp>
          <p:nvSpPr>
            <p:cNvPr id="843"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844"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845"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846"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847"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848"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849"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850"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851"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852"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853"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854" name="Group 43"/>
          <p:cNvGrpSpPr/>
          <p:nvPr/>
        </p:nvGrpSpPr>
        <p:grpSpPr>
          <a:xfrm>
            <a:off x="-2035080" y="0"/>
            <a:ext cx="1870200" cy="4687920"/>
            <a:chOff x="-2035080" y="0"/>
            <a:chExt cx="1870200" cy="4687920"/>
          </a:xfrm>
        </p:grpSpPr>
        <p:sp>
          <p:nvSpPr>
            <p:cNvPr id="855"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856"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857"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858"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859"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860"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861"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862"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863"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864"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865"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866"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867"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868"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869"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870"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871"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872"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873"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874"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875"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876" name="Picture 41" descr=""/>
          <p:cNvPicPr/>
          <p:nvPr/>
        </p:nvPicPr>
        <p:blipFill>
          <a:blip r:embed="rId4"/>
          <a:stretch/>
        </p:blipFill>
        <p:spPr>
          <a:xfrm>
            <a:off x="-1805040" y="4402800"/>
            <a:ext cx="153000" cy="137160"/>
          </a:xfrm>
          <a:prstGeom prst="rect">
            <a:avLst/>
          </a:prstGeom>
          <a:ln>
            <a:noFill/>
          </a:ln>
        </p:spPr>
      </p:pic>
      <p:pic>
        <p:nvPicPr>
          <p:cNvPr id="877" name="Picture 31" descr=""/>
          <p:cNvPicPr/>
          <p:nvPr/>
        </p:nvPicPr>
        <p:blipFill>
          <a:blip r:embed="rId5"/>
          <a:srcRect l="8605" t="21876" r="8744" b="32116"/>
          <a:stretch/>
        </p:blipFill>
        <p:spPr>
          <a:xfrm>
            <a:off x="9550800" y="6207480"/>
            <a:ext cx="2345760" cy="358200"/>
          </a:xfrm>
          <a:prstGeom prst="rect">
            <a:avLst/>
          </a:prstGeom>
          <a:ln>
            <a:noFill/>
          </a:ln>
        </p:spPr>
      </p:pic>
      <p:sp>
        <p:nvSpPr>
          <p:cNvPr id="878"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79"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16" name="Group 1"/>
          <p:cNvGrpSpPr/>
          <p:nvPr/>
        </p:nvGrpSpPr>
        <p:grpSpPr>
          <a:xfrm>
            <a:off x="-2035080" y="0"/>
            <a:ext cx="1870200" cy="4687920"/>
            <a:chOff x="-2035080" y="0"/>
            <a:chExt cx="1870200" cy="4687920"/>
          </a:xfrm>
        </p:grpSpPr>
        <p:sp>
          <p:nvSpPr>
            <p:cNvPr id="917"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918"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919"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920"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921"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922"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923"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924"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25"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926"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927"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928"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929"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930"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931"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932"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933"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934"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935"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936"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937"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938" name="Group 23"/>
          <p:cNvGrpSpPr/>
          <p:nvPr/>
        </p:nvGrpSpPr>
        <p:grpSpPr>
          <a:xfrm>
            <a:off x="-2040480" y="6362640"/>
            <a:ext cx="1872720" cy="498240"/>
            <a:chOff x="-2040480" y="6362640"/>
            <a:chExt cx="1872720" cy="498240"/>
          </a:xfrm>
        </p:grpSpPr>
        <p:sp>
          <p:nvSpPr>
            <p:cNvPr id="939"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940" name="Group 25"/>
            <p:cNvGrpSpPr/>
            <p:nvPr/>
          </p:nvGrpSpPr>
          <p:grpSpPr>
            <a:xfrm>
              <a:off x="-545400" y="6370920"/>
              <a:ext cx="377640" cy="483480"/>
              <a:chOff x="-545400" y="6370920"/>
              <a:chExt cx="377640" cy="483480"/>
            </a:xfrm>
          </p:grpSpPr>
          <p:sp>
            <p:nvSpPr>
              <p:cNvPr id="941"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942"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943" name="Picture 34" descr=""/>
          <p:cNvPicPr/>
          <p:nvPr/>
        </p:nvPicPr>
        <p:blipFill>
          <a:blip r:embed="rId2"/>
          <a:stretch/>
        </p:blipFill>
        <p:spPr>
          <a:xfrm>
            <a:off x="-1805040" y="4402800"/>
            <a:ext cx="153000" cy="137160"/>
          </a:xfrm>
          <a:prstGeom prst="rect">
            <a:avLst/>
          </a:prstGeom>
          <a:ln>
            <a:noFill/>
          </a:ln>
        </p:spPr>
      </p:pic>
      <p:grpSp>
        <p:nvGrpSpPr>
          <p:cNvPr id="944" name="Group 28"/>
          <p:cNvGrpSpPr/>
          <p:nvPr/>
        </p:nvGrpSpPr>
        <p:grpSpPr>
          <a:xfrm>
            <a:off x="693720" y="6225480"/>
            <a:ext cx="10834200" cy="626040"/>
            <a:chOff x="693720" y="6225480"/>
            <a:chExt cx="10834200" cy="626040"/>
          </a:xfrm>
        </p:grpSpPr>
        <p:sp>
          <p:nvSpPr>
            <p:cNvPr id="945"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946"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947"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948" name="Group 31"/>
          <p:cNvGrpSpPr/>
          <p:nvPr/>
        </p:nvGrpSpPr>
        <p:grpSpPr>
          <a:xfrm>
            <a:off x="0" y="1643040"/>
            <a:ext cx="11337840" cy="3054240"/>
            <a:chOff x="0" y="1643040"/>
            <a:chExt cx="11337840" cy="3054240"/>
          </a:xfrm>
        </p:grpSpPr>
        <p:sp>
          <p:nvSpPr>
            <p:cNvPr id="949"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950"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951"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952"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953"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954"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955"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956"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957"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958"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959"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960" name="Group 43"/>
          <p:cNvGrpSpPr/>
          <p:nvPr/>
        </p:nvGrpSpPr>
        <p:grpSpPr>
          <a:xfrm>
            <a:off x="-2035080" y="0"/>
            <a:ext cx="1870200" cy="4687920"/>
            <a:chOff x="-2035080" y="0"/>
            <a:chExt cx="1870200" cy="4687920"/>
          </a:xfrm>
        </p:grpSpPr>
        <p:sp>
          <p:nvSpPr>
            <p:cNvPr id="961"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962"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963"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964"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965"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966"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967"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968"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69"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970"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971"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972"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973"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974"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975"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976"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977"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978"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979"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980"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981"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982" name="Picture 41" descr=""/>
          <p:cNvPicPr/>
          <p:nvPr/>
        </p:nvPicPr>
        <p:blipFill>
          <a:blip r:embed="rId4"/>
          <a:stretch/>
        </p:blipFill>
        <p:spPr>
          <a:xfrm>
            <a:off x="-1805040" y="4402800"/>
            <a:ext cx="153000" cy="137160"/>
          </a:xfrm>
          <a:prstGeom prst="rect">
            <a:avLst/>
          </a:prstGeom>
          <a:ln>
            <a:noFill/>
          </a:ln>
        </p:spPr>
      </p:pic>
      <p:pic>
        <p:nvPicPr>
          <p:cNvPr id="983" name="Picture 31" descr=""/>
          <p:cNvPicPr/>
          <p:nvPr/>
        </p:nvPicPr>
        <p:blipFill>
          <a:blip r:embed="rId5"/>
          <a:srcRect l="8605" t="21876" r="8744" b="32116"/>
          <a:stretch/>
        </p:blipFill>
        <p:spPr>
          <a:xfrm>
            <a:off x="9550800" y="6207480"/>
            <a:ext cx="2345760" cy="358200"/>
          </a:xfrm>
          <a:prstGeom prst="rect">
            <a:avLst/>
          </a:prstGeom>
          <a:ln>
            <a:noFill/>
          </a:ln>
        </p:spPr>
      </p:pic>
      <p:sp>
        <p:nvSpPr>
          <p:cNvPr id="984"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85"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22" name="Group 1"/>
          <p:cNvGrpSpPr/>
          <p:nvPr/>
        </p:nvGrpSpPr>
        <p:grpSpPr>
          <a:xfrm>
            <a:off x="-2035080" y="0"/>
            <a:ext cx="1870200" cy="4687920"/>
            <a:chOff x="-2035080" y="0"/>
            <a:chExt cx="1870200" cy="4687920"/>
          </a:xfrm>
        </p:grpSpPr>
        <p:sp>
          <p:nvSpPr>
            <p:cNvPr id="1023"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024"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025"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026"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027"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028"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029"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030"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031"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032"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033"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034"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035"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036"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037"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038"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039"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040"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041"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042"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043"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044" name="Group 23"/>
          <p:cNvGrpSpPr/>
          <p:nvPr/>
        </p:nvGrpSpPr>
        <p:grpSpPr>
          <a:xfrm>
            <a:off x="-2040480" y="6362640"/>
            <a:ext cx="1872720" cy="498240"/>
            <a:chOff x="-2040480" y="6362640"/>
            <a:chExt cx="1872720" cy="498240"/>
          </a:xfrm>
        </p:grpSpPr>
        <p:sp>
          <p:nvSpPr>
            <p:cNvPr id="1045"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046" name="Group 25"/>
            <p:cNvGrpSpPr/>
            <p:nvPr/>
          </p:nvGrpSpPr>
          <p:grpSpPr>
            <a:xfrm>
              <a:off x="-545400" y="6370920"/>
              <a:ext cx="377640" cy="483480"/>
              <a:chOff x="-545400" y="6370920"/>
              <a:chExt cx="377640" cy="483480"/>
            </a:xfrm>
          </p:grpSpPr>
          <p:sp>
            <p:nvSpPr>
              <p:cNvPr id="1047"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1048"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1049" name="Picture 34" descr=""/>
          <p:cNvPicPr/>
          <p:nvPr/>
        </p:nvPicPr>
        <p:blipFill>
          <a:blip r:embed="rId2"/>
          <a:stretch/>
        </p:blipFill>
        <p:spPr>
          <a:xfrm>
            <a:off x="-1805040" y="4402800"/>
            <a:ext cx="153000" cy="137160"/>
          </a:xfrm>
          <a:prstGeom prst="rect">
            <a:avLst/>
          </a:prstGeom>
          <a:ln>
            <a:noFill/>
          </a:ln>
        </p:spPr>
      </p:pic>
      <p:grpSp>
        <p:nvGrpSpPr>
          <p:cNvPr id="1050" name="Group 28"/>
          <p:cNvGrpSpPr/>
          <p:nvPr/>
        </p:nvGrpSpPr>
        <p:grpSpPr>
          <a:xfrm>
            <a:off x="693720" y="6225480"/>
            <a:ext cx="10834200" cy="626040"/>
            <a:chOff x="693720" y="6225480"/>
            <a:chExt cx="10834200" cy="626040"/>
          </a:xfrm>
        </p:grpSpPr>
        <p:sp>
          <p:nvSpPr>
            <p:cNvPr id="1051"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052"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1053" name="Picture 31" descr=""/>
          <p:cNvPicPr/>
          <p:nvPr/>
        </p:nvPicPr>
        <p:blipFill>
          <a:blip r:embed="rId3"/>
          <a:srcRect l="8605" t="21876" r="8744" b="32116"/>
          <a:stretch/>
        </p:blipFill>
        <p:spPr>
          <a:xfrm>
            <a:off x="10058400" y="6318000"/>
            <a:ext cx="1875960" cy="286200"/>
          </a:xfrm>
          <a:prstGeom prst="rect">
            <a:avLst/>
          </a:prstGeom>
          <a:ln>
            <a:noFill/>
          </a:ln>
        </p:spPr>
      </p:pic>
      <p:sp>
        <p:nvSpPr>
          <p:cNvPr id="105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5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92" name="Group 1"/>
          <p:cNvGrpSpPr/>
          <p:nvPr/>
        </p:nvGrpSpPr>
        <p:grpSpPr>
          <a:xfrm>
            <a:off x="-2035080" y="0"/>
            <a:ext cx="1870200" cy="4687920"/>
            <a:chOff x="-2035080" y="0"/>
            <a:chExt cx="1870200" cy="4687920"/>
          </a:xfrm>
        </p:grpSpPr>
        <p:sp>
          <p:nvSpPr>
            <p:cNvPr id="1093"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094"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095"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096"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097"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098"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099"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100"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01"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102"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03"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04"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105"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106"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107"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108"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109"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110"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111"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112"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113"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114" name="Group 23"/>
          <p:cNvGrpSpPr/>
          <p:nvPr/>
        </p:nvGrpSpPr>
        <p:grpSpPr>
          <a:xfrm>
            <a:off x="-2040480" y="6362640"/>
            <a:ext cx="1872720" cy="498240"/>
            <a:chOff x="-2040480" y="6362640"/>
            <a:chExt cx="1872720" cy="498240"/>
          </a:xfrm>
        </p:grpSpPr>
        <p:sp>
          <p:nvSpPr>
            <p:cNvPr id="1115"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116" name="Group 25"/>
            <p:cNvGrpSpPr/>
            <p:nvPr/>
          </p:nvGrpSpPr>
          <p:grpSpPr>
            <a:xfrm>
              <a:off x="-545400" y="6370920"/>
              <a:ext cx="377640" cy="483480"/>
              <a:chOff x="-545400" y="6370920"/>
              <a:chExt cx="377640" cy="483480"/>
            </a:xfrm>
          </p:grpSpPr>
          <p:sp>
            <p:nvSpPr>
              <p:cNvPr id="1117"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1118"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1119" name="Picture 34" descr=""/>
          <p:cNvPicPr/>
          <p:nvPr/>
        </p:nvPicPr>
        <p:blipFill>
          <a:blip r:embed="rId2"/>
          <a:stretch/>
        </p:blipFill>
        <p:spPr>
          <a:xfrm>
            <a:off x="-1805040" y="4402800"/>
            <a:ext cx="153000" cy="137160"/>
          </a:xfrm>
          <a:prstGeom prst="rect">
            <a:avLst/>
          </a:prstGeom>
          <a:ln>
            <a:noFill/>
          </a:ln>
        </p:spPr>
      </p:pic>
      <p:grpSp>
        <p:nvGrpSpPr>
          <p:cNvPr id="1120" name="Group 28"/>
          <p:cNvGrpSpPr/>
          <p:nvPr/>
        </p:nvGrpSpPr>
        <p:grpSpPr>
          <a:xfrm>
            <a:off x="693720" y="6225480"/>
            <a:ext cx="10834200" cy="626040"/>
            <a:chOff x="693720" y="6225480"/>
            <a:chExt cx="10834200" cy="626040"/>
          </a:xfrm>
        </p:grpSpPr>
        <p:sp>
          <p:nvSpPr>
            <p:cNvPr id="1121"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122"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1123"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1124" name="Group 31"/>
          <p:cNvGrpSpPr/>
          <p:nvPr/>
        </p:nvGrpSpPr>
        <p:grpSpPr>
          <a:xfrm>
            <a:off x="0" y="1643040"/>
            <a:ext cx="11337840" cy="3054240"/>
            <a:chOff x="0" y="1643040"/>
            <a:chExt cx="11337840" cy="3054240"/>
          </a:xfrm>
        </p:grpSpPr>
        <p:sp>
          <p:nvSpPr>
            <p:cNvPr id="1125"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1126"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1127"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1128"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1129"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1130"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1131"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1132"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1133"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1134"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1135"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1136" name="Group 43"/>
          <p:cNvGrpSpPr/>
          <p:nvPr/>
        </p:nvGrpSpPr>
        <p:grpSpPr>
          <a:xfrm>
            <a:off x="-2035080" y="0"/>
            <a:ext cx="1870200" cy="4687920"/>
            <a:chOff x="-2035080" y="0"/>
            <a:chExt cx="1870200" cy="4687920"/>
          </a:xfrm>
        </p:grpSpPr>
        <p:sp>
          <p:nvSpPr>
            <p:cNvPr id="1137"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138"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139"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140"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141"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142"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143"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144"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45"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146"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47"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48"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149"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150"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151"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152"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153"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154"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155"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156"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157"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1158" name="Picture 41" descr=""/>
          <p:cNvPicPr/>
          <p:nvPr/>
        </p:nvPicPr>
        <p:blipFill>
          <a:blip r:embed="rId4"/>
          <a:stretch/>
        </p:blipFill>
        <p:spPr>
          <a:xfrm>
            <a:off x="-1805040" y="4402800"/>
            <a:ext cx="153000" cy="137160"/>
          </a:xfrm>
          <a:prstGeom prst="rect">
            <a:avLst/>
          </a:prstGeom>
          <a:ln>
            <a:noFill/>
          </a:ln>
        </p:spPr>
      </p:pic>
      <p:pic>
        <p:nvPicPr>
          <p:cNvPr id="1159" name="Picture 31" descr=""/>
          <p:cNvPicPr/>
          <p:nvPr/>
        </p:nvPicPr>
        <p:blipFill>
          <a:blip r:embed="rId5"/>
          <a:srcRect l="8605" t="21876" r="8744" b="32116"/>
          <a:stretch/>
        </p:blipFill>
        <p:spPr>
          <a:xfrm>
            <a:off x="9550800" y="6207480"/>
            <a:ext cx="2345760" cy="358200"/>
          </a:xfrm>
          <a:prstGeom prst="rect">
            <a:avLst/>
          </a:prstGeom>
          <a:ln>
            <a:noFill/>
          </a:ln>
        </p:spPr>
      </p:pic>
      <p:sp>
        <p:nvSpPr>
          <p:cNvPr id="1160"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61"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98" name="Group 1"/>
          <p:cNvGrpSpPr/>
          <p:nvPr/>
        </p:nvGrpSpPr>
        <p:grpSpPr>
          <a:xfrm>
            <a:off x="-2035080" y="0"/>
            <a:ext cx="1870200" cy="4687920"/>
            <a:chOff x="-2035080" y="0"/>
            <a:chExt cx="1870200" cy="4687920"/>
          </a:xfrm>
        </p:grpSpPr>
        <p:sp>
          <p:nvSpPr>
            <p:cNvPr id="1199"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200"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201"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202"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203"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204"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205"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206"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207"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208"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209"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10"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211"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12"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213"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14"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215"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16"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217"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18"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219"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20" name="Group 23"/>
          <p:cNvGrpSpPr/>
          <p:nvPr/>
        </p:nvGrpSpPr>
        <p:grpSpPr>
          <a:xfrm>
            <a:off x="-2040480" y="6362640"/>
            <a:ext cx="1872720" cy="498240"/>
            <a:chOff x="-2040480" y="6362640"/>
            <a:chExt cx="1872720" cy="498240"/>
          </a:xfrm>
        </p:grpSpPr>
        <p:sp>
          <p:nvSpPr>
            <p:cNvPr id="1221"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222" name="Group 25"/>
            <p:cNvGrpSpPr/>
            <p:nvPr/>
          </p:nvGrpSpPr>
          <p:grpSpPr>
            <a:xfrm>
              <a:off x="-545400" y="6370920"/>
              <a:ext cx="377640" cy="483480"/>
              <a:chOff x="-545400" y="6370920"/>
              <a:chExt cx="377640" cy="483480"/>
            </a:xfrm>
          </p:grpSpPr>
          <p:sp>
            <p:nvSpPr>
              <p:cNvPr id="1223"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1224"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1225" name="Picture 34" descr=""/>
          <p:cNvPicPr/>
          <p:nvPr/>
        </p:nvPicPr>
        <p:blipFill>
          <a:blip r:embed="rId2"/>
          <a:stretch/>
        </p:blipFill>
        <p:spPr>
          <a:xfrm>
            <a:off x="-1805040" y="4402800"/>
            <a:ext cx="153000" cy="137160"/>
          </a:xfrm>
          <a:prstGeom prst="rect">
            <a:avLst/>
          </a:prstGeom>
          <a:ln>
            <a:noFill/>
          </a:ln>
        </p:spPr>
      </p:pic>
      <p:grpSp>
        <p:nvGrpSpPr>
          <p:cNvPr id="1226" name="Group 28"/>
          <p:cNvGrpSpPr/>
          <p:nvPr/>
        </p:nvGrpSpPr>
        <p:grpSpPr>
          <a:xfrm>
            <a:off x="693720" y="6225480"/>
            <a:ext cx="10834200" cy="626040"/>
            <a:chOff x="693720" y="6225480"/>
            <a:chExt cx="10834200" cy="626040"/>
          </a:xfrm>
        </p:grpSpPr>
        <p:sp>
          <p:nvSpPr>
            <p:cNvPr id="1227"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228"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1229" name="Picture 31" descr=""/>
          <p:cNvPicPr/>
          <p:nvPr/>
        </p:nvPicPr>
        <p:blipFill>
          <a:blip r:embed="rId3"/>
          <a:srcRect l="8605" t="21876" r="8744" b="32116"/>
          <a:stretch/>
        </p:blipFill>
        <p:spPr>
          <a:xfrm>
            <a:off x="10058400" y="6318000"/>
            <a:ext cx="1875960" cy="286200"/>
          </a:xfrm>
          <a:prstGeom prst="rect">
            <a:avLst/>
          </a:prstGeom>
          <a:ln>
            <a:noFill/>
          </a:ln>
        </p:spPr>
      </p:pic>
      <p:sp>
        <p:nvSpPr>
          <p:cNvPr id="1230"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31"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68" name="Group 1"/>
          <p:cNvGrpSpPr/>
          <p:nvPr/>
        </p:nvGrpSpPr>
        <p:grpSpPr>
          <a:xfrm>
            <a:off x="-2035080" y="0"/>
            <a:ext cx="1870200" cy="4687920"/>
            <a:chOff x="-2035080" y="0"/>
            <a:chExt cx="1870200" cy="4687920"/>
          </a:xfrm>
        </p:grpSpPr>
        <p:sp>
          <p:nvSpPr>
            <p:cNvPr id="1269"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270"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271"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272"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273"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274"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275"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276"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277"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278"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279"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80"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281"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82"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283"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84"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285"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86"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287"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88"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289"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90" name="Group 23"/>
          <p:cNvGrpSpPr/>
          <p:nvPr/>
        </p:nvGrpSpPr>
        <p:grpSpPr>
          <a:xfrm>
            <a:off x="-2040480" y="6362640"/>
            <a:ext cx="1872720" cy="498240"/>
            <a:chOff x="-2040480" y="6362640"/>
            <a:chExt cx="1872720" cy="498240"/>
          </a:xfrm>
        </p:grpSpPr>
        <p:sp>
          <p:nvSpPr>
            <p:cNvPr id="1291"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292" name="Group 25"/>
            <p:cNvGrpSpPr/>
            <p:nvPr/>
          </p:nvGrpSpPr>
          <p:grpSpPr>
            <a:xfrm>
              <a:off x="-545400" y="6370920"/>
              <a:ext cx="377640" cy="483480"/>
              <a:chOff x="-545400" y="6370920"/>
              <a:chExt cx="377640" cy="483480"/>
            </a:xfrm>
          </p:grpSpPr>
          <p:sp>
            <p:nvSpPr>
              <p:cNvPr id="1293"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1294"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1295" name="Picture 34" descr=""/>
          <p:cNvPicPr/>
          <p:nvPr/>
        </p:nvPicPr>
        <p:blipFill>
          <a:blip r:embed="rId2"/>
          <a:stretch/>
        </p:blipFill>
        <p:spPr>
          <a:xfrm>
            <a:off x="-1805040" y="4402800"/>
            <a:ext cx="153000" cy="137160"/>
          </a:xfrm>
          <a:prstGeom prst="rect">
            <a:avLst/>
          </a:prstGeom>
          <a:ln>
            <a:noFill/>
          </a:ln>
        </p:spPr>
      </p:pic>
      <p:grpSp>
        <p:nvGrpSpPr>
          <p:cNvPr id="1296" name="Group 28"/>
          <p:cNvGrpSpPr/>
          <p:nvPr/>
        </p:nvGrpSpPr>
        <p:grpSpPr>
          <a:xfrm>
            <a:off x="693720" y="6225480"/>
            <a:ext cx="10834200" cy="626040"/>
            <a:chOff x="693720" y="6225480"/>
            <a:chExt cx="10834200" cy="626040"/>
          </a:xfrm>
        </p:grpSpPr>
        <p:sp>
          <p:nvSpPr>
            <p:cNvPr id="1297"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298"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1299"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1300" name="Group 31"/>
          <p:cNvGrpSpPr/>
          <p:nvPr/>
        </p:nvGrpSpPr>
        <p:grpSpPr>
          <a:xfrm>
            <a:off x="0" y="1643040"/>
            <a:ext cx="11337840" cy="3054240"/>
            <a:chOff x="0" y="1643040"/>
            <a:chExt cx="11337840" cy="3054240"/>
          </a:xfrm>
        </p:grpSpPr>
        <p:sp>
          <p:nvSpPr>
            <p:cNvPr id="1301"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1302"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1303"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1304"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1305"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1306"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1307"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1308"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1309"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1310"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1311"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1312" name="Group 43"/>
          <p:cNvGrpSpPr/>
          <p:nvPr/>
        </p:nvGrpSpPr>
        <p:grpSpPr>
          <a:xfrm>
            <a:off x="-2035080" y="0"/>
            <a:ext cx="1870200" cy="4687920"/>
            <a:chOff x="-2035080" y="0"/>
            <a:chExt cx="1870200" cy="4687920"/>
          </a:xfrm>
        </p:grpSpPr>
        <p:sp>
          <p:nvSpPr>
            <p:cNvPr id="1313"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314"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315"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316"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317"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318"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319"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320"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321"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322"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323"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324"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325"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326"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327"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328"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329"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330"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331"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332"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333"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1334" name="Picture 41" descr=""/>
          <p:cNvPicPr/>
          <p:nvPr/>
        </p:nvPicPr>
        <p:blipFill>
          <a:blip r:embed="rId4"/>
          <a:stretch/>
        </p:blipFill>
        <p:spPr>
          <a:xfrm>
            <a:off x="-1805040" y="4402800"/>
            <a:ext cx="153000" cy="137160"/>
          </a:xfrm>
          <a:prstGeom prst="rect">
            <a:avLst/>
          </a:prstGeom>
          <a:ln>
            <a:noFill/>
          </a:ln>
        </p:spPr>
      </p:pic>
      <p:pic>
        <p:nvPicPr>
          <p:cNvPr id="1335" name="Picture 31" descr=""/>
          <p:cNvPicPr/>
          <p:nvPr/>
        </p:nvPicPr>
        <p:blipFill>
          <a:blip r:embed="rId5"/>
          <a:srcRect l="8605" t="21876" r="8744" b="32116"/>
          <a:stretch/>
        </p:blipFill>
        <p:spPr>
          <a:xfrm>
            <a:off x="9550800" y="6207480"/>
            <a:ext cx="2345760" cy="358200"/>
          </a:xfrm>
          <a:prstGeom prst="rect">
            <a:avLst/>
          </a:prstGeom>
          <a:ln>
            <a:noFill/>
          </a:ln>
        </p:spPr>
      </p:pic>
      <p:sp>
        <p:nvSpPr>
          <p:cNvPr id="1336"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37"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74" name="Group 1"/>
          <p:cNvGrpSpPr/>
          <p:nvPr/>
        </p:nvGrpSpPr>
        <p:grpSpPr>
          <a:xfrm>
            <a:off x="-2035080" y="0"/>
            <a:ext cx="1870200" cy="4687920"/>
            <a:chOff x="-2035080" y="0"/>
            <a:chExt cx="1870200" cy="4687920"/>
          </a:xfrm>
        </p:grpSpPr>
        <p:sp>
          <p:nvSpPr>
            <p:cNvPr id="1375"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376"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377"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378"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379"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380"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381"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382"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383"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384"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385"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386"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387"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388"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389"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390"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391"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392"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393"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394"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395"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396" name="Group 23"/>
          <p:cNvGrpSpPr/>
          <p:nvPr/>
        </p:nvGrpSpPr>
        <p:grpSpPr>
          <a:xfrm>
            <a:off x="-2040480" y="6362640"/>
            <a:ext cx="1872720" cy="498240"/>
            <a:chOff x="-2040480" y="6362640"/>
            <a:chExt cx="1872720" cy="498240"/>
          </a:xfrm>
        </p:grpSpPr>
        <p:sp>
          <p:nvSpPr>
            <p:cNvPr id="1397"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398" name="Group 25"/>
            <p:cNvGrpSpPr/>
            <p:nvPr/>
          </p:nvGrpSpPr>
          <p:grpSpPr>
            <a:xfrm>
              <a:off x="-545400" y="6370920"/>
              <a:ext cx="377640" cy="483480"/>
              <a:chOff x="-545400" y="6370920"/>
              <a:chExt cx="377640" cy="483480"/>
            </a:xfrm>
          </p:grpSpPr>
          <p:sp>
            <p:nvSpPr>
              <p:cNvPr id="1399"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1400"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1401" name="Picture 34" descr=""/>
          <p:cNvPicPr/>
          <p:nvPr/>
        </p:nvPicPr>
        <p:blipFill>
          <a:blip r:embed="rId2"/>
          <a:stretch/>
        </p:blipFill>
        <p:spPr>
          <a:xfrm>
            <a:off x="-1805040" y="4402800"/>
            <a:ext cx="153000" cy="137160"/>
          </a:xfrm>
          <a:prstGeom prst="rect">
            <a:avLst/>
          </a:prstGeom>
          <a:ln>
            <a:noFill/>
          </a:ln>
        </p:spPr>
      </p:pic>
      <p:grpSp>
        <p:nvGrpSpPr>
          <p:cNvPr id="1402" name="Group 28"/>
          <p:cNvGrpSpPr/>
          <p:nvPr/>
        </p:nvGrpSpPr>
        <p:grpSpPr>
          <a:xfrm>
            <a:off x="693720" y="6225480"/>
            <a:ext cx="10834200" cy="626040"/>
            <a:chOff x="693720" y="6225480"/>
            <a:chExt cx="10834200" cy="626040"/>
          </a:xfrm>
        </p:grpSpPr>
        <p:sp>
          <p:nvSpPr>
            <p:cNvPr id="1403"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404"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1405" name="Picture 31" descr=""/>
          <p:cNvPicPr/>
          <p:nvPr/>
        </p:nvPicPr>
        <p:blipFill>
          <a:blip r:embed="rId3"/>
          <a:srcRect l="8605" t="21876" r="8744" b="32116"/>
          <a:stretch/>
        </p:blipFill>
        <p:spPr>
          <a:xfrm>
            <a:off x="10058400" y="6318000"/>
            <a:ext cx="1875960" cy="286200"/>
          </a:xfrm>
          <a:prstGeom prst="rect">
            <a:avLst/>
          </a:prstGeom>
          <a:ln>
            <a:noFill/>
          </a:ln>
        </p:spPr>
      </p:pic>
      <p:sp>
        <p:nvSpPr>
          <p:cNvPr id="1406"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07"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6" name="Group 1"/>
          <p:cNvGrpSpPr/>
          <p:nvPr/>
        </p:nvGrpSpPr>
        <p:grpSpPr>
          <a:xfrm>
            <a:off x="-2035080" y="0"/>
            <a:ext cx="1870200" cy="4687920"/>
            <a:chOff x="-2035080" y="0"/>
            <a:chExt cx="1870200" cy="4687920"/>
          </a:xfrm>
        </p:grpSpPr>
        <p:sp>
          <p:nvSpPr>
            <p:cNvPr id="107"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08"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09"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10"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11"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12"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13"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14"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5"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16"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7"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8"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19"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0"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21"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2"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23"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4"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25"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6"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27"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8" name="Group 23"/>
          <p:cNvGrpSpPr/>
          <p:nvPr/>
        </p:nvGrpSpPr>
        <p:grpSpPr>
          <a:xfrm>
            <a:off x="-2040480" y="6362640"/>
            <a:ext cx="1872720" cy="498240"/>
            <a:chOff x="-2040480" y="6362640"/>
            <a:chExt cx="1872720" cy="498240"/>
          </a:xfrm>
        </p:grpSpPr>
        <p:sp>
          <p:nvSpPr>
            <p:cNvPr id="129"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30" name="Group 25"/>
            <p:cNvGrpSpPr/>
            <p:nvPr/>
          </p:nvGrpSpPr>
          <p:grpSpPr>
            <a:xfrm>
              <a:off x="-545400" y="6370920"/>
              <a:ext cx="377640" cy="483480"/>
              <a:chOff x="-545400" y="6370920"/>
              <a:chExt cx="377640" cy="483480"/>
            </a:xfrm>
          </p:grpSpPr>
          <p:sp>
            <p:nvSpPr>
              <p:cNvPr id="131"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132"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133" name="Picture 34" descr=""/>
          <p:cNvPicPr/>
          <p:nvPr/>
        </p:nvPicPr>
        <p:blipFill>
          <a:blip r:embed="rId2"/>
          <a:stretch/>
        </p:blipFill>
        <p:spPr>
          <a:xfrm>
            <a:off x="-1805040" y="4402800"/>
            <a:ext cx="153000" cy="137160"/>
          </a:xfrm>
          <a:prstGeom prst="rect">
            <a:avLst/>
          </a:prstGeom>
          <a:ln>
            <a:noFill/>
          </a:ln>
        </p:spPr>
      </p:pic>
      <p:grpSp>
        <p:nvGrpSpPr>
          <p:cNvPr id="134" name="Group 28"/>
          <p:cNvGrpSpPr/>
          <p:nvPr/>
        </p:nvGrpSpPr>
        <p:grpSpPr>
          <a:xfrm>
            <a:off x="693720" y="6225480"/>
            <a:ext cx="10834200" cy="626040"/>
            <a:chOff x="693720" y="6225480"/>
            <a:chExt cx="10834200" cy="626040"/>
          </a:xfrm>
        </p:grpSpPr>
        <p:sp>
          <p:nvSpPr>
            <p:cNvPr id="135"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36"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137" name="Picture 31" descr=""/>
          <p:cNvPicPr/>
          <p:nvPr/>
        </p:nvPicPr>
        <p:blipFill>
          <a:blip r:embed="rId3"/>
          <a:srcRect l="8605" t="21876" r="8744" b="32116"/>
          <a:stretch/>
        </p:blipFill>
        <p:spPr>
          <a:xfrm>
            <a:off x="10058400" y="6318000"/>
            <a:ext cx="1875960" cy="286200"/>
          </a:xfrm>
          <a:prstGeom prst="rect">
            <a:avLst/>
          </a:prstGeom>
          <a:ln>
            <a:noFill/>
          </a:ln>
        </p:spPr>
      </p:pic>
      <p:sp>
        <p:nvSpPr>
          <p:cNvPr id="138"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9"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6" name="Group 1"/>
          <p:cNvGrpSpPr/>
          <p:nvPr/>
        </p:nvGrpSpPr>
        <p:grpSpPr>
          <a:xfrm>
            <a:off x="-2035080" y="0"/>
            <a:ext cx="1870200" cy="4687920"/>
            <a:chOff x="-2035080" y="0"/>
            <a:chExt cx="1870200" cy="4687920"/>
          </a:xfrm>
        </p:grpSpPr>
        <p:sp>
          <p:nvSpPr>
            <p:cNvPr id="177"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178"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179"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180"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81"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182"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83"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184"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85"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186"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87"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88"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189"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90"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191"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92"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193"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94"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195"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96"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197"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98" name="Group 23"/>
          <p:cNvGrpSpPr/>
          <p:nvPr/>
        </p:nvGrpSpPr>
        <p:grpSpPr>
          <a:xfrm>
            <a:off x="-2040480" y="6362640"/>
            <a:ext cx="1872720" cy="498240"/>
            <a:chOff x="-2040480" y="6362640"/>
            <a:chExt cx="1872720" cy="498240"/>
          </a:xfrm>
        </p:grpSpPr>
        <p:sp>
          <p:nvSpPr>
            <p:cNvPr id="199"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200" name="Group 25"/>
            <p:cNvGrpSpPr/>
            <p:nvPr/>
          </p:nvGrpSpPr>
          <p:grpSpPr>
            <a:xfrm>
              <a:off x="-545400" y="6370920"/>
              <a:ext cx="377640" cy="483480"/>
              <a:chOff x="-545400" y="6370920"/>
              <a:chExt cx="377640" cy="483480"/>
            </a:xfrm>
          </p:grpSpPr>
          <p:sp>
            <p:nvSpPr>
              <p:cNvPr id="201"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202"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203" name="Picture 34" descr=""/>
          <p:cNvPicPr/>
          <p:nvPr/>
        </p:nvPicPr>
        <p:blipFill>
          <a:blip r:embed="rId2"/>
          <a:stretch/>
        </p:blipFill>
        <p:spPr>
          <a:xfrm>
            <a:off x="-1805040" y="4402800"/>
            <a:ext cx="153000" cy="137160"/>
          </a:xfrm>
          <a:prstGeom prst="rect">
            <a:avLst/>
          </a:prstGeom>
          <a:ln>
            <a:noFill/>
          </a:ln>
        </p:spPr>
      </p:pic>
      <p:grpSp>
        <p:nvGrpSpPr>
          <p:cNvPr id="204" name="Group 28"/>
          <p:cNvGrpSpPr/>
          <p:nvPr/>
        </p:nvGrpSpPr>
        <p:grpSpPr>
          <a:xfrm>
            <a:off x="693720" y="6225480"/>
            <a:ext cx="10834200" cy="626040"/>
            <a:chOff x="693720" y="6225480"/>
            <a:chExt cx="10834200" cy="626040"/>
          </a:xfrm>
        </p:grpSpPr>
        <p:sp>
          <p:nvSpPr>
            <p:cNvPr id="205"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206"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207"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208" name="Group 31"/>
          <p:cNvGrpSpPr/>
          <p:nvPr/>
        </p:nvGrpSpPr>
        <p:grpSpPr>
          <a:xfrm>
            <a:off x="0" y="1643040"/>
            <a:ext cx="11337840" cy="3054240"/>
            <a:chOff x="0" y="1643040"/>
            <a:chExt cx="11337840" cy="3054240"/>
          </a:xfrm>
        </p:grpSpPr>
        <p:sp>
          <p:nvSpPr>
            <p:cNvPr id="209"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210"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211"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212"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213"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214"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215"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216"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217"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218"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219"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220" name="Group 43"/>
          <p:cNvGrpSpPr/>
          <p:nvPr/>
        </p:nvGrpSpPr>
        <p:grpSpPr>
          <a:xfrm>
            <a:off x="-2035080" y="0"/>
            <a:ext cx="1870200" cy="4687920"/>
            <a:chOff x="-2035080" y="0"/>
            <a:chExt cx="1870200" cy="4687920"/>
          </a:xfrm>
        </p:grpSpPr>
        <p:sp>
          <p:nvSpPr>
            <p:cNvPr id="221"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222"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223"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224"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225"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226"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227"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228"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229"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230"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231"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232"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233"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234"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235"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236"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237"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238"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239"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240"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241"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242" name="Picture 41" descr=""/>
          <p:cNvPicPr/>
          <p:nvPr/>
        </p:nvPicPr>
        <p:blipFill>
          <a:blip r:embed="rId4"/>
          <a:stretch/>
        </p:blipFill>
        <p:spPr>
          <a:xfrm>
            <a:off x="-1805040" y="4402800"/>
            <a:ext cx="153000" cy="137160"/>
          </a:xfrm>
          <a:prstGeom prst="rect">
            <a:avLst/>
          </a:prstGeom>
          <a:ln>
            <a:noFill/>
          </a:ln>
        </p:spPr>
      </p:pic>
      <p:pic>
        <p:nvPicPr>
          <p:cNvPr id="243" name="Picture 31" descr=""/>
          <p:cNvPicPr/>
          <p:nvPr/>
        </p:nvPicPr>
        <p:blipFill>
          <a:blip r:embed="rId5"/>
          <a:srcRect l="8605" t="21876" r="8744" b="32116"/>
          <a:stretch/>
        </p:blipFill>
        <p:spPr>
          <a:xfrm>
            <a:off x="9550800" y="6207480"/>
            <a:ext cx="2345760" cy="358200"/>
          </a:xfrm>
          <a:prstGeom prst="rect">
            <a:avLst/>
          </a:prstGeom>
          <a:ln>
            <a:noFill/>
          </a:ln>
        </p:spPr>
      </p:pic>
      <p:sp>
        <p:nvSpPr>
          <p:cNvPr id="244"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45"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82" name="Group 1"/>
          <p:cNvGrpSpPr/>
          <p:nvPr/>
        </p:nvGrpSpPr>
        <p:grpSpPr>
          <a:xfrm>
            <a:off x="-2035080" y="0"/>
            <a:ext cx="1870200" cy="4687920"/>
            <a:chOff x="-2035080" y="0"/>
            <a:chExt cx="1870200" cy="4687920"/>
          </a:xfrm>
        </p:grpSpPr>
        <p:sp>
          <p:nvSpPr>
            <p:cNvPr id="283"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284"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285"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286"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287"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288"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289"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290"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291"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292"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293"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294"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295"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296"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297"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298"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299"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300"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301"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302"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303"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304" name="Group 23"/>
          <p:cNvGrpSpPr/>
          <p:nvPr/>
        </p:nvGrpSpPr>
        <p:grpSpPr>
          <a:xfrm>
            <a:off x="-2040480" y="6362640"/>
            <a:ext cx="1872720" cy="498240"/>
            <a:chOff x="-2040480" y="6362640"/>
            <a:chExt cx="1872720" cy="498240"/>
          </a:xfrm>
        </p:grpSpPr>
        <p:sp>
          <p:nvSpPr>
            <p:cNvPr id="305"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306" name="Group 25"/>
            <p:cNvGrpSpPr/>
            <p:nvPr/>
          </p:nvGrpSpPr>
          <p:grpSpPr>
            <a:xfrm>
              <a:off x="-545400" y="6370920"/>
              <a:ext cx="377640" cy="483480"/>
              <a:chOff x="-545400" y="6370920"/>
              <a:chExt cx="377640" cy="483480"/>
            </a:xfrm>
          </p:grpSpPr>
          <p:sp>
            <p:nvSpPr>
              <p:cNvPr id="307"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308"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309" name="Picture 34" descr=""/>
          <p:cNvPicPr/>
          <p:nvPr/>
        </p:nvPicPr>
        <p:blipFill>
          <a:blip r:embed="rId2"/>
          <a:stretch/>
        </p:blipFill>
        <p:spPr>
          <a:xfrm>
            <a:off x="-1805040" y="4402800"/>
            <a:ext cx="153000" cy="137160"/>
          </a:xfrm>
          <a:prstGeom prst="rect">
            <a:avLst/>
          </a:prstGeom>
          <a:ln>
            <a:noFill/>
          </a:ln>
        </p:spPr>
      </p:pic>
      <p:grpSp>
        <p:nvGrpSpPr>
          <p:cNvPr id="310" name="Group 28"/>
          <p:cNvGrpSpPr/>
          <p:nvPr/>
        </p:nvGrpSpPr>
        <p:grpSpPr>
          <a:xfrm>
            <a:off x="693720" y="6225480"/>
            <a:ext cx="10834200" cy="626040"/>
            <a:chOff x="693720" y="6225480"/>
            <a:chExt cx="10834200" cy="626040"/>
          </a:xfrm>
        </p:grpSpPr>
        <p:sp>
          <p:nvSpPr>
            <p:cNvPr id="311"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12"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313" name="Picture 31" descr=""/>
          <p:cNvPicPr/>
          <p:nvPr/>
        </p:nvPicPr>
        <p:blipFill>
          <a:blip r:embed="rId3"/>
          <a:srcRect l="8605" t="21876" r="8744" b="32116"/>
          <a:stretch/>
        </p:blipFill>
        <p:spPr>
          <a:xfrm>
            <a:off x="10058400" y="6318000"/>
            <a:ext cx="1875960" cy="286200"/>
          </a:xfrm>
          <a:prstGeom prst="rect">
            <a:avLst/>
          </a:prstGeom>
          <a:ln>
            <a:noFill/>
          </a:ln>
        </p:spPr>
      </p:pic>
      <p:sp>
        <p:nvSpPr>
          <p:cNvPr id="31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1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52" name="Group 1"/>
          <p:cNvGrpSpPr/>
          <p:nvPr/>
        </p:nvGrpSpPr>
        <p:grpSpPr>
          <a:xfrm>
            <a:off x="-2035080" y="0"/>
            <a:ext cx="1870200" cy="4687920"/>
            <a:chOff x="-2035080" y="0"/>
            <a:chExt cx="1870200" cy="4687920"/>
          </a:xfrm>
        </p:grpSpPr>
        <p:sp>
          <p:nvSpPr>
            <p:cNvPr id="353"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354"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355"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356"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357"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358"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359"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360"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361"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362"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363"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364"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365"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366"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367"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368"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369"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370"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371"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372"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373"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374" name="Group 23"/>
          <p:cNvGrpSpPr/>
          <p:nvPr/>
        </p:nvGrpSpPr>
        <p:grpSpPr>
          <a:xfrm>
            <a:off x="-2040480" y="6362640"/>
            <a:ext cx="1872720" cy="498240"/>
            <a:chOff x="-2040480" y="6362640"/>
            <a:chExt cx="1872720" cy="498240"/>
          </a:xfrm>
        </p:grpSpPr>
        <p:sp>
          <p:nvSpPr>
            <p:cNvPr id="375"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376" name="Group 25"/>
            <p:cNvGrpSpPr/>
            <p:nvPr/>
          </p:nvGrpSpPr>
          <p:grpSpPr>
            <a:xfrm>
              <a:off x="-545400" y="6370920"/>
              <a:ext cx="377640" cy="483480"/>
              <a:chOff x="-545400" y="6370920"/>
              <a:chExt cx="377640" cy="483480"/>
            </a:xfrm>
          </p:grpSpPr>
          <p:sp>
            <p:nvSpPr>
              <p:cNvPr id="377"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378"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379" name="Picture 34" descr=""/>
          <p:cNvPicPr/>
          <p:nvPr/>
        </p:nvPicPr>
        <p:blipFill>
          <a:blip r:embed="rId2"/>
          <a:stretch/>
        </p:blipFill>
        <p:spPr>
          <a:xfrm>
            <a:off x="-1805040" y="4402800"/>
            <a:ext cx="153000" cy="137160"/>
          </a:xfrm>
          <a:prstGeom prst="rect">
            <a:avLst/>
          </a:prstGeom>
          <a:ln>
            <a:noFill/>
          </a:ln>
        </p:spPr>
      </p:pic>
      <p:grpSp>
        <p:nvGrpSpPr>
          <p:cNvPr id="380" name="Group 28"/>
          <p:cNvGrpSpPr/>
          <p:nvPr/>
        </p:nvGrpSpPr>
        <p:grpSpPr>
          <a:xfrm>
            <a:off x="693720" y="6225480"/>
            <a:ext cx="10834200" cy="626040"/>
            <a:chOff x="693720" y="6225480"/>
            <a:chExt cx="10834200" cy="626040"/>
          </a:xfrm>
        </p:grpSpPr>
        <p:sp>
          <p:nvSpPr>
            <p:cNvPr id="381"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82"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383" name="Picture 31" descr=""/>
          <p:cNvPicPr/>
          <p:nvPr/>
        </p:nvPicPr>
        <p:blipFill>
          <a:blip r:embed="rId3"/>
          <a:srcRect l="8605" t="21876" r="8744" b="32116"/>
          <a:stretch/>
        </p:blipFill>
        <p:spPr>
          <a:xfrm>
            <a:off x="10058400" y="6318000"/>
            <a:ext cx="1875960" cy="286200"/>
          </a:xfrm>
          <a:prstGeom prst="rect">
            <a:avLst/>
          </a:prstGeom>
          <a:ln>
            <a:noFill/>
          </a:ln>
        </p:spPr>
      </p:pic>
      <p:sp>
        <p:nvSpPr>
          <p:cNvPr id="38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8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2" name="Group 1"/>
          <p:cNvGrpSpPr/>
          <p:nvPr/>
        </p:nvGrpSpPr>
        <p:grpSpPr>
          <a:xfrm>
            <a:off x="-2035080" y="0"/>
            <a:ext cx="1870200" cy="4687920"/>
            <a:chOff x="-2035080" y="0"/>
            <a:chExt cx="1870200" cy="4687920"/>
          </a:xfrm>
        </p:grpSpPr>
        <p:sp>
          <p:nvSpPr>
            <p:cNvPr id="423"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424"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425"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426"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27"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428"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429"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430"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431"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432"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433"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434"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435"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436"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437"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438"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439"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440"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441"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442"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443"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444" name="Group 23"/>
          <p:cNvGrpSpPr/>
          <p:nvPr/>
        </p:nvGrpSpPr>
        <p:grpSpPr>
          <a:xfrm>
            <a:off x="-2040480" y="6362640"/>
            <a:ext cx="1872720" cy="498240"/>
            <a:chOff x="-2040480" y="6362640"/>
            <a:chExt cx="1872720" cy="498240"/>
          </a:xfrm>
        </p:grpSpPr>
        <p:sp>
          <p:nvSpPr>
            <p:cNvPr id="445"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446" name="Group 25"/>
            <p:cNvGrpSpPr/>
            <p:nvPr/>
          </p:nvGrpSpPr>
          <p:grpSpPr>
            <a:xfrm>
              <a:off x="-545400" y="6370920"/>
              <a:ext cx="377640" cy="483480"/>
              <a:chOff x="-545400" y="6370920"/>
              <a:chExt cx="377640" cy="483480"/>
            </a:xfrm>
          </p:grpSpPr>
          <p:sp>
            <p:nvSpPr>
              <p:cNvPr id="447"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448"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449" name="Picture 34" descr=""/>
          <p:cNvPicPr/>
          <p:nvPr/>
        </p:nvPicPr>
        <p:blipFill>
          <a:blip r:embed="rId2"/>
          <a:stretch/>
        </p:blipFill>
        <p:spPr>
          <a:xfrm>
            <a:off x="-1805040" y="4402800"/>
            <a:ext cx="153000" cy="137160"/>
          </a:xfrm>
          <a:prstGeom prst="rect">
            <a:avLst/>
          </a:prstGeom>
          <a:ln>
            <a:noFill/>
          </a:ln>
        </p:spPr>
      </p:pic>
      <p:grpSp>
        <p:nvGrpSpPr>
          <p:cNvPr id="450" name="Group 28"/>
          <p:cNvGrpSpPr/>
          <p:nvPr/>
        </p:nvGrpSpPr>
        <p:grpSpPr>
          <a:xfrm>
            <a:off x="693720" y="6225480"/>
            <a:ext cx="10834200" cy="626040"/>
            <a:chOff x="693720" y="6225480"/>
            <a:chExt cx="10834200" cy="626040"/>
          </a:xfrm>
        </p:grpSpPr>
        <p:sp>
          <p:nvSpPr>
            <p:cNvPr id="451"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452"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453" name="Picture 31" descr=""/>
          <p:cNvPicPr/>
          <p:nvPr/>
        </p:nvPicPr>
        <p:blipFill>
          <a:blip r:embed="rId3"/>
          <a:srcRect l="8605" t="21876" r="8744" b="32116"/>
          <a:stretch/>
        </p:blipFill>
        <p:spPr>
          <a:xfrm>
            <a:off x="10058400" y="6318000"/>
            <a:ext cx="1875960" cy="286200"/>
          </a:xfrm>
          <a:prstGeom prst="rect">
            <a:avLst/>
          </a:prstGeom>
          <a:ln>
            <a:noFill/>
          </a:ln>
        </p:spPr>
      </p:pic>
      <p:sp>
        <p:nvSpPr>
          <p:cNvPr id="45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92" name="Group 1"/>
          <p:cNvGrpSpPr/>
          <p:nvPr/>
        </p:nvGrpSpPr>
        <p:grpSpPr>
          <a:xfrm>
            <a:off x="-2035080" y="0"/>
            <a:ext cx="1870200" cy="4687920"/>
            <a:chOff x="-2035080" y="0"/>
            <a:chExt cx="1870200" cy="4687920"/>
          </a:xfrm>
        </p:grpSpPr>
        <p:sp>
          <p:nvSpPr>
            <p:cNvPr id="493"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494"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495"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496"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97"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498"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499"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500"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01"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502"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03"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04"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505"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06"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507"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508"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509"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510"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511"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512"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513"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514" name="Group 23"/>
          <p:cNvGrpSpPr/>
          <p:nvPr/>
        </p:nvGrpSpPr>
        <p:grpSpPr>
          <a:xfrm>
            <a:off x="-2040480" y="6362640"/>
            <a:ext cx="1872720" cy="498240"/>
            <a:chOff x="-2040480" y="6362640"/>
            <a:chExt cx="1872720" cy="498240"/>
          </a:xfrm>
        </p:grpSpPr>
        <p:sp>
          <p:nvSpPr>
            <p:cNvPr id="515"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516" name="Group 25"/>
            <p:cNvGrpSpPr/>
            <p:nvPr/>
          </p:nvGrpSpPr>
          <p:grpSpPr>
            <a:xfrm>
              <a:off x="-545400" y="6370920"/>
              <a:ext cx="377640" cy="483480"/>
              <a:chOff x="-545400" y="6370920"/>
              <a:chExt cx="377640" cy="483480"/>
            </a:xfrm>
          </p:grpSpPr>
          <p:sp>
            <p:nvSpPr>
              <p:cNvPr id="517"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518"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519" name="Picture 34" descr=""/>
          <p:cNvPicPr/>
          <p:nvPr/>
        </p:nvPicPr>
        <p:blipFill>
          <a:blip r:embed="rId2"/>
          <a:stretch/>
        </p:blipFill>
        <p:spPr>
          <a:xfrm>
            <a:off x="-1805040" y="4402800"/>
            <a:ext cx="153000" cy="137160"/>
          </a:xfrm>
          <a:prstGeom prst="rect">
            <a:avLst/>
          </a:prstGeom>
          <a:ln>
            <a:noFill/>
          </a:ln>
        </p:spPr>
      </p:pic>
      <p:grpSp>
        <p:nvGrpSpPr>
          <p:cNvPr id="520" name="Group 28"/>
          <p:cNvGrpSpPr/>
          <p:nvPr/>
        </p:nvGrpSpPr>
        <p:grpSpPr>
          <a:xfrm>
            <a:off x="693720" y="6225480"/>
            <a:ext cx="10834200" cy="626040"/>
            <a:chOff x="693720" y="6225480"/>
            <a:chExt cx="10834200" cy="626040"/>
          </a:xfrm>
        </p:grpSpPr>
        <p:sp>
          <p:nvSpPr>
            <p:cNvPr id="521"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522"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523"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524" name="Group 31"/>
          <p:cNvGrpSpPr/>
          <p:nvPr/>
        </p:nvGrpSpPr>
        <p:grpSpPr>
          <a:xfrm>
            <a:off x="0" y="1643040"/>
            <a:ext cx="11337840" cy="3054240"/>
            <a:chOff x="0" y="1643040"/>
            <a:chExt cx="11337840" cy="3054240"/>
          </a:xfrm>
        </p:grpSpPr>
        <p:sp>
          <p:nvSpPr>
            <p:cNvPr id="525"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526"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527"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528"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529"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530"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531"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532"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533"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534"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535"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536" name="Group 43"/>
          <p:cNvGrpSpPr/>
          <p:nvPr/>
        </p:nvGrpSpPr>
        <p:grpSpPr>
          <a:xfrm>
            <a:off x="-2035080" y="0"/>
            <a:ext cx="1870200" cy="4687920"/>
            <a:chOff x="-2035080" y="0"/>
            <a:chExt cx="1870200" cy="4687920"/>
          </a:xfrm>
        </p:grpSpPr>
        <p:sp>
          <p:nvSpPr>
            <p:cNvPr id="537"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538"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539"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540"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541"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542"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543"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544"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45"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546"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47"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48"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549"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50"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551"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552"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553"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554"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555"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556"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557"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558" name="Picture 41" descr=""/>
          <p:cNvPicPr/>
          <p:nvPr/>
        </p:nvPicPr>
        <p:blipFill>
          <a:blip r:embed="rId4"/>
          <a:stretch/>
        </p:blipFill>
        <p:spPr>
          <a:xfrm>
            <a:off x="-1805040" y="4402800"/>
            <a:ext cx="153000" cy="137160"/>
          </a:xfrm>
          <a:prstGeom prst="rect">
            <a:avLst/>
          </a:prstGeom>
          <a:ln>
            <a:noFill/>
          </a:ln>
        </p:spPr>
      </p:pic>
      <p:pic>
        <p:nvPicPr>
          <p:cNvPr id="559" name="Picture 31" descr=""/>
          <p:cNvPicPr/>
          <p:nvPr/>
        </p:nvPicPr>
        <p:blipFill>
          <a:blip r:embed="rId5"/>
          <a:srcRect l="8605" t="21876" r="8744" b="32116"/>
          <a:stretch/>
        </p:blipFill>
        <p:spPr>
          <a:xfrm>
            <a:off x="9550800" y="6207480"/>
            <a:ext cx="2345760" cy="358200"/>
          </a:xfrm>
          <a:prstGeom prst="rect">
            <a:avLst/>
          </a:prstGeom>
          <a:ln>
            <a:noFill/>
          </a:ln>
        </p:spPr>
      </p:pic>
      <p:sp>
        <p:nvSpPr>
          <p:cNvPr id="560"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1"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8" name="Group 1"/>
          <p:cNvGrpSpPr/>
          <p:nvPr/>
        </p:nvGrpSpPr>
        <p:grpSpPr>
          <a:xfrm>
            <a:off x="-2035080" y="0"/>
            <a:ext cx="1870200" cy="4687920"/>
            <a:chOff x="-2035080" y="0"/>
            <a:chExt cx="1870200" cy="4687920"/>
          </a:xfrm>
        </p:grpSpPr>
        <p:sp>
          <p:nvSpPr>
            <p:cNvPr id="599"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600"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601"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602"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603"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604"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605"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606"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607"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608"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609"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610"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611"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612"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613"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14"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615"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16"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617"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18"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619"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620" name="Group 23"/>
          <p:cNvGrpSpPr/>
          <p:nvPr/>
        </p:nvGrpSpPr>
        <p:grpSpPr>
          <a:xfrm>
            <a:off x="-2040480" y="6362640"/>
            <a:ext cx="1872720" cy="498240"/>
            <a:chOff x="-2040480" y="6362640"/>
            <a:chExt cx="1872720" cy="498240"/>
          </a:xfrm>
        </p:grpSpPr>
        <p:sp>
          <p:nvSpPr>
            <p:cNvPr id="621"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622" name="Group 25"/>
            <p:cNvGrpSpPr/>
            <p:nvPr/>
          </p:nvGrpSpPr>
          <p:grpSpPr>
            <a:xfrm>
              <a:off x="-545400" y="6370920"/>
              <a:ext cx="377640" cy="483480"/>
              <a:chOff x="-545400" y="6370920"/>
              <a:chExt cx="377640" cy="483480"/>
            </a:xfrm>
          </p:grpSpPr>
          <p:sp>
            <p:nvSpPr>
              <p:cNvPr id="623"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624"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625" name="Picture 34" descr=""/>
          <p:cNvPicPr/>
          <p:nvPr/>
        </p:nvPicPr>
        <p:blipFill>
          <a:blip r:embed="rId2"/>
          <a:stretch/>
        </p:blipFill>
        <p:spPr>
          <a:xfrm>
            <a:off x="-1805040" y="4402800"/>
            <a:ext cx="153000" cy="137160"/>
          </a:xfrm>
          <a:prstGeom prst="rect">
            <a:avLst/>
          </a:prstGeom>
          <a:ln>
            <a:noFill/>
          </a:ln>
        </p:spPr>
      </p:pic>
      <p:grpSp>
        <p:nvGrpSpPr>
          <p:cNvPr id="626" name="Group 28"/>
          <p:cNvGrpSpPr/>
          <p:nvPr/>
        </p:nvGrpSpPr>
        <p:grpSpPr>
          <a:xfrm>
            <a:off x="693720" y="6225480"/>
            <a:ext cx="10834200" cy="626040"/>
            <a:chOff x="693720" y="6225480"/>
            <a:chExt cx="10834200" cy="626040"/>
          </a:xfrm>
        </p:grpSpPr>
        <p:sp>
          <p:nvSpPr>
            <p:cNvPr id="627"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628"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629"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630" name="Group 31"/>
          <p:cNvGrpSpPr/>
          <p:nvPr/>
        </p:nvGrpSpPr>
        <p:grpSpPr>
          <a:xfrm>
            <a:off x="0" y="1643040"/>
            <a:ext cx="11337840" cy="3054240"/>
            <a:chOff x="0" y="1643040"/>
            <a:chExt cx="11337840" cy="3054240"/>
          </a:xfrm>
        </p:grpSpPr>
        <p:sp>
          <p:nvSpPr>
            <p:cNvPr id="631"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632"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633"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634"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635"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636"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637"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638"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639"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640"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641"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642" name="Group 43"/>
          <p:cNvGrpSpPr/>
          <p:nvPr/>
        </p:nvGrpSpPr>
        <p:grpSpPr>
          <a:xfrm>
            <a:off x="-2035080" y="0"/>
            <a:ext cx="1870200" cy="4687920"/>
            <a:chOff x="-2035080" y="0"/>
            <a:chExt cx="1870200" cy="4687920"/>
          </a:xfrm>
        </p:grpSpPr>
        <p:sp>
          <p:nvSpPr>
            <p:cNvPr id="643"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644"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645"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646"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647"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648"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649"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650"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651"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652"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653"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654"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655"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656"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657"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58"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659"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60"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661"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62"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663"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664" name="Picture 41" descr=""/>
          <p:cNvPicPr/>
          <p:nvPr/>
        </p:nvPicPr>
        <p:blipFill>
          <a:blip r:embed="rId4"/>
          <a:stretch/>
        </p:blipFill>
        <p:spPr>
          <a:xfrm>
            <a:off x="-1805040" y="4402800"/>
            <a:ext cx="153000" cy="137160"/>
          </a:xfrm>
          <a:prstGeom prst="rect">
            <a:avLst/>
          </a:prstGeom>
          <a:ln>
            <a:noFill/>
          </a:ln>
        </p:spPr>
      </p:pic>
      <p:pic>
        <p:nvPicPr>
          <p:cNvPr id="665" name="Picture 31" descr=""/>
          <p:cNvPicPr/>
          <p:nvPr/>
        </p:nvPicPr>
        <p:blipFill>
          <a:blip r:embed="rId5"/>
          <a:srcRect l="8605" t="21876" r="8744" b="32116"/>
          <a:stretch/>
        </p:blipFill>
        <p:spPr>
          <a:xfrm>
            <a:off x="9550800" y="6207480"/>
            <a:ext cx="2345760" cy="358200"/>
          </a:xfrm>
          <a:prstGeom prst="rect">
            <a:avLst/>
          </a:prstGeom>
          <a:ln>
            <a:noFill/>
          </a:ln>
        </p:spPr>
      </p:pic>
      <p:sp>
        <p:nvSpPr>
          <p:cNvPr id="666"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67"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04" name="Group 1"/>
          <p:cNvGrpSpPr/>
          <p:nvPr/>
        </p:nvGrpSpPr>
        <p:grpSpPr>
          <a:xfrm>
            <a:off x="-2035080" y="0"/>
            <a:ext cx="1870200" cy="4687920"/>
            <a:chOff x="-2035080" y="0"/>
            <a:chExt cx="1870200" cy="4687920"/>
          </a:xfrm>
        </p:grpSpPr>
        <p:sp>
          <p:nvSpPr>
            <p:cNvPr id="705" name="CustomShape 2"/>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706" name="CustomShape 3"/>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707" name="CustomShape 4"/>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708" name="CustomShape 5"/>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709" name="CustomShape 6"/>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710" name="CustomShape 7"/>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11" name="CustomShape 8"/>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712" name="CustomShape 9"/>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713" name="CustomShape 10"/>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714" name="CustomShape 11"/>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715" name="CustomShape 12"/>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716" name="CustomShape 13"/>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717" name="CustomShape 14"/>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718" name="CustomShape 15"/>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719" name="CustomShape 16"/>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720" name="CustomShape 17"/>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721" name="CustomShape 18"/>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722" name="CustomShape 19"/>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723" name="CustomShape 20"/>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724" name="CustomShape 21"/>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725" name="CustomShape 22"/>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726" name="Group 23"/>
          <p:cNvGrpSpPr/>
          <p:nvPr/>
        </p:nvGrpSpPr>
        <p:grpSpPr>
          <a:xfrm>
            <a:off x="-2040480" y="6362640"/>
            <a:ext cx="1872720" cy="498240"/>
            <a:chOff x="-2040480" y="6362640"/>
            <a:chExt cx="1872720" cy="498240"/>
          </a:xfrm>
        </p:grpSpPr>
        <p:sp>
          <p:nvSpPr>
            <p:cNvPr id="727" name="CustomShape 24"/>
            <p:cNvSpPr/>
            <p:nvPr/>
          </p:nvSpPr>
          <p:spPr>
            <a:xfrm>
              <a:off x="-2040480" y="6362640"/>
              <a:ext cx="1460880" cy="49824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728" name="Group 25"/>
            <p:cNvGrpSpPr/>
            <p:nvPr/>
          </p:nvGrpSpPr>
          <p:grpSpPr>
            <a:xfrm>
              <a:off x="-545400" y="6370920"/>
              <a:ext cx="377640" cy="483480"/>
              <a:chOff x="-545400" y="6370920"/>
              <a:chExt cx="377640" cy="483480"/>
            </a:xfrm>
          </p:grpSpPr>
          <p:sp>
            <p:nvSpPr>
              <p:cNvPr id="729" name="Line 26"/>
              <p:cNvSpPr/>
              <p:nvPr/>
            </p:nvSpPr>
            <p:spPr>
              <a:xfrm>
                <a:off x="-545400" y="6854040"/>
                <a:ext cx="377640" cy="360"/>
              </a:xfrm>
              <a:prstGeom prst="line">
                <a:avLst/>
              </a:prstGeom>
              <a:ln cap="rnd" w="6480">
                <a:solidFill>
                  <a:srgbClr val="c90068"/>
                </a:solidFill>
                <a:custDash>
                  <a:ds d="9300000" sp="6400000"/>
                </a:custDash>
                <a:miter/>
              </a:ln>
            </p:spPr>
            <p:style>
              <a:lnRef idx="0"/>
              <a:fillRef idx="0"/>
              <a:effectRef idx="0"/>
              <a:fontRef idx="minor"/>
            </p:style>
          </p:sp>
          <p:sp>
            <p:nvSpPr>
              <p:cNvPr id="730" name="Line 27"/>
              <p:cNvSpPr/>
              <p:nvPr/>
            </p:nvSpPr>
            <p:spPr>
              <a:xfrm>
                <a:off x="-545400" y="6370920"/>
                <a:ext cx="377640" cy="360"/>
              </a:xfrm>
              <a:prstGeom prst="line">
                <a:avLst/>
              </a:prstGeom>
              <a:ln cap="rnd" w="6480">
                <a:solidFill>
                  <a:srgbClr val="c90068"/>
                </a:solidFill>
                <a:custDash>
                  <a:ds d="9300000" sp="6400000"/>
                </a:custDash>
                <a:miter/>
              </a:ln>
            </p:spPr>
            <p:style>
              <a:lnRef idx="0"/>
              <a:fillRef idx="0"/>
              <a:effectRef idx="0"/>
              <a:fontRef idx="minor"/>
            </p:style>
          </p:sp>
        </p:grpSp>
      </p:grpSp>
      <p:pic>
        <p:nvPicPr>
          <p:cNvPr id="731" name="Picture 34" descr=""/>
          <p:cNvPicPr/>
          <p:nvPr/>
        </p:nvPicPr>
        <p:blipFill>
          <a:blip r:embed="rId2"/>
          <a:stretch/>
        </p:blipFill>
        <p:spPr>
          <a:xfrm>
            <a:off x="-1805040" y="4402800"/>
            <a:ext cx="153000" cy="137160"/>
          </a:xfrm>
          <a:prstGeom prst="rect">
            <a:avLst/>
          </a:prstGeom>
          <a:ln>
            <a:noFill/>
          </a:ln>
        </p:spPr>
      </p:pic>
      <p:grpSp>
        <p:nvGrpSpPr>
          <p:cNvPr id="732" name="Group 28"/>
          <p:cNvGrpSpPr/>
          <p:nvPr/>
        </p:nvGrpSpPr>
        <p:grpSpPr>
          <a:xfrm>
            <a:off x="693720" y="6225480"/>
            <a:ext cx="10834200" cy="626040"/>
            <a:chOff x="693720" y="6225480"/>
            <a:chExt cx="10834200" cy="626040"/>
          </a:xfrm>
        </p:grpSpPr>
        <p:sp>
          <p:nvSpPr>
            <p:cNvPr id="733" name="CustomShape 29"/>
            <p:cNvSpPr/>
            <p:nvPr/>
          </p:nvSpPr>
          <p:spPr>
            <a:xfrm>
              <a:off x="693720" y="6389640"/>
              <a:ext cx="9106200" cy="12996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734" name="CustomShape 30"/>
            <p:cNvSpPr/>
            <p:nvPr/>
          </p:nvSpPr>
          <p:spPr>
            <a:xfrm>
              <a:off x="9859680" y="6225480"/>
              <a:ext cx="1668240" cy="626040"/>
            </a:xfrm>
            <a:prstGeom prst="rect">
              <a:avLst/>
            </a:prstGeom>
            <a:solidFill>
              <a:srgbClr val="ffffff"/>
            </a:solidFill>
            <a:ln w="6480">
              <a:noFill/>
            </a:ln>
          </p:spPr>
          <p:style>
            <a:lnRef idx="0"/>
            <a:fillRef idx="0"/>
            <a:effectRef idx="0"/>
            <a:fontRef idx="minor"/>
          </p:style>
        </p:sp>
      </p:grpSp>
      <p:pic>
        <p:nvPicPr>
          <p:cNvPr id="735" name="Picture 31" descr=""/>
          <p:cNvPicPr/>
          <p:nvPr/>
        </p:nvPicPr>
        <p:blipFill>
          <a:blip r:embed="rId3"/>
          <a:srcRect l="8605" t="21876" r="8744" b="32116"/>
          <a:stretch/>
        </p:blipFill>
        <p:spPr>
          <a:xfrm>
            <a:off x="10058400" y="6318000"/>
            <a:ext cx="1875960" cy="286200"/>
          </a:xfrm>
          <a:prstGeom prst="rect">
            <a:avLst/>
          </a:prstGeom>
          <a:ln>
            <a:noFill/>
          </a:ln>
        </p:spPr>
      </p:pic>
      <p:grpSp>
        <p:nvGrpSpPr>
          <p:cNvPr id="736" name="Group 31"/>
          <p:cNvGrpSpPr/>
          <p:nvPr/>
        </p:nvGrpSpPr>
        <p:grpSpPr>
          <a:xfrm>
            <a:off x="0" y="1643040"/>
            <a:ext cx="11337840" cy="3054240"/>
            <a:chOff x="0" y="1643040"/>
            <a:chExt cx="11337840" cy="3054240"/>
          </a:xfrm>
        </p:grpSpPr>
        <p:sp>
          <p:nvSpPr>
            <p:cNvPr id="737" name="CustomShape 32"/>
            <p:cNvSpPr/>
            <p:nvPr/>
          </p:nvSpPr>
          <p:spPr>
            <a:xfrm>
              <a:off x="0" y="4019760"/>
              <a:ext cx="11337840" cy="67752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738" name="CustomShape 33"/>
            <p:cNvSpPr/>
            <p:nvPr/>
          </p:nvSpPr>
          <p:spPr>
            <a:xfrm>
              <a:off x="0" y="1643040"/>
              <a:ext cx="11337840" cy="237456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739" name="CustomShape 34"/>
          <p:cNvSpPr/>
          <p:nvPr/>
        </p:nvSpPr>
        <p:spPr>
          <a:xfrm>
            <a:off x="0" y="6024960"/>
            <a:ext cx="12188520" cy="831240"/>
          </a:xfrm>
          <a:prstGeom prst="rect">
            <a:avLst/>
          </a:prstGeom>
          <a:solidFill>
            <a:srgbClr val="ffffff"/>
          </a:solidFill>
          <a:ln w="25560">
            <a:noFill/>
          </a:ln>
        </p:spPr>
        <p:style>
          <a:lnRef idx="0"/>
          <a:fillRef idx="0"/>
          <a:effectRef idx="0"/>
          <a:fontRef idx="minor"/>
        </p:style>
      </p:sp>
      <p:sp>
        <p:nvSpPr>
          <p:cNvPr id="740"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741"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742"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743" name="Line 38"/>
          <p:cNvSpPr/>
          <p:nvPr/>
        </p:nvSpPr>
        <p:spPr>
          <a:xfrm>
            <a:off x="-426600" y="6200640"/>
            <a:ext cx="360000" cy="360"/>
          </a:xfrm>
          <a:prstGeom prst="line">
            <a:avLst/>
          </a:prstGeom>
          <a:ln cap="rnd" w="9360">
            <a:solidFill>
              <a:srgbClr val="f95f00"/>
            </a:solidFill>
            <a:custDash>
              <a:ds d="2100000" sp="1300000"/>
            </a:custDash>
            <a:round/>
          </a:ln>
        </p:spPr>
        <p:style>
          <a:lnRef idx="0"/>
          <a:fillRef idx="0"/>
          <a:effectRef idx="0"/>
          <a:fontRef idx="minor"/>
        </p:style>
      </p:sp>
      <p:sp>
        <p:nvSpPr>
          <p:cNvPr id="744" name="CustomShape 39"/>
          <p:cNvSpPr/>
          <p:nvPr/>
        </p:nvSpPr>
        <p:spPr>
          <a:xfrm>
            <a:off x="1206720" y="7020000"/>
            <a:ext cx="1438200" cy="22320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745" name="CustomShape 40"/>
          <p:cNvSpPr/>
          <p:nvPr/>
        </p:nvSpPr>
        <p:spPr>
          <a:xfrm>
            <a:off x="-1506600" y="626652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746"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747" name="CustomShape 42"/>
          <p:cNvSpPr/>
          <p:nvPr/>
        </p:nvSpPr>
        <p:spPr>
          <a:xfrm>
            <a:off x="-1506600" y="5297040"/>
            <a:ext cx="1438200" cy="22320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748" name="Group 43"/>
          <p:cNvGrpSpPr/>
          <p:nvPr/>
        </p:nvGrpSpPr>
        <p:grpSpPr>
          <a:xfrm>
            <a:off x="-2035080" y="0"/>
            <a:ext cx="1870200" cy="4687920"/>
            <a:chOff x="-2035080" y="0"/>
            <a:chExt cx="1870200" cy="4687920"/>
          </a:xfrm>
        </p:grpSpPr>
        <p:sp>
          <p:nvSpPr>
            <p:cNvPr id="749" name="CustomShape 44"/>
            <p:cNvSpPr/>
            <p:nvPr/>
          </p:nvSpPr>
          <p:spPr>
            <a:xfrm>
              <a:off x="-2035080" y="3681720"/>
              <a:ext cx="1870200" cy="1006200"/>
            </a:xfrm>
            <a:prstGeom prst="rect">
              <a:avLst/>
            </a:prstGeom>
            <a:solidFill>
              <a:srgbClr val="eaeaea"/>
            </a:solidFill>
            <a:ln>
              <a:noFill/>
            </a:ln>
          </p:spPr>
          <p:style>
            <a:lnRef idx="0"/>
            <a:fillRef idx="0"/>
            <a:effectRef idx="0"/>
            <a:fontRef idx="minor"/>
          </p:style>
        </p:sp>
        <p:sp>
          <p:nvSpPr>
            <p:cNvPr id="750" name="CustomShape 45"/>
            <p:cNvSpPr/>
            <p:nvPr/>
          </p:nvSpPr>
          <p:spPr>
            <a:xfrm>
              <a:off x="-2035080" y="0"/>
              <a:ext cx="1870200" cy="3670200"/>
            </a:xfrm>
            <a:prstGeom prst="rect">
              <a:avLst/>
            </a:prstGeom>
            <a:solidFill>
              <a:srgbClr val="eaeaea"/>
            </a:solidFill>
            <a:ln>
              <a:noFill/>
            </a:ln>
          </p:spPr>
          <p:style>
            <a:lnRef idx="0"/>
            <a:fillRef idx="0"/>
            <a:effectRef idx="0"/>
            <a:fontRef idx="minor"/>
          </p:style>
        </p:sp>
        <p:sp>
          <p:nvSpPr>
            <p:cNvPr id="751" name="CustomShape 46"/>
            <p:cNvSpPr/>
            <p:nvPr/>
          </p:nvSpPr>
          <p:spPr>
            <a:xfrm>
              <a:off x="-1903320" y="541440"/>
              <a:ext cx="214200" cy="214200"/>
            </a:xfrm>
            <a:prstGeom prst="rect">
              <a:avLst/>
            </a:prstGeom>
            <a:solidFill>
              <a:srgbClr val="ff6200"/>
            </a:solidFill>
            <a:ln>
              <a:noFill/>
            </a:ln>
          </p:spPr>
          <p:style>
            <a:lnRef idx="0"/>
            <a:fillRef idx="0"/>
            <a:effectRef idx="0"/>
            <a:fontRef idx="minor"/>
          </p:style>
        </p:sp>
        <p:sp>
          <p:nvSpPr>
            <p:cNvPr id="752" name="CustomShape 47"/>
            <p:cNvSpPr/>
            <p:nvPr/>
          </p:nvSpPr>
          <p:spPr>
            <a:xfrm>
              <a:off x="-1612800" y="551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753" name="CustomShape 48"/>
            <p:cNvSpPr/>
            <p:nvPr/>
          </p:nvSpPr>
          <p:spPr>
            <a:xfrm>
              <a:off x="-1903320" y="976680"/>
              <a:ext cx="214200" cy="214200"/>
            </a:xfrm>
            <a:prstGeom prst="rect">
              <a:avLst/>
            </a:prstGeom>
            <a:solidFill>
              <a:srgbClr val="a8a8a8"/>
            </a:solidFill>
            <a:ln>
              <a:noFill/>
            </a:ln>
          </p:spPr>
          <p:style>
            <a:lnRef idx="0"/>
            <a:fillRef idx="0"/>
            <a:effectRef idx="0"/>
            <a:fontRef idx="minor"/>
          </p:style>
        </p:sp>
        <p:sp>
          <p:nvSpPr>
            <p:cNvPr id="754" name="CustomShape 49"/>
            <p:cNvSpPr/>
            <p:nvPr/>
          </p:nvSpPr>
          <p:spPr>
            <a:xfrm>
              <a:off x="-1612800" y="10018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55" name="CustomShape 50"/>
            <p:cNvSpPr/>
            <p:nvPr/>
          </p:nvSpPr>
          <p:spPr>
            <a:xfrm>
              <a:off x="-1903320" y="1463760"/>
              <a:ext cx="214200" cy="214200"/>
            </a:xfrm>
            <a:prstGeom prst="rect">
              <a:avLst/>
            </a:prstGeom>
            <a:solidFill>
              <a:srgbClr val="525199"/>
            </a:solidFill>
            <a:ln>
              <a:noFill/>
            </a:ln>
          </p:spPr>
          <p:style>
            <a:lnRef idx="0"/>
            <a:fillRef idx="0"/>
            <a:effectRef idx="0"/>
            <a:fontRef idx="minor"/>
          </p:style>
        </p:sp>
        <p:sp>
          <p:nvSpPr>
            <p:cNvPr id="756" name="CustomShape 51"/>
            <p:cNvSpPr/>
            <p:nvPr/>
          </p:nvSpPr>
          <p:spPr>
            <a:xfrm>
              <a:off x="-1612800" y="147348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757" name="CustomShape 52"/>
            <p:cNvSpPr/>
            <p:nvPr/>
          </p:nvSpPr>
          <p:spPr>
            <a:xfrm>
              <a:off x="-1903320" y="1932120"/>
              <a:ext cx="214200" cy="214200"/>
            </a:xfrm>
            <a:prstGeom prst="rect">
              <a:avLst/>
            </a:prstGeom>
            <a:solidFill>
              <a:srgbClr val="60a6da"/>
            </a:solidFill>
            <a:ln>
              <a:noFill/>
            </a:ln>
          </p:spPr>
          <p:style>
            <a:lnRef idx="0"/>
            <a:fillRef idx="0"/>
            <a:effectRef idx="0"/>
            <a:fontRef idx="minor"/>
          </p:style>
        </p:sp>
        <p:sp>
          <p:nvSpPr>
            <p:cNvPr id="758" name="CustomShape 53"/>
            <p:cNvSpPr/>
            <p:nvPr/>
          </p:nvSpPr>
          <p:spPr>
            <a:xfrm>
              <a:off x="-1612800" y="194184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759" name="CustomShape 54"/>
            <p:cNvSpPr/>
            <p:nvPr/>
          </p:nvSpPr>
          <p:spPr>
            <a:xfrm>
              <a:off x="-1903320" y="167040"/>
              <a:ext cx="1690200" cy="16344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760" name="CustomShape 55"/>
            <p:cNvSpPr/>
            <p:nvPr/>
          </p:nvSpPr>
          <p:spPr>
            <a:xfrm>
              <a:off x="-1903320" y="2367000"/>
              <a:ext cx="214200" cy="214200"/>
            </a:xfrm>
            <a:prstGeom prst="rect">
              <a:avLst/>
            </a:prstGeom>
            <a:solidFill>
              <a:srgbClr val="ab0066"/>
            </a:solidFill>
            <a:ln>
              <a:noFill/>
            </a:ln>
          </p:spPr>
          <p:style>
            <a:lnRef idx="0"/>
            <a:fillRef idx="0"/>
            <a:effectRef idx="0"/>
            <a:fontRef idx="minor"/>
          </p:style>
        </p:sp>
        <p:sp>
          <p:nvSpPr>
            <p:cNvPr id="761" name="CustomShape 56"/>
            <p:cNvSpPr/>
            <p:nvPr/>
          </p:nvSpPr>
          <p:spPr>
            <a:xfrm>
              <a:off x="-1612800" y="23925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762" name="CustomShape 57"/>
            <p:cNvSpPr/>
            <p:nvPr/>
          </p:nvSpPr>
          <p:spPr>
            <a:xfrm>
              <a:off x="-1903320" y="2854440"/>
              <a:ext cx="214200" cy="214200"/>
            </a:xfrm>
            <a:prstGeom prst="rect">
              <a:avLst/>
            </a:prstGeom>
            <a:solidFill>
              <a:srgbClr val="d0d93c"/>
            </a:solidFill>
            <a:ln>
              <a:noFill/>
            </a:ln>
          </p:spPr>
          <p:style>
            <a:lnRef idx="0"/>
            <a:fillRef idx="0"/>
            <a:effectRef idx="0"/>
            <a:fontRef idx="minor"/>
          </p:style>
        </p:sp>
        <p:sp>
          <p:nvSpPr>
            <p:cNvPr id="763" name="CustomShape 58"/>
            <p:cNvSpPr/>
            <p:nvPr/>
          </p:nvSpPr>
          <p:spPr>
            <a:xfrm>
              <a:off x="-1612800" y="28641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764" name="CustomShape 59"/>
            <p:cNvSpPr/>
            <p:nvPr/>
          </p:nvSpPr>
          <p:spPr>
            <a:xfrm>
              <a:off x="-1903320" y="3322800"/>
              <a:ext cx="214200" cy="214200"/>
            </a:xfrm>
            <a:prstGeom prst="rect">
              <a:avLst/>
            </a:prstGeom>
            <a:solidFill>
              <a:srgbClr val="019649"/>
            </a:solidFill>
            <a:ln>
              <a:noFill/>
            </a:ln>
          </p:spPr>
          <p:style>
            <a:lnRef idx="0"/>
            <a:fillRef idx="0"/>
            <a:effectRef idx="0"/>
            <a:fontRef idx="minor"/>
          </p:style>
        </p:sp>
        <p:sp>
          <p:nvSpPr>
            <p:cNvPr id="765" name="CustomShape 60"/>
            <p:cNvSpPr/>
            <p:nvPr/>
          </p:nvSpPr>
          <p:spPr>
            <a:xfrm>
              <a:off x="-1612800" y="333252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766" name="CustomShape 61"/>
            <p:cNvSpPr/>
            <p:nvPr/>
          </p:nvSpPr>
          <p:spPr>
            <a:xfrm>
              <a:off x="-1903320" y="3810240"/>
              <a:ext cx="214200" cy="214200"/>
            </a:xfrm>
            <a:prstGeom prst="rect">
              <a:avLst/>
            </a:prstGeom>
            <a:solidFill>
              <a:srgbClr val="767676"/>
            </a:solidFill>
            <a:ln>
              <a:noFill/>
            </a:ln>
          </p:spPr>
          <p:style>
            <a:lnRef idx="0"/>
            <a:fillRef idx="0"/>
            <a:effectRef idx="0"/>
            <a:fontRef idx="minor"/>
          </p:style>
        </p:sp>
        <p:sp>
          <p:nvSpPr>
            <p:cNvPr id="767" name="CustomShape 62"/>
            <p:cNvSpPr/>
            <p:nvPr/>
          </p:nvSpPr>
          <p:spPr>
            <a:xfrm>
              <a:off x="-1612800" y="381960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768" name="CustomShape 63"/>
            <p:cNvSpPr/>
            <p:nvPr/>
          </p:nvSpPr>
          <p:spPr>
            <a:xfrm>
              <a:off x="-1903320" y="4278600"/>
              <a:ext cx="214200" cy="214200"/>
            </a:xfrm>
            <a:prstGeom prst="rect">
              <a:avLst/>
            </a:prstGeom>
            <a:solidFill>
              <a:srgbClr val="333333"/>
            </a:solidFill>
            <a:ln>
              <a:noFill/>
            </a:ln>
          </p:spPr>
          <p:style>
            <a:lnRef idx="0"/>
            <a:fillRef idx="0"/>
            <a:effectRef idx="0"/>
            <a:fontRef idx="minor"/>
          </p:style>
        </p:sp>
        <p:sp>
          <p:nvSpPr>
            <p:cNvPr id="769" name="CustomShape 64"/>
            <p:cNvSpPr/>
            <p:nvPr/>
          </p:nvSpPr>
          <p:spPr>
            <a:xfrm>
              <a:off x="-1612800" y="4287960"/>
              <a:ext cx="1366200" cy="28404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770" name="Picture 41" descr=""/>
          <p:cNvPicPr/>
          <p:nvPr/>
        </p:nvPicPr>
        <p:blipFill>
          <a:blip r:embed="rId4"/>
          <a:stretch/>
        </p:blipFill>
        <p:spPr>
          <a:xfrm>
            <a:off x="-1805040" y="4402800"/>
            <a:ext cx="153000" cy="137160"/>
          </a:xfrm>
          <a:prstGeom prst="rect">
            <a:avLst/>
          </a:prstGeom>
          <a:ln>
            <a:noFill/>
          </a:ln>
        </p:spPr>
      </p:pic>
      <p:pic>
        <p:nvPicPr>
          <p:cNvPr id="771" name="Picture 31" descr=""/>
          <p:cNvPicPr/>
          <p:nvPr/>
        </p:nvPicPr>
        <p:blipFill>
          <a:blip r:embed="rId5"/>
          <a:srcRect l="8605" t="21876" r="8744" b="32116"/>
          <a:stretch/>
        </p:blipFill>
        <p:spPr>
          <a:xfrm>
            <a:off x="9550800" y="6207480"/>
            <a:ext cx="2345760" cy="358200"/>
          </a:xfrm>
          <a:prstGeom prst="rect">
            <a:avLst/>
          </a:prstGeom>
          <a:ln>
            <a:noFill/>
          </a:ln>
        </p:spPr>
      </p:pic>
      <p:sp>
        <p:nvSpPr>
          <p:cNvPr id="772"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3"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ml.informatik.uni-freiburg.de/papers/15-NIPS-auto-sklearn-preprint.pdf" TargetMode="External"/><Relationship Id="rId2" Type="http://schemas.openxmlformats.org/officeDocument/2006/relationships/hyperlink" Target="http://jmlr.csail.mit.edu/papers/volume15/delgado14a/delgado14a.pdf"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www.youtube.com/watch?v=VnNdhsm0rJQ" TargetMode="External"/><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hyperlink" Target="https://www.smartly.io/blog/tutorial-how-we-productized-bayesian-revenue-estimation-with-stan" TargetMode="External"/><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hyperlink" Target="https://docs.pymc.io/notebooks/bayesian_neural_network_advi.html" TargetMode="External"/><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hyperlink" Target="https://en.wikipedia.org/wiki/Three_points_for_a_win" TargetMode="External"/><Relationship Id="rId2" Type="http://schemas.openxmlformats.org/officeDocument/2006/relationships/slideLayout" Target="../slideLayouts/slideLayout133.xml"/>
</Relationships>
</file>

<file path=ppt/slides/_rels/slide57.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57.xml"/>
</Relationships>
</file>

<file path=ppt/slides/_rels/slide6.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81.xml"/>
</Relationships>
</file>

<file path=ppt/slides/_rels/slide61.xml.rels><?xml version="1.0" encoding="UTF-8"?>
<Relationships xmlns="http://schemas.openxmlformats.org/package/2006/relationships"><Relationship Id="rId1" Type="http://schemas.openxmlformats.org/officeDocument/2006/relationships/hyperlink" Target="https://www.tjmahr.com/plotting-partial-pooling-in-mixed-effects-models/" TargetMode="External"/><Relationship Id="rId2" Type="http://schemas.openxmlformats.org/officeDocument/2006/relationships/hyperlink" Target="https://cran.r-project.org/web/packages/rstanarm/vignettes/pooling.html" TargetMode="External"/><Relationship Id="rId3" Type="http://schemas.openxmlformats.org/officeDocument/2006/relationships/hyperlink" Target="http://www.injuryepi.org/styled-4/styled-11/code-8/" TargetMode="External"/><Relationship Id="rId4" Type="http://schemas.openxmlformats.org/officeDocument/2006/relationships/hyperlink" Target="https://www.youtube.com/watch?v=ju1Grt2hdko" TargetMode="External"/><Relationship Id="rId5" Type="http://schemas.openxmlformats.org/officeDocument/2006/relationships/hyperlink" Target="http://jmlr.csail.mit.edu/papers/volume15/delgado14a/delgado14a.pdf" TargetMode="External"/><Relationship Id="rId6" Type="http://schemas.openxmlformats.org/officeDocument/2006/relationships/hyperlink" Target="https://ml.informatik.uni-freiburg.de/papers/15-NIPS-auto-sklearn-preprint.pdf" TargetMode="External"/><Relationship Id="rId7" Type="http://schemas.openxmlformats.org/officeDocument/2006/relationships/hyperlink" Target="https://www.youtube.com/watch?v=VnNdhsm0rJQ" TargetMode="External"/><Relationship Id="rId8"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a:t>
            </a:r>
            <a:endParaRPr b="0" lang="en-US" sz="4600" spc="-1" strike="noStrike">
              <a:latin typeface="Arial"/>
            </a:endParaRPr>
          </a:p>
        </p:txBody>
      </p:sp>
      <p:sp>
        <p:nvSpPr>
          <p:cNvPr id="1451" name="CustomShape 2"/>
          <p:cNvSpPr/>
          <p:nvPr/>
        </p:nvSpPr>
        <p:spPr>
          <a:xfrm>
            <a:off x="842400" y="4240800"/>
            <a:ext cx="7080840" cy="304920"/>
          </a:xfrm>
          <a:prstGeom prst="rect">
            <a:avLst/>
          </a:prstGeom>
          <a:noFill/>
          <a:ln>
            <a:noFill/>
          </a:ln>
        </p:spPr>
        <p:style>
          <a:lnRef idx="0"/>
          <a:fillRef idx="0"/>
          <a:effectRef idx="0"/>
          <a:fontRef idx="minor"/>
        </p:style>
      </p:sp>
      <p:sp>
        <p:nvSpPr>
          <p:cNvPr id="1452" name="CustomShape 3"/>
          <p:cNvSpPr/>
          <p:nvPr/>
        </p:nvSpPr>
        <p:spPr>
          <a:xfrm>
            <a:off x="842400" y="3556800"/>
            <a:ext cx="10303920" cy="383400"/>
          </a:xfrm>
          <a:prstGeom prst="rect">
            <a:avLst/>
          </a:prstGeom>
          <a:noFill/>
          <a:ln>
            <a:noFill/>
          </a:ln>
        </p:spPr>
        <p:style>
          <a:lnRef idx="0"/>
          <a:fillRef idx="0"/>
          <a:effectRef idx="0"/>
          <a:fontRef idx="minor"/>
        </p:style>
        <p:txBody>
          <a:bodyPr lIns="0" rIns="0" tIns="0" bIns="0"/>
          <a:p>
            <a:pPr>
              <a:lnSpc>
                <a:spcPts val="2200"/>
              </a:lnSpc>
            </a:pPr>
            <a:r>
              <a:rPr b="0" lang="en-US" sz="2200" spc="-1" strike="noStrike">
                <a:solidFill>
                  <a:srgbClr val="ffffff"/>
                </a:solidFill>
                <a:latin typeface="ING Me"/>
                <a:ea typeface="DejaVu Sans"/>
              </a:rPr>
              <a:t>Nawar Halabi</a:t>
            </a:r>
            <a:endParaRPr b="0" lang="en-US" sz="2200" spc="-1" strike="noStrike">
              <a:latin typeface="Arial"/>
            </a:endParaRPr>
          </a:p>
        </p:txBody>
      </p:sp>
      <p:sp>
        <p:nvSpPr>
          <p:cNvPr id="1453"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0"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1" lang="en-US" sz="2000" spc="-1" strike="noStrike">
                <a:solidFill>
                  <a:srgbClr val="333333"/>
                </a:solidFill>
                <a:latin typeface="ING Me"/>
                <a:ea typeface="DejaVu Sans"/>
              </a:rPr>
              <a:t>Frequentists</a:t>
            </a:r>
            <a:r>
              <a:rPr b="0" lang="en-US" sz="2000" spc="-1" strike="noStrike">
                <a:solidFill>
                  <a:srgbClr val="333333"/>
                </a:solidFill>
                <a:latin typeface="ING Me"/>
                <a:ea typeface="DejaVu Sans"/>
              </a:rPr>
              <a:t> ask the same questions we have seen in the previous slide.</a:t>
            </a: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Bayesians</a:t>
            </a:r>
            <a:r>
              <a:rPr b="0" lang="en-US" sz="2000" spc="-1" strike="noStrike">
                <a:solidFill>
                  <a:srgbClr val="333333"/>
                </a:solidFill>
                <a:latin typeface="ING Me"/>
                <a:ea typeface="DejaVu Sans"/>
              </a:rPr>
              <a:t> ask what do we know about the world after seeing the data.</a:t>
            </a:r>
            <a:endParaRPr b="0" lang="en-US" sz="2000" spc="-1" strike="noStrike">
              <a:latin typeface="Arial"/>
            </a:endParaRPr>
          </a:p>
        </p:txBody>
      </p:sp>
      <p:sp>
        <p:nvSpPr>
          <p:cNvPr id="1481"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2 Questions to ask: Frequentist or Bayesian</a:t>
            </a:r>
            <a:endParaRPr b="0" lang="en-US" sz="2800" spc="-1" strike="noStrike">
              <a:latin typeface="Arial"/>
            </a:endParaRPr>
          </a:p>
        </p:txBody>
      </p:sp>
      <p:sp>
        <p:nvSpPr>
          <p:cNvPr id="1482"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20F74D06-4062-43B9-847A-720E1569F243}"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3"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Probability Distributions</a:t>
            </a:r>
            <a:endParaRPr b="0" lang="en-US" sz="4600" spc="-1" strike="noStrike">
              <a:latin typeface="Arial"/>
            </a:endParaRPr>
          </a:p>
        </p:txBody>
      </p:sp>
      <p:sp>
        <p:nvSpPr>
          <p:cNvPr id="1484" name="CustomShape 2"/>
          <p:cNvSpPr/>
          <p:nvPr/>
        </p:nvSpPr>
        <p:spPr>
          <a:xfrm>
            <a:off x="842400" y="4240800"/>
            <a:ext cx="7080840" cy="304920"/>
          </a:xfrm>
          <a:prstGeom prst="rect">
            <a:avLst/>
          </a:prstGeom>
          <a:noFill/>
          <a:ln>
            <a:noFill/>
          </a:ln>
        </p:spPr>
        <p:style>
          <a:lnRef idx="0"/>
          <a:fillRef idx="0"/>
          <a:effectRef idx="0"/>
          <a:fontRef idx="minor"/>
        </p:style>
      </p:sp>
      <p:sp>
        <p:nvSpPr>
          <p:cNvPr id="1485" name="CustomShape 3"/>
          <p:cNvSpPr/>
          <p:nvPr/>
        </p:nvSpPr>
        <p:spPr>
          <a:xfrm>
            <a:off x="842400" y="3556800"/>
            <a:ext cx="10303920" cy="383400"/>
          </a:xfrm>
          <a:prstGeom prst="rect">
            <a:avLst/>
          </a:prstGeom>
          <a:noFill/>
          <a:ln>
            <a:noFill/>
          </a:ln>
        </p:spPr>
        <p:style>
          <a:lnRef idx="0"/>
          <a:fillRef idx="0"/>
          <a:effectRef idx="0"/>
          <a:fontRef idx="minor"/>
        </p:style>
      </p:sp>
      <p:sp>
        <p:nvSpPr>
          <p:cNvPr id="1486"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7"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A function which maps an outcome or event to a number between 0 and 1 which represents its probability of occurrence:</a:t>
            </a:r>
            <a:endParaRPr b="0" lang="en-US" sz="2000" spc="-1" strike="noStrike">
              <a:latin typeface="Arial"/>
            </a:endParaRPr>
          </a:p>
          <a:p>
            <a:pPr>
              <a:lnSpc>
                <a:spcPts val="2401"/>
              </a:lnSpc>
            </a:pPr>
            <a:endParaRPr b="0" lang="en-US" sz="2000" spc="-1" strike="noStrike">
              <a:latin typeface="Arial"/>
            </a:endParaRPr>
          </a:p>
          <a:p>
            <a:pPr marL="343080" indent="-341280">
              <a:lnSpc>
                <a:spcPts val="2401"/>
              </a:lnSpc>
              <a:buClr>
                <a:srgbClr val="333333"/>
              </a:buClr>
              <a:buFont typeface="Arial"/>
              <a:buChar char="•"/>
            </a:pPr>
            <a:r>
              <a:rPr b="0" lang="en-US" sz="2000" spc="-1" strike="noStrike">
                <a:solidFill>
                  <a:srgbClr val="333333"/>
                </a:solidFill>
                <a:latin typeface="ING Me"/>
                <a:ea typeface="DejaVu Sans"/>
              </a:rPr>
              <a:t>Outcomes can be represented by discrete or continuous numbers.</a:t>
            </a: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θ = 0.325636</a:t>
            </a:r>
            <a:r>
              <a:rPr b="0" lang="en-US" sz="2000" spc="-1" strike="noStrike">
                <a:solidFill>
                  <a:srgbClr val="333333"/>
                </a:solidFill>
                <a:latin typeface="ING Me"/>
                <a:ea typeface="DejaVu Sans"/>
              </a:rPr>
              <a:t> is an outcome, </a:t>
            </a:r>
            <a:r>
              <a:rPr b="1" lang="en-US" sz="2000" spc="-1" strike="noStrike">
                <a:solidFill>
                  <a:srgbClr val="333333"/>
                </a:solidFill>
                <a:latin typeface="ING Me"/>
                <a:ea typeface="DejaVu Sans"/>
              </a:rPr>
              <a:t>y = 1</a:t>
            </a:r>
            <a:r>
              <a:rPr b="0" lang="en-US" sz="2000" spc="-1" strike="noStrike">
                <a:solidFill>
                  <a:srgbClr val="333333"/>
                </a:solidFill>
                <a:latin typeface="ING Me"/>
                <a:ea typeface="DejaVu Sans"/>
              </a:rPr>
              <a:t> is an outcome.</a:t>
            </a:r>
            <a:endParaRPr b="0" lang="en-US" sz="2000" spc="-1" strike="noStrike">
              <a:latin typeface="Arial"/>
            </a:endParaRPr>
          </a:p>
        </p:txBody>
      </p:sp>
      <p:sp>
        <p:nvSpPr>
          <p:cNvPr id="148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Probability Distributions</a:t>
            </a:r>
            <a:endParaRPr b="0" lang="en-US" sz="2800" spc="-1" strike="noStrike">
              <a:latin typeface="Arial"/>
            </a:endParaRPr>
          </a:p>
        </p:txBody>
      </p:sp>
      <p:sp>
        <p:nvSpPr>
          <p:cNvPr id="148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3B2B04B2-5872-41EB-B292-5C5FBE9CC36F}"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0"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Probability distributions can be univariate or multivariate.</a:t>
            </a: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Univariate</a:t>
            </a:r>
            <a:r>
              <a:rPr b="0" lang="en-US" sz="2000" spc="-1" strike="noStrike">
                <a:solidFill>
                  <a:srgbClr val="333333"/>
                </a:solidFill>
                <a:latin typeface="ING Me"/>
                <a:ea typeface="DejaVu Sans"/>
              </a:rPr>
              <a:t>: The probability P(theta = 0.43)</a:t>
            </a: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Multivariate</a:t>
            </a:r>
            <a:r>
              <a:rPr b="0" lang="en-US" sz="2000" spc="-1" strike="noStrike">
                <a:solidFill>
                  <a:srgbClr val="333333"/>
                </a:solidFill>
                <a:latin typeface="ING Me"/>
                <a:ea typeface="DejaVu Sans"/>
              </a:rPr>
              <a:t>: The probability P(theta = 0.43 &amp; y = 1)</a:t>
            </a: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P(x,y,θ)</a:t>
            </a:r>
            <a:r>
              <a:rPr b="0" lang="en-US" sz="2000" spc="-1" strike="noStrike">
                <a:solidFill>
                  <a:srgbClr val="333333"/>
                </a:solidFill>
                <a:latin typeface="ING Me"/>
                <a:ea typeface="DejaVu Sans"/>
              </a:rPr>
              <a:t> is one way to refer to the joint probability over your data and parameters.</a:t>
            </a: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P(x,y,θ) = P(x,y|θ) * P(θ)</a:t>
            </a:r>
            <a:r>
              <a:rPr b="0" lang="en-US" sz="2000" spc="-1" strike="noStrike">
                <a:solidFill>
                  <a:srgbClr val="333333"/>
                </a:solidFill>
                <a:latin typeface="ING Me"/>
                <a:ea typeface="DejaVu Sans"/>
              </a:rPr>
              <a:t> you often see this in literature. This is the chain rule. if you do the chain rule one the left by reversing x, y and theta you get Bayes theorem.</a:t>
            </a:r>
            <a:endParaRPr b="0" lang="en-US" sz="2000" spc="-1" strike="noStrike">
              <a:latin typeface="Arial"/>
            </a:endParaRPr>
          </a:p>
          <a:p>
            <a:pPr>
              <a:lnSpc>
                <a:spcPts val="2401"/>
              </a:lnSpc>
            </a:pP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Chain rule taken for granted and hence Bayes.</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P(x,y,θ) </a:t>
            </a:r>
            <a:r>
              <a:rPr b="0" lang="en-US" sz="2000" spc="-1" strike="noStrike">
                <a:solidFill>
                  <a:srgbClr val="333333"/>
                </a:solidFill>
                <a:latin typeface="ING Me"/>
                <a:ea typeface="DejaVu Sans"/>
              </a:rPr>
              <a:t>relates to all possible distributions (infinite possibilities). Imagine if you had 1 probability and you had to split it between all combinations of </a:t>
            </a:r>
            <a:r>
              <a:rPr b="1" lang="en-US" sz="2000" spc="-1" strike="noStrike">
                <a:solidFill>
                  <a:srgbClr val="333333"/>
                </a:solidFill>
                <a:latin typeface="ING Me"/>
                <a:ea typeface="DejaVu Sans"/>
              </a:rPr>
              <a:t>x,y,θ</a:t>
            </a:r>
            <a:r>
              <a:rPr b="0" lang="en-US" sz="2000" spc="-1" strike="noStrike">
                <a:solidFill>
                  <a:srgbClr val="333333"/>
                </a:solidFill>
                <a:latin typeface="ING Me"/>
                <a:ea typeface="DejaVu Sans"/>
              </a:rPr>
              <a:t> assignments.</a:t>
            </a:r>
            <a:endParaRPr b="0" lang="en-US" sz="2000" spc="-1" strike="noStrike">
              <a:latin typeface="Arial"/>
            </a:endParaRPr>
          </a:p>
        </p:txBody>
      </p:sp>
      <p:sp>
        <p:nvSpPr>
          <p:cNvPr id="1491"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Probability Distributions</a:t>
            </a:r>
            <a:endParaRPr b="0" lang="en-US" sz="2800" spc="-1" strike="noStrike">
              <a:latin typeface="Arial"/>
            </a:endParaRPr>
          </a:p>
        </p:txBody>
      </p:sp>
      <p:sp>
        <p:nvSpPr>
          <p:cNvPr id="1492"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AF7360BE-B136-4D0E-92FC-0F4894A962BD}"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3"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In probabilistic machine learning usually we ask one of these questions:</a:t>
            </a:r>
            <a:endParaRPr b="0" lang="en-US" sz="2000" spc="-1" strike="noStrike">
              <a:latin typeface="Arial"/>
            </a:endParaRPr>
          </a:p>
          <a:p>
            <a:pPr marL="343080" indent="-341280">
              <a:lnSpc>
                <a:spcPct val="100000"/>
              </a:lnSpc>
              <a:spcBef>
                <a:spcPts val="1417"/>
              </a:spcBef>
              <a:buClr>
                <a:srgbClr val="333333"/>
              </a:buClr>
              <a:buFont typeface="StarSymbol"/>
              <a:buAutoNum type="arabicParenR"/>
            </a:pPr>
            <a:r>
              <a:rPr b="0" lang="en-US" sz="2000" spc="-1" strike="noStrike">
                <a:solidFill>
                  <a:srgbClr val="333333"/>
                </a:solidFill>
                <a:latin typeface="ING Me"/>
                <a:ea typeface="DejaVu Sans"/>
              </a:rPr>
              <a:t>Which is the most likely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which generated the data </a:t>
            </a:r>
            <a:r>
              <a:rPr b="1" lang="en-US" sz="2000" spc="-1" strike="noStrike">
                <a:solidFill>
                  <a:srgbClr val="333333"/>
                </a:solidFill>
                <a:latin typeface="ING Me"/>
                <a:ea typeface="DejaVu Sans"/>
              </a:rPr>
              <a:t>x, y</a:t>
            </a: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(more frequentist)</a:t>
            </a:r>
            <a:endParaRPr b="0" lang="en-US" sz="2000" spc="-1" strike="noStrike">
              <a:latin typeface="Arial"/>
            </a:endParaRPr>
          </a:p>
          <a:p>
            <a:pPr>
              <a:lnSpc>
                <a:spcPct val="100000"/>
              </a:lnSpc>
              <a:spcBef>
                <a:spcPts val="1417"/>
              </a:spcBef>
            </a:pPr>
            <a:r>
              <a:rPr b="0" lang="en-US" sz="2000" spc="-1" strike="noStrike">
                <a:solidFill>
                  <a:srgbClr val="333333"/>
                </a:solidFill>
                <a:latin typeface="ING Me"/>
                <a:ea typeface="DejaVu Sans"/>
              </a:rPr>
              <a:t>Which is the most likely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which given the </a:t>
            </a:r>
            <a:r>
              <a:rPr b="1" lang="en-US" sz="2000" spc="-1" strike="noStrike">
                <a:solidFill>
                  <a:srgbClr val="333333"/>
                </a:solidFill>
                <a:latin typeface="ING Me"/>
                <a:ea typeface="DejaVu Sans"/>
              </a:rPr>
              <a:t>x</a:t>
            </a:r>
            <a:r>
              <a:rPr b="0" lang="en-US" sz="2000" spc="-1" strike="noStrike">
                <a:solidFill>
                  <a:srgbClr val="333333"/>
                </a:solidFill>
                <a:latin typeface="ING Me"/>
                <a:ea typeface="DejaVu Sans"/>
              </a:rPr>
              <a:t> part of the data, generated the </a:t>
            </a:r>
            <a:r>
              <a:rPr b="1" lang="en-US" sz="2000" spc="-1" strike="noStrike">
                <a:solidFill>
                  <a:srgbClr val="333333"/>
                </a:solidFill>
                <a:latin typeface="ING Me"/>
                <a:ea typeface="DejaVu Sans"/>
              </a:rPr>
              <a:t>y</a:t>
            </a:r>
            <a:r>
              <a:rPr b="0" lang="en-US" sz="2000" spc="-1" strike="noStrike">
                <a:solidFill>
                  <a:srgbClr val="333333"/>
                </a:solidFill>
                <a:latin typeface="ING Me"/>
                <a:ea typeface="DejaVu Sans"/>
              </a:rPr>
              <a:t> part of the data? </a:t>
            </a:r>
            <a:r>
              <a:rPr b="1" lang="en-US" sz="2000" spc="-1" strike="noStrike">
                <a:solidFill>
                  <a:srgbClr val="333333"/>
                </a:solidFill>
                <a:latin typeface="ING Me"/>
                <a:ea typeface="DejaVu Sans"/>
              </a:rPr>
              <a:t>(also frequentist)</a:t>
            </a:r>
            <a:endParaRPr b="0" lang="en-US" sz="2000" spc="-1" strike="noStrike">
              <a:latin typeface="Arial"/>
            </a:endParaRPr>
          </a:p>
          <a:p>
            <a:pPr marL="343080" indent="-341280">
              <a:lnSpc>
                <a:spcPct val="100000"/>
              </a:lnSpc>
              <a:spcBef>
                <a:spcPts val="1417"/>
              </a:spcBef>
              <a:buClr>
                <a:srgbClr val="333333"/>
              </a:buClr>
              <a:buFont typeface="StarSymbol"/>
              <a:buAutoNum type="arabicParenR"/>
            </a:pPr>
            <a:r>
              <a:rPr b="0" lang="en-US" sz="2000" spc="-1" strike="noStrike">
                <a:solidFill>
                  <a:srgbClr val="333333"/>
                </a:solidFill>
                <a:latin typeface="ING Me"/>
                <a:ea typeface="DejaVu Sans"/>
              </a:rPr>
              <a:t>What do I know about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before and after seeing the data? </a:t>
            </a:r>
            <a:r>
              <a:rPr b="1" lang="en-US" sz="2000" spc="-1" strike="noStrike">
                <a:solidFill>
                  <a:srgbClr val="333333"/>
                </a:solidFill>
                <a:latin typeface="ING Me"/>
                <a:ea typeface="DejaVu Sans"/>
              </a:rPr>
              <a:t>(more Bayesian)</a:t>
            </a:r>
            <a:endParaRPr b="0" lang="en-US" sz="2000" spc="-1" strike="noStrike">
              <a:latin typeface="Arial"/>
            </a:endParaRPr>
          </a:p>
          <a:p>
            <a:pPr>
              <a:lnSpc>
                <a:spcPts val="2401"/>
              </a:lnSpc>
            </a:pPr>
            <a:endParaRPr b="0" lang="en-US" sz="2000" spc="-1" strike="noStrike">
              <a:latin typeface="Arial"/>
            </a:endParaRPr>
          </a:p>
        </p:txBody>
      </p:sp>
      <p:sp>
        <p:nvSpPr>
          <p:cNvPr id="1494"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In short, in Probabilistic Modeling</a:t>
            </a:r>
            <a:endParaRPr b="0" lang="en-US" sz="2800" spc="-1" strike="noStrike">
              <a:latin typeface="Arial"/>
            </a:endParaRPr>
          </a:p>
        </p:txBody>
      </p:sp>
      <p:sp>
        <p:nvSpPr>
          <p:cNvPr id="1495"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EA66FD92-DA1F-44D0-92FD-6B9740222CA1}"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6"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216000" indent="-215280">
              <a:lnSpc>
                <a:spcPts val="2401"/>
              </a:lnSpc>
              <a:buClr>
                <a:srgbClr val="333333"/>
              </a:buClr>
              <a:buFont typeface="StarSymbol"/>
              <a:buAutoNum type="arabicParenR"/>
            </a:pPr>
            <a:r>
              <a:rPr b="1" lang="en-US" sz="2000" spc="-1" strike="noStrike">
                <a:solidFill>
                  <a:srgbClr val="333333"/>
                </a:solidFill>
                <a:latin typeface="ING Me"/>
                <a:ea typeface="DejaVu Sans"/>
              </a:rPr>
              <a:t>Frequentist</a:t>
            </a:r>
            <a:r>
              <a:rPr b="0" lang="en-US" sz="2000" spc="-1" strike="noStrike">
                <a:solidFill>
                  <a:srgbClr val="333333"/>
                </a:solidFill>
                <a:latin typeface="ING Me"/>
                <a:ea typeface="DejaVu Sans"/>
              </a:rPr>
              <a:t>: Maximise P(xi,yi|θ) for θ</a:t>
            </a:r>
            <a:endParaRPr b="0" lang="en-US" sz="2000" spc="-1" strike="noStrike">
              <a:latin typeface="Arial"/>
            </a:endParaRPr>
          </a:p>
          <a:p>
            <a:pPr marL="216000" indent="-215280">
              <a:lnSpc>
                <a:spcPts val="2401"/>
              </a:lnSpc>
              <a:buClr>
                <a:srgbClr val="333333"/>
              </a:buClr>
              <a:buFont typeface="StarSymbol"/>
              <a:buAutoNum type="arabicParenR"/>
            </a:pPr>
            <a:r>
              <a:rPr b="1" lang="en-US" sz="2000" spc="-1" strike="noStrike">
                <a:solidFill>
                  <a:srgbClr val="333333"/>
                </a:solidFill>
                <a:latin typeface="ING Me"/>
                <a:ea typeface="DejaVu Sans"/>
              </a:rPr>
              <a:t>Bayesian (This workshop’s focus)</a:t>
            </a:r>
            <a:r>
              <a:rPr b="0" lang="en-US" sz="2000" spc="-1" strike="noStrike">
                <a:solidFill>
                  <a:srgbClr val="333333"/>
                </a:solidFill>
                <a:latin typeface="ING Me"/>
                <a:ea typeface="DejaVu Sans"/>
              </a:rPr>
              <a:t>: Find P(θ|xi,yi)</a:t>
            </a:r>
            <a:endParaRPr b="0" lang="en-US" sz="2000" spc="-1" strike="noStrike">
              <a:latin typeface="Arial"/>
            </a:endParaRPr>
          </a:p>
          <a:p>
            <a:pPr>
              <a:lnSpc>
                <a:spcPts val="2401"/>
              </a:lnSpc>
            </a:pPr>
            <a:endParaRPr b="0" lang="en-US" sz="2000" spc="-1" strike="noStrike">
              <a:latin typeface="Arial"/>
            </a:endParaRPr>
          </a:p>
        </p:txBody>
      </p:sp>
      <p:sp>
        <p:nvSpPr>
          <p:cNvPr id="1497"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In short, in Probabilistic Modeling</a:t>
            </a:r>
            <a:endParaRPr b="0" lang="en-US" sz="2800" spc="-1" strike="noStrike">
              <a:latin typeface="Arial"/>
            </a:endParaRPr>
          </a:p>
        </p:txBody>
      </p:sp>
      <p:sp>
        <p:nvSpPr>
          <p:cNvPr id="1498"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D63F8EEA-AE8F-4A17-8DEC-F63CAFF101B6}"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9"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Infinite possibilities of distributions </a:t>
            </a:r>
            <a:r>
              <a:rPr b="1" lang="en-US" sz="2000" spc="-1" strike="noStrike">
                <a:solidFill>
                  <a:srgbClr val="333333"/>
                </a:solidFill>
                <a:latin typeface="ING Me"/>
                <a:ea typeface="DejaVu Sans"/>
              </a:rPr>
              <a:t>P(x,y,θ)</a:t>
            </a:r>
            <a:r>
              <a:rPr b="0" lang="en-US" sz="2000" spc="-1" strike="noStrike">
                <a:solidFill>
                  <a:srgbClr val="333333"/>
                </a:solidFill>
                <a:latin typeface="ING Me"/>
                <a:ea typeface="DejaVu Sans"/>
              </a:rPr>
              <a:t>.</a:t>
            </a:r>
            <a:endParaRPr b="0" lang="en-US" sz="2000" spc="-1" strike="noStrike">
              <a:latin typeface="Arial"/>
            </a:endParaRPr>
          </a:p>
          <a:p>
            <a:pPr>
              <a:lnSpc>
                <a:spcPts val="2401"/>
              </a:lnSpc>
            </a:pPr>
            <a:endParaRPr b="0" lang="en-US" sz="2000" spc="-1" strike="noStrike">
              <a:latin typeface="Arial"/>
            </a:endParaRPr>
          </a:p>
          <a:p>
            <a:pPr>
              <a:lnSpc>
                <a:spcPts val="2401"/>
              </a:lnSpc>
            </a:pPr>
            <a:r>
              <a:rPr b="1" lang="en-US" sz="2000" spc="-1" strike="noStrike">
                <a:solidFill>
                  <a:srgbClr val="333333"/>
                </a:solidFill>
                <a:latin typeface="ING Me"/>
                <a:ea typeface="DejaVu Sans"/>
              </a:rPr>
              <a:t>We have to simplify it, and that’s where Graphical Models kick in.</a:t>
            </a:r>
            <a:endParaRPr b="0" lang="en-US" sz="2000" spc="-1" strike="noStrike">
              <a:latin typeface="Arial"/>
            </a:endParaRPr>
          </a:p>
          <a:p>
            <a:pPr>
              <a:lnSpc>
                <a:spcPts val="2401"/>
              </a:lnSpc>
            </a:pPr>
            <a:endParaRPr b="0" lang="en-US" sz="2000" spc="-1" strike="noStrike">
              <a:latin typeface="Arial"/>
            </a:endParaRPr>
          </a:p>
        </p:txBody>
      </p:sp>
      <p:sp>
        <p:nvSpPr>
          <p:cNvPr id="1500" name="CustomShape 2"/>
          <p:cNvSpPr/>
          <p:nvPr/>
        </p:nvSpPr>
        <p:spPr>
          <a:xfrm>
            <a:off x="845640" y="280800"/>
            <a:ext cx="10487520" cy="354600"/>
          </a:xfrm>
          <a:prstGeom prst="rect">
            <a:avLst/>
          </a:prstGeom>
          <a:noFill/>
          <a:ln>
            <a:noFill/>
          </a:ln>
        </p:spPr>
        <p:style>
          <a:lnRef idx="0"/>
          <a:fillRef idx="0"/>
          <a:effectRef idx="0"/>
          <a:fontRef idx="minor"/>
        </p:style>
        <p:txBody>
          <a:bodyPr lIns="0" rIns="0" tIns="0" bIns="0"/>
          <a:p>
            <a:pPr>
              <a:lnSpc>
                <a:spcPts val="2801"/>
              </a:lnSpc>
            </a:pPr>
            <a:r>
              <a:rPr b="1" lang="en-US" sz="2800" spc="-1" strike="noStrike">
                <a:solidFill>
                  <a:srgbClr val="ff6200"/>
                </a:solidFill>
                <a:latin typeface="ING Me"/>
                <a:ea typeface="DejaVu Sans"/>
              </a:rPr>
              <a:t>How to Represent P(x,y,θ)?</a:t>
            </a:r>
            <a:endParaRPr b="0" lang="en-US" sz="2800" spc="-1" strike="noStrike">
              <a:latin typeface="Arial"/>
            </a:endParaRPr>
          </a:p>
        </p:txBody>
      </p:sp>
      <p:sp>
        <p:nvSpPr>
          <p:cNvPr id="1501"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658DE668-4DDA-427D-88CF-A5FFDDC27C9E}"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2"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 Notation</a:t>
            </a:r>
            <a:endParaRPr b="0" lang="en-US" sz="4600" spc="-1" strike="noStrike">
              <a:latin typeface="Arial"/>
            </a:endParaRPr>
          </a:p>
        </p:txBody>
      </p:sp>
      <p:sp>
        <p:nvSpPr>
          <p:cNvPr id="1503" name="CustomShape 2"/>
          <p:cNvSpPr/>
          <p:nvPr/>
        </p:nvSpPr>
        <p:spPr>
          <a:xfrm>
            <a:off x="842400" y="4240800"/>
            <a:ext cx="7080840" cy="304920"/>
          </a:xfrm>
          <a:prstGeom prst="rect">
            <a:avLst/>
          </a:prstGeom>
          <a:noFill/>
          <a:ln>
            <a:noFill/>
          </a:ln>
        </p:spPr>
        <p:style>
          <a:lnRef idx="0"/>
          <a:fillRef idx="0"/>
          <a:effectRef idx="0"/>
          <a:fontRef idx="minor"/>
        </p:style>
      </p:sp>
      <p:sp>
        <p:nvSpPr>
          <p:cNvPr id="1504" name="CustomShape 3"/>
          <p:cNvSpPr/>
          <p:nvPr/>
        </p:nvSpPr>
        <p:spPr>
          <a:xfrm>
            <a:off x="842400" y="3556800"/>
            <a:ext cx="10303920" cy="383400"/>
          </a:xfrm>
          <a:prstGeom prst="rect">
            <a:avLst/>
          </a:prstGeom>
          <a:noFill/>
          <a:ln>
            <a:noFill/>
          </a:ln>
        </p:spPr>
        <p:style>
          <a:lnRef idx="0"/>
          <a:fillRef idx="0"/>
          <a:effectRef idx="0"/>
          <a:fontRef idx="minor"/>
        </p:style>
      </p:sp>
      <p:sp>
        <p:nvSpPr>
          <p:cNvPr id="1505"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6"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present Directed Acyclic Graphs (</a:t>
            </a:r>
            <a:r>
              <a:rPr b="1" lang="en-US" sz="2000" spc="-1" strike="noStrike">
                <a:solidFill>
                  <a:srgbClr val="333333"/>
                </a:solidFill>
                <a:latin typeface="ING Me"/>
                <a:ea typeface="DejaVu Sans"/>
              </a:rPr>
              <a:t>DAGs</a:t>
            </a:r>
            <a:r>
              <a:rPr b="0" lang="en-US" sz="2000" spc="-1" strike="noStrike">
                <a:solidFill>
                  <a:srgbClr val="333333"/>
                </a:solidFill>
                <a:latin typeface="ING Me"/>
                <a:ea typeface="DejaVu Sans"/>
              </a:rPr>
              <a:t>). There are other types of graphical models:</a:t>
            </a:r>
            <a:endParaRPr b="0" lang="en-US" sz="2000" spc="-1" strike="noStrike">
              <a:latin typeface="Arial"/>
            </a:endParaRPr>
          </a:p>
          <a:p>
            <a:pPr marL="432000" indent="-322560">
              <a:lnSpc>
                <a:spcPct val="100000"/>
              </a:lnSpc>
              <a:spcBef>
                <a:spcPts val="1417"/>
              </a:spcBef>
              <a:buClr>
                <a:srgbClr val="000000"/>
              </a:buClr>
              <a:buFont typeface="StarSymbol"/>
              <a:buAutoNum type="arabicParenR"/>
            </a:pPr>
            <a:r>
              <a:rPr b="1" lang="en-US" sz="2000" spc="-1" strike="noStrike">
                <a:solidFill>
                  <a:srgbClr val="333333"/>
                </a:solidFill>
                <a:latin typeface="ING Me"/>
                <a:ea typeface="DejaVu Sans"/>
              </a:rPr>
              <a:t>Undirected Graphs (UGs)</a:t>
            </a:r>
            <a:r>
              <a:rPr b="0" lang="en-US" sz="2000" spc="-1" strike="noStrike">
                <a:solidFill>
                  <a:srgbClr val="333333"/>
                </a:solidFill>
                <a:latin typeface="ING Me"/>
                <a:ea typeface="DejaVu Sans"/>
              </a:rPr>
              <a:t>: Parameterise by a splitting the random variables into subsets and giving each subset (clique) a parameterised joint distribution</a:t>
            </a:r>
            <a:endParaRPr b="0" lang="en-US" sz="2000" spc="-1" strike="noStrike">
              <a:latin typeface="Arial"/>
            </a:endParaRPr>
          </a:p>
          <a:p>
            <a:pPr marL="432000" indent="-322560">
              <a:lnSpc>
                <a:spcPct val="100000"/>
              </a:lnSpc>
              <a:spcBef>
                <a:spcPts val="1417"/>
              </a:spcBef>
              <a:buClr>
                <a:srgbClr val="000000"/>
              </a:buClr>
              <a:buFont typeface="StarSymbol"/>
              <a:buAutoNum type="arabicParenR"/>
            </a:pPr>
            <a:r>
              <a:rPr b="1" lang="en-US" sz="2000" spc="-1" strike="noStrike">
                <a:solidFill>
                  <a:srgbClr val="333333"/>
                </a:solidFill>
                <a:latin typeface="ING Me"/>
                <a:ea typeface="DejaVu Sans"/>
              </a:rPr>
              <a:t>Factor Graphs (FGs)</a:t>
            </a:r>
            <a:r>
              <a:rPr b="0" lang="en-US" sz="2000" spc="-1" strike="noStrike">
                <a:solidFill>
                  <a:srgbClr val="333333"/>
                </a:solidFill>
                <a:latin typeface="ING Me"/>
                <a:ea typeface="DejaVu Sans"/>
              </a:rPr>
              <a:t>: Like UGs, they represent the joint distribution with the product of many subjoint distributions but with different visual and mathematical representation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333333"/>
                </a:solidFill>
                <a:latin typeface="ING Me"/>
                <a:ea typeface="DejaVu Sans"/>
              </a:rPr>
              <a:t>We will focus on DAGs: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All 3 types of graphs are able to model all types of distributions. They just have different parameterisations and usually different learning loss functions and algorithms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There are different laws of conditional independence for each type of graph.</a:t>
            </a:r>
            <a:endParaRPr b="0" lang="en-US" sz="2000" spc="-1" strike="noStrike">
              <a:latin typeface="Arial"/>
            </a:endParaRPr>
          </a:p>
        </p:txBody>
      </p:sp>
      <p:sp>
        <p:nvSpPr>
          <p:cNvPr id="1507"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Other Types of Graphical Models</a:t>
            </a:r>
            <a:endParaRPr b="0" lang="en-US" sz="2800" spc="-1" strike="noStrike">
              <a:latin typeface="Arial"/>
            </a:endParaRPr>
          </a:p>
        </p:txBody>
      </p:sp>
      <p:sp>
        <p:nvSpPr>
          <p:cNvPr id="1508"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F8164E56-7ECA-44ED-BAA3-06204CB756F9}"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9"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0" lang="en-US" sz="2000" spc="-1" strike="noStrike">
                <a:solidFill>
                  <a:srgbClr val="333333"/>
                </a:solidFill>
                <a:latin typeface="ING Me"/>
                <a:ea typeface="DejaVu Sans"/>
              </a:rPr>
              <a:t>Covers the “</a:t>
            </a: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part in the last slide.</a:t>
            </a:r>
            <a:endParaRPr b="0" lang="en-US" sz="2000" spc="-1" strike="noStrike">
              <a:latin typeface="Arial"/>
            </a:endParaRPr>
          </a:p>
          <a:p>
            <a:pPr>
              <a:lnSpc>
                <a:spcPts val="2401"/>
              </a:lnSpc>
            </a:pPr>
            <a:endParaRPr b="0" lang="en-US" sz="2000" spc="-1" strike="noStrike">
              <a:latin typeface="Arial"/>
            </a:endParaRPr>
          </a:p>
        </p:txBody>
      </p:sp>
      <p:sp>
        <p:nvSpPr>
          <p:cNvPr id="1510"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 The Graphs</a:t>
            </a:r>
            <a:endParaRPr b="0" lang="en-US" sz="2800" spc="-1" strike="noStrike">
              <a:latin typeface="Arial"/>
            </a:endParaRPr>
          </a:p>
        </p:txBody>
      </p:sp>
      <p:sp>
        <p:nvSpPr>
          <p:cNvPr id="1511"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19C9DA11-26BB-4495-85AA-F2A8EB4E0485}"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12" name="Google Shape;92;p16" descr=""/>
          <p:cNvPicPr/>
          <p:nvPr/>
        </p:nvPicPr>
        <p:blipFill>
          <a:blip r:embed="rId1"/>
          <a:stretch/>
        </p:blipFill>
        <p:spPr>
          <a:xfrm>
            <a:off x="2560320" y="1636920"/>
            <a:ext cx="7376040" cy="43966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4"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0" lang="en-US" sz="1800" spc="-1" strike="noStrike">
                <a:solidFill>
                  <a:srgbClr val="333333"/>
                </a:solidFill>
                <a:latin typeface="ING Me"/>
                <a:ea typeface="DejaVu Sans"/>
              </a:rPr>
              <a:t>Work since August-2018 in </a:t>
            </a:r>
            <a:r>
              <a:rPr b="1" lang="en-US" sz="1800" spc="-1" strike="noStrike">
                <a:solidFill>
                  <a:srgbClr val="333333"/>
                </a:solidFill>
                <a:latin typeface="ING Me"/>
                <a:ea typeface="DejaVu Sans"/>
              </a:rPr>
              <a:t>ING</a:t>
            </a:r>
            <a:r>
              <a:rPr b="0" lang="en-US" sz="1800" spc="-1" strike="noStrike">
                <a:solidFill>
                  <a:srgbClr val="333333"/>
                </a:solidFill>
                <a:latin typeface="ING Me"/>
                <a:ea typeface="DejaVu Sans"/>
              </a:rPr>
              <a:t>.</a:t>
            </a:r>
            <a:endParaRPr b="0" lang="en-US" sz="1800" spc="-1" strike="noStrike">
              <a:latin typeface="Arial"/>
            </a:endParaRPr>
          </a:p>
          <a:p>
            <a:pPr marL="343080" indent="-341280">
              <a:lnSpc>
                <a:spcPts val="2401"/>
              </a:lnSpc>
              <a:buClr>
                <a:srgbClr val="333333"/>
              </a:buClr>
              <a:buFont typeface="Arial"/>
              <a:buChar char="•"/>
            </a:pPr>
            <a:r>
              <a:rPr b="0" lang="en-US" sz="1800" spc="-1" strike="noStrike">
                <a:solidFill>
                  <a:srgbClr val="333333"/>
                </a:solidFill>
                <a:latin typeface="ING Me"/>
                <a:ea typeface="DejaVu Sans"/>
              </a:rPr>
              <a:t>Not a </a:t>
            </a:r>
            <a:r>
              <a:rPr b="1" lang="en-US" sz="1800" spc="-1" strike="noStrike">
                <a:solidFill>
                  <a:srgbClr val="333333"/>
                </a:solidFill>
                <a:latin typeface="ING Me"/>
                <a:ea typeface="DejaVu Sans"/>
              </a:rPr>
              <a:t>statistician</a:t>
            </a:r>
            <a:r>
              <a:rPr b="0" lang="en-US" sz="1800" spc="-1" strike="noStrike">
                <a:solidFill>
                  <a:srgbClr val="333333"/>
                </a:solidFill>
                <a:latin typeface="ING Me"/>
                <a:ea typeface="DejaVu Sans"/>
              </a:rPr>
              <a:t>.</a:t>
            </a:r>
            <a:endParaRPr b="0" lang="en-US" sz="1800" spc="-1" strike="noStrike">
              <a:latin typeface="Arial"/>
            </a:endParaRPr>
          </a:p>
          <a:p>
            <a:pPr marL="343080" indent="-341280">
              <a:lnSpc>
                <a:spcPts val="2401"/>
              </a:lnSpc>
              <a:buClr>
                <a:srgbClr val="333333"/>
              </a:buClr>
              <a:buFont typeface="Arial"/>
              <a:buChar char="•"/>
            </a:pPr>
            <a:r>
              <a:rPr b="0" lang="en-US" sz="1800" spc="-1" strike="noStrike">
                <a:solidFill>
                  <a:srgbClr val="333333"/>
                </a:solidFill>
                <a:latin typeface="ING Me"/>
                <a:ea typeface="DejaVu Sans"/>
              </a:rPr>
              <a:t>Have built and deployed </a:t>
            </a:r>
            <a:r>
              <a:rPr b="1" lang="en-US" sz="1800" spc="-1" strike="noStrike">
                <a:solidFill>
                  <a:srgbClr val="333333"/>
                </a:solidFill>
                <a:latin typeface="ING Me"/>
                <a:ea typeface="DejaVu Sans"/>
              </a:rPr>
              <a:t>graphical models</a:t>
            </a:r>
            <a:r>
              <a:rPr b="0" lang="en-US" sz="1800" spc="-1" strike="noStrike">
                <a:solidFill>
                  <a:srgbClr val="333333"/>
                </a:solidFill>
                <a:latin typeface="ING Me"/>
                <a:ea typeface="DejaVu Sans"/>
              </a:rPr>
              <a:t> before and they worked well for certain applications.</a:t>
            </a:r>
            <a:endParaRPr b="0" lang="en-US" sz="1800" spc="-1" strike="noStrike">
              <a:latin typeface="Arial"/>
            </a:endParaRPr>
          </a:p>
        </p:txBody>
      </p:sp>
      <p:sp>
        <p:nvSpPr>
          <p:cNvPr id="1455"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About Me</a:t>
            </a:r>
            <a:endParaRPr b="0" lang="en-US" sz="2800" spc="-1" strike="noStrike">
              <a:latin typeface="Arial"/>
            </a:endParaRPr>
          </a:p>
        </p:txBody>
      </p:sp>
      <p:sp>
        <p:nvSpPr>
          <p:cNvPr id="1456"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C65C4A2E-A7C1-4938-84AA-678C323B8DDF}"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3"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0" lang="en-US" sz="2000" spc="-1" strike="noStrike">
                <a:solidFill>
                  <a:srgbClr val="333333"/>
                </a:solidFill>
                <a:latin typeface="ING Me"/>
                <a:ea typeface="DejaVu Sans"/>
              </a:rPr>
              <a:t>Gaussian with all possible means and standard deviations.</a:t>
            </a:r>
            <a:endParaRPr b="0" lang="en-US" sz="2000" spc="-1" strike="noStrike">
              <a:latin typeface="Arial"/>
            </a:endParaRPr>
          </a:p>
          <a:p>
            <a:pPr>
              <a:lnSpc>
                <a:spcPts val="2401"/>
              </a:lnSpc>
            </a:pPr>
            <a:endParaRPr b="0" lang="en-US" sz="2000" spc="-1" strike="noStrike">
              <a:latin typeface="Arial"/>
            </a:endParaRPr>
          </a:p>
        </p:txBody>
      </p:sp>
      <p:sp>
        <p:nvSpPr>
          <p:cNvPr id="1514"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15"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B3497526-C141-463F-9C2C-173B0C08953C}"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16" name="" descr=""/>
          <p:cNvPicPr/>
          <p:nvPr/>
        </p:nvPicPr>
        <p:blipFill>
          <a:blip r:embed="rId1"/>
          <a:stretch/>
        </p:blipFill>
        <p:spPr>
          <a:xfrm>
            <a:off x="3292200" y="1645920"/>
            <a:ext cx="6490440" cy="435564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7"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0" lang="en-US" sz="2000" spc="-1" strike="noStrike">
                <a:solidFill>
                  <a:srgbClr val="333333"/>
                </a:solidFill>
                <a:latin typeface="ING Me"/>
                <a:ea typeface="DejaVu Sans"/>
              </a:rPr>
              <a:t>Gaussian with constant mean but any standard deviations. See, we are creating this heap of possible distributions.</a:t>
            </a:r>
            <a:endParaRPr b="0" lang="en-US" sz="2000" spc="-1" strike="noStrike">
              <a:latin typeface="Arial"/>
            </a:endParaRPr>
          </a:p>
          <a:p>
            <a:pPr>
              <a:lnSpc>
                <a:spcPts val="2401"/>
              </a:lnSpc>
            </a:pPr>
            <a:endParaRPr b="0" lang="en-US" sz="2000" spc="-1" strike="noStrike">
              <a:latin typeface="Arial"/>
            </a:endParaRPr>
          </a:p>
        </p:txBody>
      </p:sp>
      <p:sp>
        <p:nvSpPr>
          <p:cNvPr id="151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1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E5343ECD-F5E6-43BC-86F2-08EAA813DE77}"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20" name="" descr=""/>
          <p:cNvPicPr/>
          <p:nvPr/>
        </p:nvPicPr>
        <p:blipFill>
          <a:blip r:embed="rId1"/>
          <a:stretch/>
        </p:blipFill>
        <p:spPr>
          <a:xfrm>
            <a:off x="3718800" y="2286000"/>
            <a:ext cx="4875120" cy="36558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1"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0" lang="en-US" sz="2000" spc="-1" strike="noStrike">
                <a:solidFill>
                  <a:srgbClr val="333333"/>
                </a:solidFill>
                <a:latin typeface="ING Me"/>
                <a:ea typeface="DejaVu Sans"/>
              </a:rPr>
              <a:t>Non-shaded nodes are Random Variables (RVs).</a:t>
            </a:r>
            <a:endParaRPr b="0" lang="en-US" sz="2000" spc="-1" strike="noStrike">
              <a:latin typeface="Arial"/>
            </a:endParaRPr>
          </a:p>
          <a:p>
            <a:pPr marL="343080" indent="-341280">
              <a:lnSpc>
                <a:spcPts val="2401"/>
              </a:lnSpc>
              <a:buClr>
                <a:srgbClr val="333333"/>
              </a:buClr>
              <a:buFont typeface="Arial"/>
              <a:buChar char="•"/>
            </a:pPr>
            <a:r>
              <a:rPr b="0" lang="en-US" sz="2000" spc="-1" strike="noStrike">
                <a:solidFill>
                  <a:srgbClr val="333333"/>
                </a:solidFill>
                <a:latin typeface="ING Me"/>
                <a:ea typeface="DejaVu Sans"/>
              </a:rPr>
              <a:t>Edges represent a probabilistic or discriminative way of estimating an RV from other RVs.</a:t>
            </a:r>
            <a:endParaRPr b="0" lang="en-US" sz="2000" spc="-1" strike="noStrike">
              <a:latin typeface="Arial"/>
            </a:endParaRPr>
          </a:p>
          <a:p>
            <a:pPr marL="343080" indent="-341280">
              <a:lnSpc>
                <a:spcPts val="2401"/>
              </a:lnSpc>
              <a:buClr>
                <a:srgbClr val="333333"/>
              </a:buClr>
              <a:buFont typeface="Arial"/>
              <a:buChar char="•"/>
            </a:pPr>
            <a:r>
              <a:rPr b="0" lang="en-US" sz="2000" spc="-1" strike="noStrike">
                <a:solidFill>
                  <a:srgbClr val="333333"/>
                </a:solidFill>
                <a:latin typeface="ING Me"/>
                <a:ea typeface="DejaVu Sans"/>
              </a:rPr>
              <a:t>Shaded nodes are known values.</a:t>
            </a:r>
            <a:endParaRPr b="0" lang="en-US" sz="2000" spc="-1" strike="noStrike">
              <a:latin typeface="Arial"/>
            </a:endParaRPr>
          </a:p>
          <a:p>
            <a:pPr marL="343080" indent="-341280">
              <a:lnSpc>
                <a:spcPts val="2401"/>
              </a:lnSpc>
              <a:buClr>
                <a:srgbClr val="333333"/>
              </a:buClr>
              <a:buFont typeface="Arial"/>
              <a:buChar char="•"/>
            </a:pPr>
            <a:r>
              <a:rPr b="0" lang="en-US" sz="2000" spc="-1" strike="noStrike">
                <a:solidFill>
                  <a:srgbClr val="333333"/>
                </a:solidFill>
                <a:latin typeface="ING Me"/>
                <a:ea typeface="DejaVu Sans"/>
              </a:rPr>
              <a:t>Plate Notation is used to avoid duplication.</a:t>
            </a:r>
            <a:endParaRPr b="0" lang="en-US" sz="2000" spc="-1" strike="noStrike">
              <a:latin typeface="Arial"/>
            </a:endParaRPr>
          </a:p>
          <a:p>
            <a:pPr marL="343080" indent="-341280">
              <a:lnSpc>
                <a:spcPts val="2401"/>
              </a:lnSpc>
              <a:buClr>
                <a:srgbClr val="333333"/>
              </a:buClr>
              <a:buFont typeface="Arial"/>
              <a:buChar char="•"/>
            </a:pPr>
            <a:r>
              <a:rPr b="0" lang="en-US" sz="2000" spc="-1" strike="noStrike">
                <a:solidFill>
                  <a:srgbClr val="333333"/>
                </a:solidFill>
                <a:latin typeface="ING Me"/>
                <a:ea typeface="DejaVu Sans"/>
              </a:rPr>
              <a:t>Sometimes probabilistic or deterministic edges are distinguished with dotted lines and non-dotted lines.</a:t>
            </a:r>
            <a:endParaRPr b="0" lang="en-US" sz="2000" spc="-1" strike="noStrike">
              <a:latin typeface="Arial"/>
            </a:endParaRPr>
          </a:p>
        </p:txBody>
      </p:sp>
      <p:sp>
        <p:nvSpPr>
          <p:cNvPr id="1522"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23"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167DBD86-31EE-4C84-93A9-7BA7470420E6}"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4"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Let me explain:</a:t>
            </a:r>
            <a:endParaRPr b="0" lang="en-US" sz="2000" spc="-1" strike="noStrike">
              <a:latin typeface="Arial"/>
            </a:endParaRPr>
          </a:p>
        </p:txBody>
      </p:sp>
      <p:sp>
        <p:nvSpPr>
          <p:cNvPr id="1525"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Probability distribution</a:t>
            </a:r>
            <a:endParaRPr b="0" lang="en-US" sz="2800" spc="-1" strike="noStrike">
              <a:latin typeface="Arial"/>
            </a:endParaRPr>
          </a:p>
        </p:txBody>
      </p:sp>
      <p:sp>
        <p:nvSpPr>
          <p:cNvPr id="1526"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61F0B7B0-26A6-44F5-AE9F-BB1FAB9B5080}"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27" name="Google Shape;105;p18" descr=""/>
          <p:cNvPicPr/>
          <p:nvPr/>
        </p:nvPicPr>
        <p:blipFill>
          <a:blip r:embed="rId1"/>
          <a:stretch/>
        </p:blipFill>
        <p:spPr>
          <a:xfrm>
            <a:off x="1681560" y="2093040"/>
            <a:ext cx="8101080" cy="35092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8" name="CustomShape 1"/>
          <p:cNvSpPr/>
          <p:nvPr/>
        </p:nvSpPr>
        <p:spPr>
          <a:xfrm>
            <a:off x="845640" y="1278360"/>
            <a:ext cx="10487520" cy="4920480"/>
          </a:xfrm>
          <a:prstGeom prst="rect">
            <a:avLst/>
          </a:prstGeom>
          <a:noFill/>
          <a:ln>
            <a:noFill/>
          </a:ln>
        </p:spPr>
        <p:style>
          <a:lnRef idx="0"/>
          <a:fillRef idx="0"/>
          <a:effectRef idx="0"/>
          <a:fontRef idx="minor"/>
        </p:style>
      </p:sp>
      <p:sp>
        <p:nvSpPr>
          <p:cNvPr id="1529"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Probability distribution</a:t>
            </a:r>
            <a:endParaRPr b="0" lang="en-US" sz="2800" spc="-1" strike="noStrike">
              <a:latin typeface="Arial"/>
            </a:endParaRPr>
          </a:p>
        </p:txBody>
      </p:sp>
      <p:sp>
        <p:nvSpPr>
          <p:cNvPr id="1530"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54824CF2-312B-4A0E-89B9-DD90BDCD37F0}"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31" name="" descr=""/>
          <p:cNvPicPr/>
          <p:nvPr/>
        </p:nvPicPr>
        <p:blipFill>
          <a:blip r:embed="rId1"/>
          <a:stretch/>
        </p:blipFill>
        <p:spPr>
          <a:xfrm>
            <a:off x="845640" y="1005840"/>
            <a:ext cx="7405560" cy="5231880"/>
          </a:xfrm>
          <a:prstGeom prst="rect">
            <a:avLst/>
          </a:prstGeom>
          <a:ln>
            <a:noFill/>
          </a:ln>
        </p:spPr>
      </p:pic>
      <p:pic>
        <p:nvPicPr>
          <p:cNvPr id="1532" name="Google Shape;105;p18" descr=""/>
          <p:cNvPicPr/>
          <p:nvPr/>
        </p:nvPicPr>
        <p:blipFill>
          <a:blip r:embed="rId2"/>
          <a:stretch/>
        </p:blipFill>
        <p:spPr>
          <a:xfrm>
            <a:off x="8412480" y="1005840"/>
            <a:ext cx="3656520" cy="1583640"/>
          </a:xfrm>
          <a:prstGeom prst="rect">
            <a:avLst/>
          </a:prstGeom>
          <a:ln>
            <a:noFill/>
          </a:ln>
        </p:spPr>
      </p:pic>
      <p:sp>
        <p:nvSpPr>
          <p:cNvPr id="1533" name="CustomShape 4"/>
          <p:cNvSpPr/>
          <p:nvPr/>
        </p:nvSpPr>
        <p:spPr>
          <a:xfrm>
            <a:off x="8412480" y="2926080"/>
            <a:ext cx="3565080" cy="16250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Notice</a:t>
            </a:r>
            <a:r>
              <a:rPr b="0" lang="en-US" sz="1800" spc="-1" strike="noStrike">
                <a:solidFill>
                  <a:srgbClr val="000000"/>
                </a:solidFill>
                <a:latin typeface="Arial"/>
                <a:ea typeface="DejaVu Sans"/>
              </a:rPr>
              <a:t>: I did not need to specify a co-variance matrix.</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This has implications on simplification of visualization and optimisation</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4"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A set of probability distributions:</a:t>
            </a:r>
            <a:endParaRPr b="0" lang="en-US" sz="2000" spc="-1" strike="noStrike">
              <a:latin typeface="Arial"/>
            </a:endParaRPr>
          </a:p>
        </p:txBody>
      </p:sp>
      <p:sp>
        <p:nvSpPr>
          <p:cNvPr id="1535"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(set of) probability distributions </a:t>
            </a:r>
            <a:br/>
            <a:endParaRPr b="0" lang="en-US" sz="2800" spc="-1" strike="noStrike">
              <a:latin typeface="Arial"/>
            </a:endParaRPr>
          </a:p>
        </p:txBody>
      </p:sp>
      <p:sp>
        <p:nvSpPr>
          <p:cNvPr id="1536"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B1AC5569-4898-48F4-9CF2-92E5218AC73C}"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37" name="Google Shape;112;p19" descr=""/>
          <p:cNvPicPr/>
          <p:nvPr/>
        </p:nvPicPr>
        <p:blipFill>
          <a:blip r:embed="rId1"/>
          <a:stretch/>
        </p:blipFill>
        <p:spPr>
          <a:xfrm>
            <a:off x="1681560" y="2093040"/>
            <a:ext cx="8463600" cy="366624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8"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The edges do not contain info about how target RV is generated</a:t>
            </a:r>
            <a:endParaRPr b="0" lang="en-US" sz="2000" spc="-1" strike="noStrike">
              <a:latin typeface="Arial"/>
            </a:endParaRPr>
          </a:p>
        </p:txBody>
      </p:sp>
      <p:sp>
        <p:nvSpPr>
          <p:cNvPr id="1539"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(set of) probability distributions </a:t>
            </a:r>
            <a:br/>
            <a:endParaRPr b="0" lang="en-US" sz="2800" spc="-1" strike="noStrike">
              <a:latin typeface="Arial"/>
            </a:endParaRPr>
          </a:p>
        </p:txBody>
      </p:sp>
      <p:sp>
        <p:nvSpPr>
          <p:cNvPr id="1540"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C6640AAA-3CCB-4D4D-BBA7-D75C559ADC33}"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41" name="Google Shape;112;p19" descr=""/>
          <p:cNvPicPr/>
          <p:nvPr/>
        </p:nvPicPr>
        <p:blipFill>
          <a:blip r:embed="rId1"/>
          <a:stretch/>
        </p:blipFill>
        <p:spPr>
          <a:xfrm>
            <a:off x="1681560" y="2093040"/>
            <a:ext cx="8252640" cy="357480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2"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Adding proper priors to all variables (everything is a random variable).</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This also involves changing view on the world and the optimisation methods.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Frequentist and Bayesian match under certain conditions.</a:t>
            </a:r>
            <a:endParaRPr b="0" lang="en-US" sz="2000" spc="-1" strike="noStrike">
              <a:latin typeface="Arial"/>
            </a:endParaRPr>
          </a:p>
        </p:txBody>
      </p:sp>
      <p:sp>
        <p:nvSpPr>
          <p:cNvPr id="154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Being Bayesian</a:t>
            </a:r>
            <a:endParaRPr b="0" lang="en-US" sz="2800" spc="-1" strike="noStrike">
              <a:latin typeface="Arial"/>
            </a:endParaRPr>
          </a:p>
        </p:txBody>
      </p:sp>
      <p:sp>
        <p:nvSpPr>
          <p:cNvPr id="154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13A71F1A-EA11-45F9-AACD-980D8F06D0AE}"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45" name="Google Shape;138;p23" descr=""/>
          <p:cNvPicPr/>
          <p:nvPr/>
        </p:nvPicPr>
        <p:blipFill>
          <a:blip r:embed="rId1"/>
          <a:stretch/>
        </p:blipFill>
        <p:spPr>
          <a:xfrm>
            <a:off x="2599920" y="2743200"/>
            <a:ext cx="6542640" cy="338184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6"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A Bit of Theory</a:t>
            </a:r>
            <a:endParaRPr b="0" lang="en-US" sz="4600" spc="-1" strike="noStrike">
              <a:latin typeface="Arial"/>
            </a:endParaRPr>
          </a:p>
        </p:txBody>
      </p:sp>
      <p:sp>
        <p:nvSpPr>
          <p:cNvPr id="1547" name="CustomShape 2"/>
          <p:cNvSpPr/>
          <p:nvPr/>
        </p:nvSpPr>
        <p:spPr>
          <a:xfrm>
            <a:off x="842400" y="4240800"/>
            <a:ext cx="7080840" cy="304920"/>
          </a:xfrm>
          <a:prstGeom prst="rect">
            <a:avLst/>
          </a:prstGeom>
          <a:noFill/>
          <a:ln>
            <a:noFill/>
          </a:ln>
        </p:spPr>
        <p:style>
          <a:lnRef idx="0"/>
          <a:fillRef idx="0"/>
          <a:effectRef idx="0"/>
          <a:fontRef idx="minor"/>
        </p:style>
      </p:sp>
      <p:sp>
        <p:nvSpPr>
          <p:cNvPr id="1548" name="CustomShape 3"/>
          <p:cNvSpPr/>
          <p:nvPr/>
        </p:nvSpPr>
        <p:spPr>
          <a:xfrm>
            <a:off x="842400" y="3556800"/>
            <a:ext cx="10303920" cy="383400"/>
          </a:xfrm>
          <a:prstGeom prst="rect">
            <a:avLst/>
          </a:prstGeom>
          <a:noFill/>
          <a:ln>
            <a:noFill/>
          </a:ln>
        </p:spPr>
        <p:style>
          <a:lnRef idx="0"/>
          <a:fillRef idx="0"/>
          <a:effectRef idx="0"/>
          <a:fontRef idx="minor"/>
        </p:style>
      </p:sp>
      <p:sp>
        <p:nvSpPr>
          <p:cNvPr id="1549"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Using the chain rule: P(x,y,z) = P(x|y,z) * P(y,z) = P(x|y,z) * P(y|z) * P(z)</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see that the set of all possible, multivariate distributions factorises to simpler parameterised (conditional) univariate distributions.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Still the collective complexity has not changed</a:t>
            </a:r>
            <a:endParaRPr b="0" lang="en-US" sz="2000" spc="-1" strike="noStrike">
              <a:latin typeface="Arial"/>
            </a:endParaRPr>
          </a:p>
        </p:txBody>
      </p:sp>
      <p:sp>
        <p:nvSpPr>
          <p:cNvPr id="1551"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Back to the basics P(x,y,z)</a:t>
            </a:r>
            <a:endParaRPr b="0" lang="en-US" sz="2800" spc="-1" strike="noStrike">
              <a:latin typeface="Arial"/>
            </a:endParaRPr>
          </a:p>
        </p:txBody>
      </p:sp>
      <p:sp>
        <p:nvSpPr>
          <p:cNvPr id="1552"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298EE66A-46B3-4EFB-B141-0979392674C7}"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7"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0" lang="en-US" sz="1800" spc="-1" strike="noStrike">
                <a:solidFill>
                  <a:srgbClr val="333333"/>
                </a:solidFill>
                <a:latin typeface="ING Me"/>
                <a:ea typeface="DejaVu Sans"/>
              </a:rPr>
              <a:t>I won’t try to promote for </a:t>
            </a:r>
            <a:r>
              <a:rPr b="1" lang="en-US" sz="1800" spc="-1" strike="noStrike">
                <a:solidFill>
                  <a:srgbClr val="333333"/>
                </a:solidFill>
                <a:latin typeface="ING Me"/>
                <a:ea typeface="DejaVu Sans"/>
              </a:rPr>
              <a:t>probabilistic models or Bayesian thinking</a:t>
            </a:r>
            <a:r>
              <a:rPr b="0" lang="en-US" sz="1800" spc="-1" strike="noStrike">
                <a:solidFill>
                  <a:srgbClr val="333333"/>
                </a:solidFill>
                <a:latin typeface="ING Me"/>
                <a:ea typeface="DejaVu Sans"/>
              </a:rPr>
              <a:t>:</a:t>
            </a:r>
            <a:endParaRPr b="0" lang="en-US" sz="1800" spc="-1" strike="noStrike">
              <a:latin typeface="Arial"/>
            </a:endParaRPr>
          </a:p>
          <a:p>
            <a:pPr>
              <a:lnSpc>
                <a:spcPts val="2401"/>
              </a:lnSpc>
            </a:pPr>
            <a:endParaRPr b="0" lang="en-US" sz="1800" spc="-1" strike="noStrike">
              <a:latin typeface="Arial"/>
            </a:endParaRPr>
          </a:p>
          <a:p>
            <a:pPr lvl="1" marL="432000" indent="-214920">
              <a:lnSpc>
                <a:spcPts val="2401"/>
              </a:lnSpc>
              <a:buClr>
                <a:srgbClr val="000000"/>
              </a:buClr>
              <a:buFont typeface="StarSymbol"/>
              <a:buAutoNum type="arabicParenR"/>
            </a:pPr>
            <a:r>
              <a:rPr b="0" lang="en-US" sz="1400" spc="-1" strike="noStrike">
                <a:solidFill>
                  <a:srgbClr val="333333"/>
                </a:solidFill>
                <a:latin typeface="ING Me"/>
                <a:ea typeface="DejaVu Sans"/>
              </a:rPr>
              <a:t>According to</a:t>
            </a:r>
            <a:r>
              <a:rPr b="0" lang="en-US" sz="1400" spc="-1" strike="noStrike">
                <a:solidFill>
                  <a:srgbClr val="00599d"/>
                </a:solidFill>
                <a:latin typeface="ING Me"/>
                <a:ea typeface="DejaVu Sans"/>
              </a:rPr>
              <a:t> </a:t>
            </a:r>
            <a:r>
              <a:rPr b="1" lang="en-US" sz="1400" spc="-1" strike="noStrike" u="sng">
                <a:solidFill>
                  <a:srgbClr val="0000ff"/>
                </a:solidFill>
                <a:uFillTx/>
                <a:latin typeface="ING Me"/>
                <a:ea typeface="DejaVu Sans"/>
                <a:hlinkClick r:id="rId1"/>
              </a:rPr>
              <a:t>Efficient and Robust Automated Machine Learning</a:t>
            </a:r>
            <a:r>
              <a:rPr b="1" lang="en-US" sz="1400" spc="-1" strike="noStrike" u="sng">
                <a:solidFill>
                  <a:srgbClr val="00599d"/>
                </a:solidFill>
                <a:uFillTx/>
                <a:latin typeface="ING Me"/>
                <a:ea typeface="DejaVu Sans"/>
              </a:rPr>
              <a:t>,</a:t>
            </a:r>
            <a:r>
              <a:rPr b="0" lang="en-US" sz="1400" spc="-1" strike="noStrike">
                <a:solidFill>
                  <a:srgbClr val="333333"/>
                </a:solidFill>
                <a:latin typeface="ING Me"/>
                <a:ea typeface="DejaVu Sans"/>
              </a:rPr>
              <a:t> no single ML model has performed best on all their datasets which they included in their test.</a:t>
            </a:r>
            <a:endParaRPr b="0" lang="en-US" sz="1400" spc="-1" strike="noStrike">
              <a:latin typeface="Arial"/>
            </a:endParaRPr>
          </a:p>
          <a:p>
            <a:pPr lvl="1" marL="432000" indent="-214920">
              <a:lnSpc>
                <a:spcPts val="2401"/>
              </a:lnSpc>
              <a:buClr>
                <a:srgbClr val="000000"/>
              </a:buClr>
              <a:buFont typeface="StarSymbol"/>
              <a:buAutoNum type="arabicParenR"/>
            </a:pPr>
            <a:r>
              <a:rPr b="0" lang="en-US" sz="1400" spc="-1" strike="noStrike">
                <a:solidFill>
                  <a:srgbClr val="333333"/>
                </a:solidFill>
                <a:latin typeface="ING Me"/>
                <a:ea typeface="DejaVu Sans"/>
              </a:rPr>
              <a:t>According to  </a:t>
            </a:r>
            <a:r>
              <a:rPr b="1" lang="en-US" sz="1400" spc="-1" strike="noStrike" u="sng">
                <a:solidFill>
                  <a:srgbClr val="0000ff"/>
                </a:solidFill>
                <a:uFillTx/>
                <a:latin typeface="ING Me"/>
                <a:ea typeface="DejaVu Sans"/>
                <a:hlinkClick r:id="rId2"/>
              </a:rPr>
              <a:t>Do we Need Hundreds of Classifiers to Solve Real World Classification Problems?</a:t>
            </a:r>
            <a:r>
              <a:rPr b="0" lang="en-US" sz="1400" spc="-1" strike="noStrike">
                <a:solidFill>
                  <a:srgbClr val="333333"/>
                </a:solidFill>
                <a:latin typeface="ING Me"/>
                <a:ea typeface="DejaVu Sans"/>
              </a:rPr>
              <a:t> Show that on average, a type of tree classifiers worked best on average for all the datasets they included.</a:t>
            </a:r>
            <a:r>
              <a:rPr b="1" lang="en-US" sz="1400" spc="-1" strike="noStrike">
                <a:solidFill>
                  <a:srgbClr val="333333"/>
                </a:solidFill>
                <a:latin typeface="ING Me"/>
                <a:ea typeface="DejaVu Sans"/>
              </a:rPr>
              <a:t> But, no single classifier was best for most datasets.</a:t>
            </a:r>
            <a:endParaRPr b="0" lang="en-US" sz="1400" spc="-1" strike="noStrike">
              <a:latin typeface="Arial"/>
            </a:endParaRPr>
          </a:p>
          <a:p>
            <a:pPr>
              <a:lnSpc>
                <a:spcPts val="2401"/>
              </a:lnSpc>
            </a:pPr>
            <a:endParaRPr b="0" lang="en-US" sz="1400" spc="-1" strike="noStrike">
              <a:latin typeface="Arial"/>
            </a:endParaRPr>
          </a:p>
          <a:p>
            <a:pPr>
              <a:lnSpc>
                <a:spcPts val="2401"/>
              </a:lnSpc>
            </a:pPr>
            <a:endParaRPr b="0" lang="en-US" sz="1400" spc="-1" strike="noStrike">
              <a:latin typeface="Arial"/>
            </a:endParaRPr>
          </a:p>
          <a:p>
            <a:pPr marL="343080" indent="-341280">
              <a:lnSpc>
                <a:spcPts val="2401"/>
              </a:lnSpc>
              <a:buClr>
                <a:srgbClr val="333333"/>
              </a:buClr>
              <a:buFont typeface="Arial"/>
              <a:buChar char="•"/>
            </a:pPr>
            <a:r>
              <a:rPr b="1" lang="en-US" sz="1800" spc="-1" strike="noStrike">
                <a:solidFill>
                  <a:srgbClr val="333333"/>
                </a:solidFill>
                <a:latin typeface="ING Me"/>
                <a:ea typeface="DejaVu Sans"/>
              </a:rPr>
              <a:t>So maybe probabilistic modeling is suitable for some datasets!</a:t>
            </a:r>
            <a:endParaRPr b="0" lang="en-US" sz="1800" spc="-1" strike="noStrike">
              <a:latin typeface="Arial"/>
            </a:endParaRPr>
          </a:p>
        </p:txBody>
      </p:sp>
      <p:sp>
        <p:nvSpPr>
          <p:cNvPr id="145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Disclaimer</a:t>
            </a:r>
            <a:endParaRPr b="0" lang="en-US" sz="2800" spc="-1" strike="noStrike">
              <a:latin typeface="Arial"/>
            </a:endParaRPr>
          </a:p>
        </p:txBody>
      </p:sp>
      <p:sp>
        <p:nvSpPr>
          <p:cNvPr id="145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C3C56498-50D0-4190-8580-1CB673D4B0BB}"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3"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Represent distribution with a set of conditional dependencies from the chain rule.</a:t>
            </a:r>
            <a:endParaRPr b="0" lang="en-US" sz="2000" spc="-1" strike="noStrike">
              <a:latin typeface="Arial"/>
            </a:endParaRPr>
          </a:p>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Reduce the complexity by assuming conditional independence relations.</a:t>
            </a:r>
            <a:endParaRPr b="0" lang="en-US" sz="2000" spc="-1" strike="noStrike">
              <a:latin typeface="Arial"/>
            </a:endParaRPr>
          </a:p>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These assumptions of conditional independence are usually informed.</a:t>
            </a:r>
            <a:endParaRPr b="0" lang="en-US" sz="2000" spc="-1" strike="noStrike">
              <a:latin typeface="Arial"/>
            </a:endParaRPr>
          </a:p>
          <a:p>
            <a:pPr marL="432000" indent="-322560">
              <a:lnSpc>
                <a:spcPts val="2401"/>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P(x,y,z) = P(x|y,z) * P(y,z) = P(x|y,z) * P(y|z) * P(z)</a:t>
            </a:r>
            <a:endParaRPr b="0" lang="en-US" sz="2000" spc="-1" strike="noStrike">
              <a:latin typeface="Arial"/>
            </a:endParaRPr>
          </a:p>
        </p:txBody>
      </p:sp>
      <p:sp>
        <p:nvSpPr>
          <p:cNvPr id="1554"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Back to the Basics: Graphical Models</a:t>
            </a:r>
            <a:endParaRPr b="0" lang="en-US" sz="2800" spc="-1" strike="noStrike">
              <a:latin typeface="Arial"/>
            </a:endParaRPr>
          </a:p>
        </p:txBody>
      </p:sp>
      <p:sp>
        <p:nvSpPr>
          <p:cNvPr id="1555"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139149D0-EE18-4101-8AC1-DEB64AA09D3D}"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56" name="" descr=""/>
          <p:cNvPicPr/>
          <p:nvPr/>
        </p:nvPicPr>
        <p:blipFill>
          <a:blip r:embed="rId1"/>
          <a:stretch/>
        </p:blipFill>
        <p:spPr>
          <a:xfrm>
            <a:off x="4023360" y="3432960"/>
            <a:ext cx="4295160" cy="287496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7"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333333"/>
                </a:solidFill>
                <a:latin typeface="ING Me"/>
                <a:ea typeface="Noto Sans CJK SC Regular"/>
              </a:rPr>
              <a:t>From</a:t>
            </a:r>
            <a:r>
              <a:rPr b="0" lang="en-US" sz="2000" spc="-1" strike="noStrike">
                <a:solidFill>
                  <a:srgbClr val="333333"/>
                </a:solidFill>
                <a:latin typeface="ING Me"/>
                <a:ea typeface="Noto Sans CJK SC Regular"/>
              </a:rPr>
              <a:t>: P(x,y,z) = P(x|y,z) * P(y|z) * P(z)</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333333"/>
                </a:solidFill>
                <a:latin typeface="ING Me"/>
                <a:ea typeface="Noto Sans CJK SC Regular"/>
              </a:rPr>
              <a:t>To</a:t>
            </a:r>
            <a:r>
              <a:rPr b="0" lang="en-US" sz="2000" spc="-1" strike="noStrike">
                <a:solidFill>
                  <a:srgbClr val="333333"/>
                </a:solidFill>
                <a:latin typeface="ING Me"/>
                <a:ea typeface="Noto Sans CJK SC Regular"/>
              </a:rPr>
              <a:t>:           P(x|z) * P(y|z) * P(z)                                          P(x|y) * P(y|z) * P(z)</a:t>
            </a:r>
            <a:endParaRPr b="0" lang="en-US" sz="2000" spc="-1" strike="noStrike">
              <a:latin typeface="Arial"/>
            </a:endParaRPr>
          </a:p>
          <a:p>
            <a:pPr>
              <a:lnSpc>
                <a:spcPct val="100000"/>
              </a:lnSpc>
              <a:spcBef>
                <a:spcPts val="1417"/>
              </a:spcBef>
            </a:pPr>
            <a:r>
              <a:rPr b="0" lang="en-US" sz="2000" spc="-1" strike="noStrike">
                <a:solidFill>
                  <a:srgbClr val="333333"/>
                </a:solidFill>
                <a:latin typeface="ING Me"/>
                <a:ea typeface="Noto Sans CJK SC Regular"/>
              </a:rPr>
              <a:t>               </a:t>
            </a:r>
            <a:r>
              <a:rPr b="1" lang="en-US" sz="2000" spc="-1" strike="noStrike">
                <a:solidFill>
                  <a:srgbClr val="333333"/>
                </a:solidFill>
                <a:latin typeface="ING Me"/>
                <a:ea typeface="Noto Sans CJK SC Regular"/>
              </a:rPr>
              <a:t>Bayes Assumption</a:t>
            </a:r>
            <a:r>
              <a:rPr b="0" lang="en-US" sz="2000" spc="-1" strike="noStrike">
                <a:solidFill>
                  <a:srgbClr val="333333"/>
                </a:solidFill>
                <a:latin typeface="ING Me"/>
                <a:ea typeface="Noto Sans CJK SC Regular"/>
              </a:rPr>
              <a:t>                                           </a:t>
            </a:r>
            <a:r>
              <a:rPr b="1" lang="en-US" sz="2000" spc="-1" strike="noStrike">
                <a:solidFill>
                  <a:srgbClr val="333333"/>
                </a:solidFill>
                <a:latin typeface="ING Me"/>
                <a:ea typeface="Noto Sans CJK SC Regular"/>
              </a:rPr>
              <a:t>Markov Assumption</a:t>
            </a:r>
            <a:endParaRPr b="0" lang="en-US" sz="2000" spc="-1" strike="noStrike">
              <a:latin typeface="Arial"/>
            </a:endParaRPr>
          </a:p>
        </p:txBody>
      </p:sp>
      <p:sp>
        <p:nvSpPr>
          <p:cNvPr id="155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Now Simplify</a:t>
            </a:r>
            <a:endParaRPr b="0" lang="en-US" sz="2800" spc="-1" strike="noStrike">
              <a:latin typeface="Arial"/>
            </a:endParaRPr>
          </a:p>
        </p:txBody>
      </p:sp>
      <p:sp>
        <p:nvSpPr>
          <p:cNvPr id="155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D1FCC1B8-637A-49E6-B2C8-6A8F7B1D75A1}"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60" name="" descr=""/>
          <p:cNvPicPr/>
          <p:nvPr/>
        </p:nvPicPr>
        <p:blipFill>
          <a:blip r:embed="rId1"/>
          <a:stretch/>
        </p:blipFill>
        <p:spPr>
          <a:xfrm>
            <a:off x="7031880" y="2743200"/>
            <a:ext cx="4579560" cy="3065400"/>
          </a:xfrm>
          <a:prstGeom prst="rect">
            <a:avLst/>
          </a:prstGeom>
          <a:ln>
            <a:noFill/>
          </a:ln>
        </p:spPr>
      </p:pic>
      <p:pic>
        <p:nvPicPr>
          <p:cNvPr id="1561" name="" descr=""/>
          <p:cNvPicPr/>
          <p:nvPr/>
        </p:nvPicPr>
        <p:blipFill>
          <a:blip r:embed="rId2"/>
          <a:stretch/>
        </p:blipFill>
        <p:spPr>
          <a:xfrm>
            <a:off x="1005840" y="2785320"/>
            <a:ext cx="4579560" cy="306540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2"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000" spc="-1" strike="noStrike">
                <a:solidFill>
                  <a:srgbClr val="333333"/>
                </a:solidFill>
                <a:latin typeface="ING Me"/>
                <a:ea typeface="DejaVu Sans"/>
              </a:rPr>
              <a:t>From</a:t>
            </a:r>
            <a:r>
              <a:rPr b="0" lang="en-US" sz="2000" spc="-1" strike="noStrike">
                <a:solidFill>
                  <a:srgbClr val="333333"/>
                </a:solidFill>
                <a:latin typeface="ING Me"/>
                <a:ea typeface="DejaVu Sans"/>
              </a:rPr>
              <a:t>: http://blog.oliverparson.co.uk/2014/12/infer-hmm-infernet-implementation-of.html</a:t>
            </a:r>
            <a:endParaRPr b="0" lang="en-US" sz="2000" spc="-1" strike="noStrike">
              <a:latin typeface="Arial"/>
            </a:endParaRPr>
          </a:p>
          <a:p>
            <a:pPr>
              <a:lnSpc>
                <a:spcPct val="100000"/>
              </a:lnSpc>
              <a:spcBef>
                <a:spcPts val="1417"/>
              </a:spcBef>
            </a:pPr>
            <a:endParaRPr b="0" lang="en-US" sz="2000" spc="-1" strike="noStrike">
              <a:latin typeface="Arial"/>
            </a:endParaRPr>
          </a:p>
        </p:txBody>
      </p:sp>
      <p:sp>
        <p:nvSpPr>
          <p:cNvPr id="156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Known Graphs: HMM</a:t>
            </a:r>
            <a:endParaRPr b="0" lang="en-US" sz="2800" spc="-1" strike="noStrike">
              <a:latin typeface="Arial"/>
            </a:endParaRPr>
          </a:p>
        </p:txBody>
      </p:sp>
      <p:sp>
        <p:nvSpPr>
          <p:cNvPr id="156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B2635556-48BE-4CB0-9DCE-6DECB3771D12}"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65" name="" descr=""/>
          <p:cNvPicPr/>
          <p:nvPr/>
        </p:nvPicPr>
        <p:blipFill>
          <a:blip r:embed="rId1"/>
          <a:stretch/>
        </p:blipFill>
        <p:spPr>
          <a:xfrm>
            <a:off x="1629000" y="1371600"/>
            <a:ext cx="8932680" cy="371304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6"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000" spc="-1" strike="noStrike">
                <a:solidFill>
                  <a:srgbClr val="333333"/>
                </a:solidFill>
                <a:latin typeface="ING Me"/>
                <a:ea typeface="DejaVu Sans"/>
              </a:rPr>
              <a:t>From</a:t>
            </a:r>
            <a:r>
              <a:rPr b="0" lang="en-US" sz="2000" spc="-1" strike="noStrike">
                <a:solidFill>
                  <a:srgbClr val="333333"/>
                </a:solidFill>
                <a:latin typeface="ING Me"/>
                <a:ea typeface="DejaVu Sans"/>
              </a:rPr>
              <a:t>: https://en.wikipedia.org/wiki/File:Smoothed_LDA.png</a:t>
            </a:r>
            <a:endParaRPr b="0" lang="en-US" sz="2000" spc="-1" strike="noStrike">
              <a:latin typeface="Arial"/>
            </a:endParaRPr>
          </a:p>
          <a:p>
            <a:pPr>
              <a:lnSpc>
                <a:spcPct val="100000"/>
              </a:lnSpc>
              <a:spcBef>
                <a:spcPts val="1417"/>
              </a:spcBef>
            </a:pPr>
            <a:endParaRPr b="0" lang="en-US" sz="2000" spc="-1" strike="noStrike">
              <a:latin typeface="Arial"/>
            </a:endParaRPr>
          </a:p>
        </p:txBody>
      </p:sp>
      <p:sp>
        <p:nvSpPr>
          <p:cNvPr id="1567"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Known Graphs: LDA</a:t>
            </a:r>
            <a:endParaRPr b="0" lang="en-US" sz="2800" spc="-1" strike="noStrike">
              <a:latin typeface="Arial"/>
            </a:endParaRPr>
          </a:p>
        </p:txBody>
      </p:sp>
      <p:sp>
        <p:nvSpPr>
          <p:cNvPr id="1568"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5DE9FBC5-8F68-4097-AF2B-5337C02E2B05}"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69" name="" descr=""/>
          <p:cNvPicPr/>
          <p:nvPr/>
        </p:nvPicPr>
        <p:blipFill>
          <a:blip r:embed="rId1"/>
          <a:stretch/>
        </p:blipFill>
        <p:spPr>
          <a:xfrm>
            <a:off x="2738880" y="1134000"/>
            <a:ext cx="6586920" cy="339588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0"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Optimisation</a:t>
            </a:r>
            <a:endParaRPr b="0" lang="en-US" sz="4600" spc="-1" strike="noStrike">
              <a:latin typeface="Arial"/>
            </a:endParaRPr>
          </a:p>
        </p:txBody>
      </p:sp>
      <p:sp>
        <p:nvSpPr>
          <p:cNvPr id="1571" name="CustomShape 2"/>
          <p:cNvSpPr/>
          <p:nvPr/>
        </p:nvSpPr>
        <p:spPr>
          <a:xfrm>
            <a:off x="842400" y="4240800"/>
            <a:ext cx="7080840" cy="304920"/>
          </a:xfrm>
          <a:prstGeom prst="rect">
            <a:avLst/>
          </a:prstGeom>
          <a:noFill/>
          <a:ln>
            <a:noFill/>
          </a:ln>
        </p:spPr>
        <p:style>
          <a:lnRef idx="0"/>
          <a:fillRef idx="0"/>
          <a:effectRef idx="0"/>
          <a:fontRef idx="minor"/>
        </p:style>
      </p:sp>
      <p:sp>
        <p:nvSpPr>
          <p:cNvPr id="1572" name="CustomShape 3"/>
          <p:cNvSpPr/>
          <p:nvPr/>
        </p:nvSpPr>
        <p:spPr>
          <a:xfrm>
            <a:off x="842400" y="3556800"/>
            <a:ext cx="10303920" cy="383400"/>
          </a:xfrm>
          <a:prstGeom prst="rect">
            <a:avLst/>
          </a:prstGeom>
          <a:noFill/>
          <a:ln>
            <a:noFill/>
          </a:ln>
        </p:spPr>
        <p:style>
          <a:lnRef idx="0"/>
          <a:fillRef idx="0"/>
          <a:effectRef idx="0"/>
          <a:fontRef idx="minor"/>
        </p:style>
      </p:sp>
      <p:sp>
        <p:nvSpPr>
          <p:cNvPr id="1573"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4"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Maximum Likelihood (closed form solution or gradient descent)</a:t>
            </a:r>
            <a:endParaRPr b="0" lang="en-US" sz="2000" spc="-1" strike="noStrike">
              <a:latin typeface="Arial"/>
            </a:endParaRPr>
          </a:p>
          <a:p>
            <a:pPr marL="432000" indent="-32256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Variational Inference (EM being a special case)</a:t>
            </a:r>
            <a:endParaRPr b="0" lang="en-US" sz="2000" spc="-1" strike="noStrike">
              <a:latin typeface="Arial"/>
            </a:endParaRPr>
          </a:p>
          <a:p>
            <a:pPr marL="432000" indent="-32256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Markov Chain Monte Carlo (MCMC). Which we will present in the demo.</a:t>
            </a:r>
            <a:endParaRPr b="0" lang="en-US" sz="2000" spc="-1" strike="noStrike">
              <a:latin typeface="Arial"/>
            </a:endParaRPr>
          </a:p>
        </p:txBody>
      </p:sp>
      <p:sp>
        <p:nvSpPr>
          <p:cNvPr id="1575"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Optimisation</a:t>
            </a:r>
            <a:endParaRPr b="0" lang="en-US" sz="2800" spc="-1" strike="noStrike">
              <a:latin typeface="Arial"/>
            </a:endParaRPr>
          </a:p>
        </p:txBody>
      </p:sp>
      <p:sp>
        <p:nvSpPr>
          <p:cNvPr id="1576"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7F2C4451-8441-48BF-957E-275B7F1539AC}"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7"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 measure of how plausible is a parameter assignment produced the data that we have seen.</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Can be optimised with a closed form solution, Gradient Descent, EM algorithm and other methods.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When we have a prior on the parameters we are now doing </a:t>
            </a:r>
            <a:r>
              <a:rPr b="1" lang="en-US" sz="2000" spc="-1" strike="noStrike">
                <a:solidFill>
                  <a:srgbClr val="333333"/>
                </a:solidFill>
                <a:latin typeface="ING Me"/>
                <a:ea typeface="DejaVu Sans"/>
              </a:rPr>
              <a:t>Maximum a Posteriori. </a:t>
            </a:r>
            <a:r>
              <a:rPr b="0" lang="en-US" sz="2000" spc="-1" strike="noStrike">
                <a:solidFill>
                  <a:srgbClr val="333333"/>
                </a:solidFill>
                <a:latin typeface="ING Me"/>
                <a:ea typeface="DejaVu Sans"/>
              </a:rPr>
              <a:t>This is similar to regularisation.</a:t>
            </a:r>
            <a:endParaRPr b="0" lang="en-US" sz="2000" spc="-1" strike="noStrike">
              <a:latin typeface="Arial"/>
            </a:endParaRPr>
          </a:p>
        </p:txBody>
      </p:sp>
      <p:sp>
        <p:nvSpPr>
          <p:cNvPr id="157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Maximum Likelihood and Maximum a Posteriori</a:t>
            </a:r>
            <a:endParaRPr b="0" lang="en-US" sz="2800" spc="-1" strike="noStrike">
              <a:latin typeface="Arial"/>
            </a:endParaRPr>
          </a:p>
        </p:txBody>
      </p:sp>
      <p:sp>
        <p:nvSpPr>
          <p:cNvPr id="157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2D82A544-9CB2-4EAD-9A6A-BAA169A8DFC4}"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80" name="" descr=""/>
          <p:cNvPicPr/>
          <p:nvPr/>
        </p:nvPicPr>
        <p:blipFill>
          <a:blip r:embed="rId1"/>
          <a:stretch/>
        </p:blipFill>
        <p:spPr>
          <a:xfrm>
            <a:off x="4114800" y="3586680"/>
            <a:ext cx="4151880" cy="1166760"/>
          </a:xfrm>
          <a:prstGeom prst="rect">
            <a:avLst/>
          </a:prstGeom>
          <a:ln>
            <a:noFill/>
          </a:ln>
        </p:spPr>
      </p:pic>
      <p:pic>
        <p:nvPicPr>
          <p:cNvPr id="1581" name="" descr=""/>
          <p:cNvPicPr/>
          <p:nvPr/>
        </p:nvPicPr>
        <p:blipFill>
          <a:blip r:embed="rId2"/>
          <a:stretch/>
        </p:blipFill>
        <p:spPr>
          <a:xfrm>
            <a:off x="3840480" y="4892400"/>
            <a:ext cx="4990320" cy="130644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2"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Gather samples from the posterior P(theta|x,y) and then make conclusions about theta. Here are some example methods:</a:t>
            </a:r>
            <a:endParaRPr b="0" lang="en-US" sz="2000" spc="-1" strike="noStrike">
              <a:latin typeface="Arial"/>
            </a:endParaRPr>
          </a:p>
          <a:p>
            <a:pPr>
              <a:lnSpc>
                <a:spcPts val="2401"/>
              </a:lnSpc>
            </a:pPr>
            <a:endParaRPr b="0" lang="en-US" sz="2000" spc="-1" strike="noStrike">
              <a:latin typeface="Arial"/>
            </a:endParaRPr>
          </a:p>
          <a:p>
            <a:pPr marL="432000" indent="-322560">
              <a:lnSpc>
                <a:spcPts val="2401"/>
              </a:lnSpc>
              <a:buClr>
                <a:srgbClr val="000000"/>
              </a:buClr>
              <a:buFont typeface="StarSymbol"/>
              <a:buAutoNum type="arabicParenR"/>
            </a:pPr>
            <a:r>
              <a:rPr b="1" lang="en-US" sz="2000" spc="-1" strike="noStrike">
                <a:solidFill>
                  <a:srgbClr val="333333"/>
                </a:solidFill>
                <a:latin typeface="ING Me"/>
                <a:ea typeface="DejaVu Sans"/>
              </a:rPr>
              <a:t>Gibbs sampling</a:t>
            </a:r>
            <a:r>
              <a:rPr b="0" lang="en-US" sz="2000" spc="-1" strike="noStrike">
                <a:solidFill>
                  <a:srgbClr val="333333"/>
                </a:solidFill>
                <a:latin typeface="ING Me"/>
                <a:ea typeface="DejaVu Sans"/>
              </a:rPr>
              <a:t> (we can run an example of) (needs to be derived): Sample from conditional distributions iteratively until you cover the space of events of the probability distribution.</a:t>
            </a:r>
            <a:endParaRPr b="0" lang="en-US" sz="2000" spc="-1" strike="noStrike">
              <a:latin typeface="Arial"/>
            </a:endParaRPr>
          </a:p>
          <a:p>
            <a:pPr marL="432000" indent="-322560">
              <a:lnSpc>
                <a:spcPts val="2401"/>
              </a:lnSpc>
              <a:buClr>
                <a:srgbClr val="000000"/>
              </a:buClr>
              <a:buFont typeface="StarSymbol"/>
              <a:buAutoNum type="arabicParenR"/>
            </a:pPr>
            <a:r>
              <a:rPr b="1" lang="en-US" sz="2000" spc="-1" strike="noStrike">
                <a:solidFill>
                  <a:srgbClr val="333333"/>
                </a:solidFill>
                <a:latin typeface="ING Me"/>
                <a:ea typeface="DejaVu Sans"/>
              </a:rPr>
              <a:t>Metropolice Hastings</a:t>
            </a:r>
            <a:r>
              <a:rPr b="0" lang="en-US" sz="2000" spc="-1" strike="noStrike">
                <a:solidFill>
                  <a:srgbClr val="333333"/>
                </a:solidFill>
                <a:latin typeface="ING Me"/>
                <a:ea typeface="DejaVu Sans"/>
              </a:rPr>
              <a:t> (A type of rejection sampling).</a:t>
            </a:r>
            <a:endParaRPr b="0" lang="en-US" sz="2000" spc="-1" strike="noStrike">
              <a:latin typeface="Arial"/>
            </a:endParaRPr>
          </a:p>
          <a:p>
            <a:pPr marL="432000" indent="-322560">
              <a:lnSpc>
                <a:spcPts val="2401"/>
              </a:lnSpc>
              <a:buClr>
                <a:srgbClr val="000000"/>
              </a:buClr>
              <a:buFont typeface="StarSymbol"/>
              <a:buAutoNum type="arabicParenR"/>
            </a:pPr>
            <a:r>
              <a:rPr b="1" lang="en-US" sz="2000" spc="-1" strike="noStrike">
                <a:solidFill>
                  <a:srgbClr val="333333"/>
                </a:solidFill>
                <a:latin typeface="ING Me"/>
                <a:ea typeface="Noto Sans CJK SC Regular"/>
              </a:rPr>
              <a:t>Hamiltonian MC</a:t>
            </a:r>
            <a:r>
              <a:rPr b="0" lang="en-US" sz="2000" spc="-1" strike="noStrike">
                <a:solidFill>
                  <a:srgbClr val="333333"/>
                </a:solidFill>
                <a:latin typeface="ING Me"/>
                <a:ea typeface="Noto Sans CJK SC Regular"/>
              </a:rPr>
              <a:t>. Adds momentum.</a:t>
            </a:r>
            <a:endParaRPr b="0" lang="en-US" sz="2000" spc="-1" strike="noStrike">
              <a:latin typeface="Arial"/>
            </a:endParaRPr>
          </a:p>
          <a:p>
            <a:pPr marL="432000" indent="-322560">
              <a:lnSpc>
                <a:spcPts val="2401"/>
              </a:lnSpc>
              <a:buClr>
                <a:srgbClr val="000000"/>
              </a:buClr>
              <a:buFont typeface="StarSymbol"/>
              <a:buAutoNum type="arabicParenR"/>
            </a:pPr>
            <a:r>
              <a:rPr b="1" lang="en-US" sz="2000" spc="-1" strike="noStrike">
                <a:solidFill>
                  <a:srgbClr val="333333"/>
                </a:solidFill>
                <a:latin typeface="ING Me"/>
                <a:ea typeface="Noto Sans CJK SC Regular"/>
              </a:rPr>
              <a:t>NUTS</a:t>
            </a:r>
            <a:r>
              <a:rPr b="0" lang="en-US" sz="2000" spc="-1" strike="noStrike">
                <a:solidFill>
                  <a:srgbClr val="333333"/>
                </a:solidFill>
                <a:latin typeface="ING Me"/>
                <a:ea typeface="Noto Sans CJK SC Regular"/>
              </a:rPr>
              <a:t> (state of the art) extends on classical Hamiltonian.</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r>
              <a:rPr b="0" lang="en-US" sz="2000" spc="-1" strike="noStrike" u="sng">
                <a:solidFill>
                  <a:srgbClr val="0000ff"/>
                </a:solidFill>
                <a:uFillTx/>
                <a:latin typeface="ING Me"/>
                <a:ea typeface="Noto Sans CJK SC Regular"/>
                <a:hlinkClick r:id="rId1"/>
              </a:rPr>
              <a:t>https://www.youtube.com/watch?v=VnNdhsm0rJQ</a:t>
            </a:r>
            <a:endParaRPr b="0" lang="en-US" sz="2000" spc="-1" strike="noStrike">
              <a:latin typeface="Arial"/>
            </a:endParaRPr>
          </a:p>
          <a:p>
            <a:pPr>
              <a:lnSpc>
                <a:spcPts val="2401"/>
              </a:lnSpc>
            </a:pPr>
            <a:r>
              <a:rPr b="0" lang="en-US" sz="2000" spc="-1" strike="noStrike">
                <a:solidFill>
                  <a:srgbClr val="333333"/>
                </a:solidFill>
                <a:latin typeface="ING Me"/>
                <a:ea typeface="Noto Sans CJK SC Regular"/>
              </a:rPr>
              <a:t>Has Good visualisations of Hamiltonian MCMC</a:t>
            </a:r>
            <a:endParaRPr b="0" lang="en-US" sz="2000" spc="-1" strike="noStrike">
              <a:latin typeface="Arial"/>
            </a:endParaRPr>
          </a:p>
        </p:txBody>
      </p:sp>
      <p:sp>
        <p:nvSpPr>
          <p:cNvPr id="158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MCMC (Markov Chain Monte Carlo)</a:t>
            </a:r>
            <a:endParaRPr b="0" lang="en-US" sz="2800" spc="-1" strike="noStrike">
              <a:latin typeface="Arial"/>
            </a:endParaRPr>
          </a:p>
        </p:txBody>
      </p:sp>
      <p:sp>
        <p:nvSpPr>
          <p:cNvPr id="158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941227A2-C9D2-4FFD-8895-BD3BC628AA70}"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5"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ts val="2401"/>
              </a:lnSpc>
              <a:buClr>
                <a:srgbClr val="000000"/>
              </a:buClr>
              <a:buSzPct val="45000"/>
              <a:buFont typeface="Wingdings" charset="2"/>
              <a:buChar char=""/>
            </a:pPr>
            <a:r>
              <a:rPr b="1" lang="en-US" sz="2000" spc="-1" strike="noStrike">
                <a:solidFill>
                  <a:srgbClr val="333333"/>
                </a:solidFill>
                <a:latin typeface="ING Me"/>
                <a:ea typeface="DejaVu Sans"/>
              </a:rPr>
              <a:t>Variational Inference</a:t>
            </a: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EM</a:t>
            </a:r>
            <a:r>
              <a:rPr b="0" lang="en-US" sz="2000" spc="-1" strike="noStrike">
                <a:solidFill>
                  <a:srgbClr val="333333"/>
                </a:solidFill>
                <a:latin typeface="ING Me"/>
                <a:ea typeface="DejaVu Sans"/>
              </a:rPr>
              <a:t> being a special case thereof and the HARD EM is an even more special case):</a:t>
            </a:r>
            <a:endParaRPr b="0" lang="en-US" sz="2000" spc="-1" strike="noStrike">
              <a:latin typeface="Arial"/>
            </a:endParaRPr>
          </a:p>
          <a:p>
            <a:pPr>
              <a:lnSpc>
                <a:spcPts val="2401"/>
              </a:lnSpc>
            </a:pPr>
            <a:endParaRPr b="0" lang="en-US" sz="2000" spc="-1" strike="noStrike">
              <a:latin typeface="Arial"/>
            </a:endParaRPr>
          </a:p>
          <a:p>
            <a:pPr marL="432000" indent="-322560">
              <a:lnSpc>
                <a:spcPts val="2401"/>
              </a:lnSpc>
              <a:buClr>
                <a:srgbClr val="000000"/>
              </a:buClr>
              <a:buSzPct val="45000"/>
              <a:buFont typeface="Wingdings" charset="2"/>
              <a:buChar char=""/>
            </a:pPr>
            <a:r>
              <a:rPr b="0" lang="en-US" sz="2000" spc="-1" strike="noStrike">
                <a:solidFill>
                  <a:srgbClr val="333333"/>
                </a:solidFill>
                <a:latin typeface="ING Me"/>
                <a:ea typeface="DejaVu Sans"/>
              </a:rPr>
              <a:t>Apporximate the posterior P(theta|x,y) with a simpler, factorised distribution which will miss the correlation properties of the posterior. But you will still get insight about each variable (like MAP).</a:t>
            </a:r>
            <a:endParaRPr b="0" lang="en-US" sz="2000" spc="-1" strike="noStrike">
              <a:latin typeface="Arial"/>
            </a:endParaRPr>
          </a:p>
        </p:txBody>
      </p:sp>
      <p:sp>
        <p:nvSpPr>
          <p:cNvPr id="1586"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Variational Inference</a:t>
            </a:r>
            <a:endParaRPr b="0" lang="en-US" sz="2800" spc="-1" strike="noStrike">
              <a:latin typeface="Arial"/>
            </a:endParaRPr>
          </a:p>
        </p:txBody>
      </p:sp>
      <p:sp>
        <p:nvSpPr>
          <p:cNvPr id="1587"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AE08107E-0C05-43A3-8FB9-E00DDF430E47}"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8"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Design Patterns</a:t>
            </a:r>
            <a:endParaRPr b="0" lang="en-US" sz="4600" spc="-1" strike="noStrike">
              <a:latin typeface="Arial"/>
            </a:endParaRPr>
          </a:p>
        </p:txBody>
      </p:sp>
      <p:sp>
        <p:nvSpPr>
          <p:cNvPr id="1589" name="CustomShape 2"/>
          <p:cNvSpPr/>
          <p:nvPr/>
        </p:nvSpPr>
        <p:spPr>
          <a:xfrm>
            <a:off x="842400" y="4240800"/>
            <a:ext cx="7080840" cy="304920"/>
          </a:xfrm>
          <a:prstGeom prst="rect">
            <a:avLst/>
          </a:prstGeom>
          <a:noFill/>
          <a:ln>
            <a:noFill/>
          </a:ln>
        </p:spPr>
        <p:style>
          <a:lnRef idx="0"/>
          <a:fillRef idx="0"/>
          <a:effectRef idx="0"/>
          <a:fontRef idx="minor"/>
        </p:style>
      </p:sp>
      <p:sp>
        <p:nvSpPr>
          <p:cNvPr id="1590" name="CustomShape 3"/>
          <p:cNvSpPr/>
          <p:nvPr/>
        </p:nvSpPr>
        <p:spPr>
          <a:xfrm>
            <a:off x="842400" y="3556800"/>
            <a:ext cx="10303920" cy="383400"/>
          </a:xfrm>
          <a:prstGeom prst="rect">
            <a:avLst/>
          </a:prstGeom>
          <a:noFill/>
          <a:ln>
            <a:noFill/>
          </a:ln>
        </p:spPr>
        <p:style>
          <a:lnRef idx="0"/>
          <a:fillRef idx="0"/>
          <a:effectRef idx="0"/>
          <a:fontRef idx="minor"/>
        </p:style>
      </p:sp>
      <p:sp>
        <p:nvSpPr>
          <p:cNvPr id="1591"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0"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1" lang="en-US" sz="1800" spc="-1" strike="noStrike">
                <a:solidFill>
                  <a:srgbClr val="333333"/>
                </a:solidFill>
                <a:latin typeface="ING Me"/>
                <a:ea typeface="DejaVu Sans"/>
              </a:rPr>
              <a:t>Presentation:</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Define Graphical Modeling </a:t>
            </a:r>
            <a:r>
              <a:rPr b="1" lang="en-US" sz="1800" spc="-1" strike="noStrike">
                <a:solidFill>
                  <a:srgbClr val="333333"/>
                </a:solidFill>
                <a:latin typeface="ING Me"/>
                <a:ea typeface="DejaVu Sans"/>
              </a:rPr>
              <a:t>~10mins</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Graphical Modeling Notation </a:t>
            </a:r>
            <a:r>
              <a:rPr b="1" lang="en-US" sz="1800" spc="-1" strike="noStrike">
                <a:solidFill>
                  <a:srgbClr val="333333"/>
                </a:solidFill>
                <a:latin typeface="ING Me"/>
                <a:ea typeface="DejaVu Sans"/>
              </a:rPr>
              <a:t>~15mins</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A bit of theory </a:t>
            </a:r>
            <a:r>
              <a:rPr b="1" lang="en-US" sz="1800" spc="-1" strike="noStrike">
                <a:solidFill>
                  <a:srgbClr val="333333"/>
                </a:solidFill>
                <a:latin typeface="ING Me"/>
                <a:ea typeface="DejaVu Sans"/>
              </a:rPr>
              <a:t>~10mins</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Known models usually represented as graphical models </a:t>
            </a:r>
            <a:r>
              <a:rPr b="1" lang="en-US" sz="1800" spc="-1" strike="noStrike">
                <a:solidFill>
                  <a:srgbClr val="333333"/>
                </a:solidFill>
                <a:latin typeface="ING Me"/>
                <a:ea typeface="DejaVu Sans"/>
              </a:rPr>
              <a:t>~5mins</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Optimisation for graphical models </a:t>
            </a:r>
            <a:r>
              <a:rPr b="1" lang="en-US" sz="1800" spc="-1" strike="noStrike">
                <a:solidFill>
                  <a:srgbClr val="333333"/>
                </a:solidFill>
                <a:latin typeface="ING Me"/>
                <a:ea typeface="DejaVu Sans"/>
              </a:rPr>
              <a:t>~10mins</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Design Patterns, Tools, Advanced topics</a:t>
            </a:r>
            <a:r>
              <a:rPr b="1" lang="en-US" sz="1800" spc="-1" strike="noStrike">
                <a:solidFill>
                  <a:srgbClr val="333333"/>
                </a:solidFill>
                <a:latin typeface="ING Me"/>
                <a:ea typeface="DejaVu Sans"/>
              </a:rPr>
              <a:t> ~?mins</a:t>
            </a: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r>
              <a:rPr b="1" lang="en-US" sz="1800" spc="-1" strike="noStrike">
                <a:solidFill>
                  <a:srgbClr val="333333"/>
                </a:solidFill>
                <a:latin typeface="ING Me"/>
                <a:ea typeface="DejaVu Sans"/>
              </a:rPr>
              <a:t>Practical:</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Practical with PyStan</a:t>
            </a:r>
            <a:r>
              <a:rPr b="1" lang="en-US" sz="1800" spc="-1" strike="noStrike">
                <a:solidFill>
                  <a:srgbClr val="333333"/>
                </a:solidFill>
                <a:latin typeface="ING Me"/>
                <a:ea typeface="DejaVu Sans"/>
              </a:rPr>
              <a:t> ~45mins</a:t>
            </a:r>
            <a:endParaRPr b="0" lang="en-US" sz="1800" spc="-1" strike="noStrike">
              <a:latin typeface="Arial"/>
            </a:endParaRPr>
          </a:p>
          <a:p>
            <a:pPr lvl="1" marL="432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Linear Regression</a:t>
            </a:r>
            <a:endParaRPr b="0" lang="en-US" sz="1800" spc="-1" strike="noStrike">
              <a:latin typeface="Arial"/>
            </a:endParaRPr>
          </a:p>
          <a:p>
            <a:pPr lvl="1" marL="432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La Liga results</a:t>
            </a:r>
            <a:endParaRPr b="0" lang="en-US" sz="1800" spc="-1" strike="noStrike">
              <a:latin typeface="Arial"/>
            </a:endParaRPr>
          </a:p>
          <a:p>
            <a:pPr lvl="1" marL="432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Pareto/NBD</a:t>
            </a:r>
            <a:endParaRPr b="0" lang="en-US" sz="1800" spc="-1" strike="noStrike">
              <a:latin typeface="Arial"/>
            </a:endParaRPr>
          </a:p>
          <a:p>
            <a:pPr marL="216000" indent="-214920">
              <a:lnSpc>
                <a:spcPts val="2401"/>
              </a:lnSpc>
              <a:buClr>
                <a:srgbClr val="000000"/>
              </a:buClr>
              <a:buFont typeface="StarSymbol"/>
              <a:buAutoNum type="arabicParenR"/>
            </a:pPr>
            <a:r>
              <a:rPr b="0" lang="en-US" sz="1800" spc="-1" strike="noStrike">
                <a:solidFill>
                  <a:srgbClr val="333333"/>
                </a:solidFill>
                <a:latin typeface="ING Me"/>
                <a:ea typeface="DejaVu Sans"/>
              </a:rPr>
              <a:t>Questions</a:t>
            </a:r>
            <a:r>
              <a:rPr b="1" lang="en-US" sz="1800" spc="-1" strike="noStrike">
                <a:solidFill>
                  <a:srgbClr val="333333"/>
                </a:solidFill>
                <a:latin typeface="ING Me"/>
                <a:ea typeface="DejaVu Sans"/>
              </a:rPr>
              <a:t> ~15mins</a:t>
            </a: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r>
              <a:rPr b="1" lang="en-US" sz="1800" spc="-1" strike="noStrike">
                <a:solidFill>
                  <a:srgbClr val="333333"/>
                </a:solidFill>
                <a:latin typeface="ING Me"/>
                <a:ea typeface="DejaVu Sans"/>
              </a:rPr>
              <a:t>Note</a:t>
            </a:r>
            <a:r>
              <a:rPr b="0" lang="en-US" sz="1800" spc="-1" strike="noStrike">
                <a:solidFill>
                  <a:srgbClr val="333333"/>
                </a:solidFill>
                <a:latin typeface="ING Me"/>
                <a:ea typeface="DejaVu Sans"/>
              </a:rPr>
              <a:t>: Please ask questions as we go.</a:t>
            </a:r>
            <a:endParaRPr b="0" lang="en-US" sz="1800" spc="-1" strike="noStrike">
              <a:latin typeface="Arial"/>
            </a:endParaRPr>
          </a:p>
        </p:txBody>
      </p:sp>
      <p:sp>
        <p:nvSpPr>
          <p:cNvPr id="1461"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Agenda</a:t>
            </a:r>
            <a:endParaRPr b="0" lang="en-US" sz="2800" spc="-1" strike="noStrike">
              <a:latin typeface="Arial"/>
            </a:endParaRPr>
          </a:p>
        </p:txBody>
      </p:sp>
      <p:sp>
        <p:nvSpPr>
          <p:cNvPr id="1462"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2924B3FF-3008-41AE-8F4C-DA491771C54A}"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2" name="CustomShape 1"/>
          <p:cNvSpPr/>
          <p:nvPr/>
        </p:nvSpPr>
        <p:spPr>
          <a:xfrm>
            <a:off x="845640" y="1278360"/>
            <a:ext cx="10487520" cy="4920480"/>
          </a:xfrm>
          <a:prstGeom prst="rect">
            <a:avLst/>
          </a:prstGeom>
          <a:noFill/>
          <a:ln>
            <a:noFill/>
          </a:ln>
        </p:spPr>
        <p:style>
          <a:lnRef idx="0"/>
          <a:fillRef idx="0"/>
          <a:effectRef idx="0"/>
          <a:fontRef idx="minor"/>
        </p:style>
      </p:sp>
      <p:sp>
        <p:nvSpPr>
          <p:cNvPr id="159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a:t>
            </a:r>
            <a:endParaRPr b="0" lang="en-US" sz="2800" spc="-1" strike="noStrike">
              <a:latin typeface="Arial"/>
            </a:endParaRPr>
          </a:p>
        </p:txBody>
      </p:sp>
      <p:sp>
        <p:nvSpPr>
          <p:cNvPr id="159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2565F15E-EAC7-4A87-82E1-620972C63CE5}"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595" name="" descr=""/>
          <p:cNvPicPr/>
          <p:nvPr/>
        </p:nvPicPr>
        <p:blipFill>
          <a:blip r:embed="rId1"/>
          <a:stretch/>
        </p:blipFill>
        <p:spPr>
          <a:xfrm>
            <a:off x="5174640" y="1038600"/>
            <a:ext cx="5888880" cy="5160240"/>
          </a:xfrm>
          <a:prstGeom prst="rect">
            <a:avLst/>
          </a:prstGeom>
          <a:ln>
            <a:noFill/>
          </a:ln>
        </p:spPr>
      </p:pic>
      <p:sp>
        <p:nvSpPr>
          <p:cNvPr id="1596" name="CustomShape 4"/>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1" lang="en-US" sz="2000" spc="-1" strike="noStrike">
                <a:solidFill>
                  <a:srgbClr val="333333"/>
                </a:solidFill>
                <a:latin typeface="ING Me"/>
                <a:ea typeface="DejaVu Sans"/>
              </a:rPr>
              <a:t>σ,μ</a:t>
            </a:r>
            <a:r>
              <a:rPr b="0" lang="en-US" sz="2000" spc="-1" strike="noStrike">
                <a:solidFill>
                  <a:srgbClr val="333333"/>
                </a:solidFill>
                <a:latin typeface="ING Me"/>
                <a:ea typeface="DejaVu Sans"/>
              </a:rPr>
              <a:t>: Prior of slope and intercept </a:t>
            </a:r>
            <a:endParaRPr b="0" lang="en-US" sz="2000" spc="-1" strike="noStrike">
              <a:latin typeface="Arial"/>
            </a:endParaRPr>
          </a:p>
          <a:p>
            <a:pPr>
              <a:lnSpc>
                <a:spcPts val="2401"/>
              </a:lnSpc>
            </a:pPr>
            <a:r>
              <a:rPr b="1" lang="en-US" sz="2000" spc="-1" strike="noStrike">
                <a:solidFill>
                  <a:srgbClr val="333333"/>
                </a:solidFill>
                <a:latin typeface="ING Me"/>
                <a:ea typeface="DejaVu Sans"/>
              </a:rPr>
              <a:t>α,β</a:t>
            </a:r>
            <a:r>
              <a:rPr b="0" lang="en-US" sz="2000" spc="-1" strike="noStrike">
                <a:solidFill>
                  <a:srgbClr val="333333"/>
                </a:solidFill>
                <a:latin typeface="ING Me"/>
                <a:ea typeface="DejaVu Sans"/>
              </a:rPr>
              <a:t>: Prior for error</a:t>
            </a:r>
            <a:endParaRPr b="0" lang="en-US" sz="2000" spc="-1" strike="noStrike">
              <a:latin typeface="Arial"/>
            </a:endParaRPr>
          </a:p>
          <a:p>
            <a:pPr>
              <a:lnSpc>
                <a:spcPts val="2401"/>
              </a:lnSpc>
            </a:pPr>
            <a:r>
              <a:rPr b="1" lang="en-US" sz="2000" spc="-1" strike="noStrike">
                <a:solidFill>
                  <a:srgbClr val="333333"/>
                </a:solidFill>
                <a:latin typeface="ING Me"/>
                <a:ea typeface="DejaVu Sans"/>
              </a:rPr>
              <a:t>x,y</a:t>
            </a:r>
            <a:r>
              <a:rPr b="0" lang="en-US" sz="2000" spc="-1" strike="noStrike">
                <a:solidFill>
                  <a:srgbClr val="333333"/>
                </a:solidFill>
                <a:latin typeface="ING Me"/>
                <a:ea typeface="DejaVu Sans"/>
              </a:rPr>
              <a:t>: Data points</a:t>
            </a:r>
            <a:endParaRPr b="0" lang="en-US" sz="2000" spc="-1" strike="noStrike">
              <a:latin typeface="Arial"/>
            </a:endParaRPr>
          </a:p>
          <a:p>
            <a:pPr>
              <a:lnSpc>
                <a:spcPts val="2401"/>
              </a:lnSpc>
            </a:pPr>
            <a:r>
              <a:rPr b="1" lang="en-US" sz="2000" spc="-1" strike="noStrike">
                <a:solidFill>
                  <a:srgbClr val="333333"/>
                </a:solidFill>
                <a:latin typeface="ING Me"/>
                <a:ea typeface="DejaVu Sans"/>
              </a:rPr>
              <a:t>a,b</a:t>
            </a:r>
            <a:r>
              <a:rPr b="0" lang="en-US" sz="2000" spc="-1" strike="noStrike">
                <a:solidFill>
                  <a:srgbClr val="333333"/>
                </a:solidFill>
                <a:latin typeface="ING Me"/>
                <a:ea typeface="DejaVu Sans"/>
              </a:rPr>
              <a:t>: Slope and intercept</a:t>
            </a:r>
            <a:endParaRPr b="0" lang="en-US" sz="2000" spc="-1" strike="noStrike">
              <a:latin typeface="Arial"/>
            </a:endParaRPr>
          </a:p>
          <a:p>
            <a:pPr>
              <a:lnSpc>
                <a:spcPts val="2401"/>
              </a:lnSpc>
            </a:pPr>
            <a:r>
              <a:rPr b="1" lang="en-US" sz="2000" spc="-1" strike="noStrike">
                <a:solidFill>
                  <a:srgbClr val="333333"/>
                </a:solidFill>
                <a:latin typeface="ING Me"/>
                <a:ea typeface="DejaVu Sans"/>
              </a:rPr>
              <a:t>σ: </a:t>
            </a:r>
            <a:r>
              <a:rPr b="0" lang="en-US" sz="2000" spc="-1" strike="noStrike">
                <a:solidFill>
                  <a:srgbClr val="333333"/>
                </a:solidFill>
                <a:latin typeface="ING Me"/>
                <a:ea typeface="DejaVu Sans"/>
              </a:rPr>
              <a:t>Error</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7" name="CustomShape 1"/>
          <p:cNvSpPr/>
          <p:nvPr/>
        </p:nvSpPr>
        <p:spPr>
          <a:xfrm>
            <a:off x="845640" y="1278360"/>
            <a:ext cx="10487520" cy="4920480"/>
          </a:xfrm>
          <a:prstGeom prst="rect">
            <a:avLst/>
          </a:prstGeom>
          <a:noFill/>
          <a:ln>
            <a:noFill/>
          </a:ln>
        </p:spPr>
        <p:style>
          <a:lnRef idx="0"/>
          <a:fillRef idx="0"/>
          <a:effectRef idx="0"/>
          <a:fontRef idx="minor"/>
        </p:style>
      </p:sp>
      <p:sp>
        <p:nvSpPr>
          <p:cNvPr id="159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 (with partial pooling AKA mixed effects)</a:t>
            </a:r>
            <a:endParaRPr b="0" lang="en-US" sz="2800" spc="-1" strike="noStrike">
              <a:latin typeface="Arial"/>
            </a:endParaRPr>
          </a:p>
        </p:txBody>
      </p:sp>
      <p:sp>
        <p:nvSpPr>
          <p:cNvPr id="159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6A5D7A99-A2A5-4343-94DF-8B317353EB63}"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00" name="" descr=""/>
          <p:cNvPicPr/>
          <p:nvPr/>
        </p:nvPicPr>
        <p:blipFill>
          <a:blip r:embed="rId1"/>
          <a:stretch/>
        </p:blipFill>
        <p:spPr>
          <a:xfrm>
            <a:off x="2377440" y="865080"/>
            <a:ext cx="8229960" cy="533376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CustomShape 1"/>
          <p:cNvSpPr/>
          <p:nvPr/>
        </p:nvSpPr>
        <p:spPr>
          <a:xfrm>
            <a:off x="845640" y="1278360"/>
            <a:ext cx="10487520" cy="4920480"/>
          </a:xfrm>
          <a:prstGeom prst="rect">
            <a:avLst/>
          </a:prstGeom>
          <a:noFill/>
          <a:ln>
            <a:noFill/>
          </a:ln>
        </p:spPr>
        <p:style>
          <a:lnRef idx="0"/>
          <a:fillRef idx="0"/>
          <a:effectRef idx="0"/>
          <a:fontRef idx="minor"/>
        </p:style>
      </p:sp>
      <p:sp>
        <p:nvSpPr>
          <p:cNvPr id="1602"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 (with group-level predictors)</a:t>
            </a:r>
            <a:endParaRPr b="0" lang="en-US" sz="2800" spc="-1" strike="noStrike">
              <a:latin typeface="Arial"/>
            </a:endParaRPr>
          </a:p>
        </p:txBody>
      </p:sp>
      <p:sp>
        <p:nvSpPr>
          <p:cNvPr id="1603"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FFC11B92-28F9-4CBD-842C-60769A347AD4}"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04" name="" descr=""/>
          <p:cNvPicPr/>
          <p:nvPr/>
        </p:nvPicPr>
        <p:blipFill>
          <a:blip r:embed="rId1"/>
          <a:stretch/>
        </p:blipFill>
        <p:spPr>
          <a:xfrm>
            <a:off x="2144880" y="1134000"/>
            <a:ext cx="7821000" cy="505692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5"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Tools</a:t>
            </a:r>
            <a:endParaRPr b="0" lang="en-US" sz="4600" spc="-1" strike="noStrike">
              <a:latin typeface="Arial"/>
            </a:endParaRPr>
          </a:p>
        </p:txBody>
      </p:sp>
      <p:sp>
        <p:nvSpPr>
          <p:cNvPr id="1606" name="CustomShape 2"/>
          <p:cNvSpPr/>
          <p:nvPr/>
        </p:nvSpPr>
        <p:spPr>
          <a:xfrm>
            <a:off x="842400" y="4240800"/>
            <a:ext cx="7080840" cy="304920"/>
          </a:xfrm>
          <a:prstGeom prst="rect">
            <a:avLst/>
          </a:prstGeom>
          <a:noFill/>
          <a:ln>
            <a:noFill/>
          </a:ln>
        </p:spPr>
        <p:style>
          <a:lnRef idx="0"/>
          <a:fillRef idx="0"/>
          <a:effectRef idx="0"/>
          <a:fontRef idx="minor"/>
        </p:style>
      </p:sp>
      <p:sp>
        <p:nvSpPr>
          <p:cNvPr id="1607" name="CustomShape 3"/>
          <p:cNvSpPr/>
          <p:nvPr/>
        </p:nvSpPr>
        <p:spPr>
          <a:xfrm>
            <a:off x="842400" y="3556800"/>
            <a:ext cx="10303920" cy="383400"/>
          </a:xfrm>
          <a:prstGeom prst="rect">
            <a:avLst/>
          </a:prstGeom>
          <a:noFill/>
          <a:ln>
            <a:noFill/>
          </a:ln>
        </p:spPr>
        <p:style>
          <a:lnRef idx="0"/>
          <a:fillRef idx="0"/>
          <a:effectRef idx="0"/>
          <a:fontRef idx="minor"/>
        </p:style>
      </p:sp>
      <p:sp>
        <p:nvSpPr>
          <p:cNvPr id="1608"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9"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ts val="2401"/>
              </a:lnSpc>
              <a:buClr>
                <a:srgbClr val="000000"/>
              </a:buClr>
              <a:buFont typeface="Wingdings" charset="2"/>
              <a:buAutoNum type="arabicParenR"/>
            </a:pPr>
            <a:r>
              <a:rPr b="1" lang="en-US" sz="1800" spc="-1" strike="noStrike">
                <a:solidFill>
                  <a:srgbClr val="333333"/>
                </a:solidFill>
                <a:latin typeface="ING Me"/>
                <a:ea typeface="DejaVu Sans"/>
              </a:rPr>
              <a:t>Stan</a:t>
            </a:r>
            <a:r>
              <a:rPr b="0" lang="en-US" sz="1800" spc="-1" strike="noStrike">
                <a:solidFill>
                  <a:srgbClr val="333333"/>
                </a:solidFill>
                <a:latin typeface="ING Me"/>
                <a:ea typeface="DejaVu Sans"/>
              </a:rPr>
              <a:t>: The one we are using today with its python wrapper </a:t>
            </a:r>
            <a:r>
              <a:rPr b="1" lang="en-US" sz="1800" spc="-1" strike="noStrike">
                <a:solidFill>
                  <a:srgbClr val="333333"/>
                </a:solidFill>
                <a:latin typeface="ING Me"/>
                <a:ea typeface="DejaVu Sans"/>
              </a:rPr>
              <a:t>PyStan</a:t>
            </a:r>
            <a:r>
              <a:rPr b="0" lang="en-US" sz="1800" spc="-1" strike="noStrike">
                <a:solidFill>
                  <a:srgbClr val="333333"/>
                </a:solidFill>
                <a:latin typeface="ING Me"/>
                <a:ea typeface="DejaVu Sans"/>
              </a:rPr>
              <a:t>.</a:t>
            </a:r>
            <a:endParaRPr b="0" lang="en-US" sz="1800" spc="-1" strike="noStrike">
              <a:latin typeface="Arial"/>
            </a:endParaRPr>
          </a:p>
          <a:p>
            <a:pPr marL="432000" indent="-322560">
              <a:lnSpc>
                <a:spcPts val="2401"/>
              </a:lnSpc>
              <a:buClr>
                <a:srgbClr val="000000"/>
              </a:buClr>
              <a:buFont typeface="Wingdings" charset="2"/>
              <a:buAutoNum type="arabicParenR"/>
            </a:pPr>
            <a:r>
              <a:rPr b="1" lang="en-US" sz="1800" spc="-1" strike="noStrike">
                <a:solidFill>
                  <a:srgbClr val="333333"/>
                </a:solidFill>
                <a:latin typeface="ING Me"/>
                <a:ea typeface="DejaVu Sans"/>
              </a:rPr>
              <a:t>JAGS</a:t>
            </a:r>
            <a:r>
              <a:rPr b="0" lang="en-US" sz="1800" spc="-1" strike="noStrike">
                <a:solidFill>
                  <a:srgbClr val="333333"/>
                </a:solidFill>
                <a:latin typeface="ING Me"/>
                <a:ea typeface="DejaVu Sans"/>
              </a:rPr>
              <a:t>: Older. Has a wrapper for python which reasonably maintained.</a:t>
            </a:r>
            <a:endParaRPr b="0" lang="en-US" sz="1800" spc="-1" strike="noStrike">
              <a:latin typeface="Arial"/>
            </a:endParaRPr>
          </a:p>
          <a:p>
            <a:pPr marL="432000" indent="-322560">
              <a:lnSpc>
                <a:spcPts val="2401"/>
              </a:lnSpc>
              <a:buClr>
                <a:srgbClr val="000000"/>
              </a:buClr>
              <a:buFont typeface="Wingdings" charset="2"/>
              <a:buAutoNum type="arabicParenR"/>
            </a:pPr>
            <a:r>
              <a:rPr b="1" lang="en-US" sz="1800" spc="-1" strike="noStrike">
                <a:solidFill>
                  <a:srgbClr val="333333"/>
                </a:solidFill>
                <a:latin typeface="ING Me"/>
                <a:ea typeface="DejaVu Sans"/>
              </a:rPr>
              <a:t>Edward</a:t>
            </a:r>
            <a:r>
              <a:rPr b="0" lang="en-US" sz="1800" spc="-1" strike="noStrike">
                <a:solidFill>
                  <a:srgbClr val="333333"/>
                </a:solidFill>
                <a:latin typeface="ING Me"/>
                <a:ea typeface="DejaVu Sans"/>
              </a:rPr>
              <a:t>: I find it promising. The same person who initiated Stan moved there. Based on TensorFlow.</a:t>
            </a:r>
            <a:endParaRPr b="0" lang="en-US" sz="1800" spc="-1" strike="noStrike">
              <a:latin typeface="Arial"/>
            </a:endParaRPr>
          </a:p>
          <a:p>
            <a:pPr marL="432000" indent="-322560">
              <a:lnSpc>
                <a:spcPts val="2401"/>
              </a:lnSpc>
              <a:buClr>
                <a:srgbClr val="000000"/>
              </a:buClr>
              <a:buFont typeface="Wingdings" charset="2"/>
              <a:buAutoNum type="arabicParenR"/>
            </a:pPr>
            <a:r>
              <a:rPr b="1" lang="en-US" sz="1800" spc="-1" strike="noStrike">
                <a:solidFill>
                  <a:srgbClr val="333333"/>
                </a:solidFill>
                <a:latin typeface="ING Me"/>
                <a:ea typeface="DejaVu Sans"/>
              </a:rPr>
              <a:t>PyMC3</a:t>
            </a:r>
            <a:r>
              <a:rPr b="0" lang="en-US" sz="1800" spc="-1" strike="noStrike">
                <a:solidFill>
                  <a:srgbClr val="333333"/>
                </a:solidFill>
                <a:latin typeface="ING Me"/>
                <a:ea typeface="DejaVu Sans"/>
              </a:rPr>
              <a:t>: I think it is based on theano which is not supported any more.</a:t>
            </a:r>
            <a:endParaRPr b="0" lang="en-US" sz="1800" spc="-1" strike="noStrike">
              <a:latin typeface="Arial"/>
            </a:endParaRPr>
          </a:p>
          <a:p>
            <a:pPr marL="432000" indent="-322560">
              <a:lnSpc>
                <a:spcPts val="2401"/>
              </a:lnSpc>
              <a:buClr>
                <a:srgbClr val="000000"/>
              </a:buClr>
              <a:buFont typeface="Wingdings" charset="2"/>
              <a:buAutoNum type="arabicParenR"/>
            </a:pPr>
            <a:r>
              <a:rPr b="1" lang="en-US" sz="1800" spc="-1" strike="noStrike">
                <a:solidFill>
                  <a:srgbClr val="333333"/>
                </a:solidFill>
                <a:latin typeface="ING Me"/>
                <a:ea typeface="DejaVu Sans"/>
              </a:rPr>
              <a:t>OpenBugs, WinBugs: </a:t>
            </a:r>
            <a:r>
              <a:rPr b="0" lang="en-US" sz="1800" spc="-1" strike="noStrike">
                <a:solidFill>
                  <a:srgbClr val="333333"/>
                </a:solidFill>
                <a:latin typeface="ING Me"/>
                <a:ea typeface="DejaVu Sans"/>
              </a:rPr>
              <a:t>OLD but well known</a:t>
            </a:r>
            <a:endParaRPr b="0" lang="en-US" sz="1800" spc="-1" strike="noStrike">
              <a:latin typeface="Arial"/>
            </a:endParaRPr>
          </a:p>
          <a:p>
            <a:pPr marL="432000" indent="-322560">
              <a:lnSpc>
                <a:spcPts val="2401"/>
              </a:lnSpc>
              <a:buClr>
                <a:srgbClr val="000000"/>
              </a:buClr>
              <a:buFont typeface="Wingdings" charset="2"/>
              <a:buAutoNum type="arabicParenR"/>
            </a:pPr>
            <a:r>
              <a:rPr b="1" lang="en-US" sz="1800" spc="-1" strike="noStrike">
                <a:solidFill>
                  <a:srgbClr val="333333"/>
                </a:solidFill>
                <a:latin typeface="ING Me"/>
                <a:ea typeface="DejaVu Sans"/>
              </a:rPr>
              <a:t>Lots more.</a:t>
            </a:r>
            <a:endParaRPr b="0" lang="en-US" sz="1800" spc="-1" strike="noStrike">
              <a:latin typeface="Arial"/>
            </a:endParaRPr>
          </a:p>
        </p:txBody>
      </p:sp>
      <p:sp>
        <p:nvSpPr>
          <p:cNvPr id="1610"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Tools</a:t>
            </a:r>
            <a:endParaRPr b="0" lang="en-US" sz="2800" spc="-1" strike="noStrike">
              <a:latin typeface="Arial"/>
            </a:endParaRPr>
          </a:p>
        </p:txBody>
      </p:sp>
      <p:sp>
        <p:nvSpPr>
          <p:cNvPr id="1611"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FD081216-CFC5-4E40-8311-32397BDF2FD1}"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2"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Random Slides</a:t>
            </a:r>
            <a:endParaRPr b="0" lang="en-US" sz="4600" spc="-1" strike="noStrike">
              <a:latin typeface="Arial"/>
            </a:endParaRPr>
          </a:p>
        </p:txBody>
      </p:sp>
      <p:sp>
        <p:nvSpPr>
          <p:cNvPr id="1613" name="CustomShape 2"/>
          <p:cNvSpPr/>
          <p:nvPr/>
        </p:nvSpPr>
        <p:spPr>
          <a:xfrm>
            <a:off x="842400" y="4240800"/>
            <a:ext cx="7080840" cy="304920"/>
          </a:xfrm>
          <a:prstGeom prst="rect">
            <a:avLst/>
          </a:prstGeom>
          <a:noFill/>
          <a:ln>
            <a:noFill/>
          </a:ln>
        </p:spPr>
        <p:style>
          <a:lnRef idx="0"/>
          <a:fillRef idx="0"/>
          <a:effectRef idx="0"/>
          <a:fontRef idx="minor"/>
        </p:style>
      </p:sp>
      <p:sp>
        <p:nvSpPr>
          <p:cNvPr id="1614" name="CustomShape 3"/>
          <p:cNvSpPr/>
          <p:nvPr/>
        </p:nvSpPr>
        <p:spPr>
          <a:xfrm>
            <a:off x="842400" y="3556800"/>
            <a:ext cx="10303920" cy="383400"/>
          </a:xfrm>
          <a:prstGeom prst="rect">
            <a:avLst/>
          </a:prstGeom>
          <a:noFill/>
          <a:ln>
            <a:noFill/>
          </a:ln>
        </p:spPr>
        <p:style>
          <a:lnRef idx="0"/>
          <a:fillRef idx="0"/>
          <a:effectRef idx="0"/>
          <a:fontRef idx="minor"/>
        </p:style>
      </p:sp>
      <p:sp>
        <p:nvSpPr>
          <p:cNvPr id="1615"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6"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Discriminative and Generative models.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Are not analogies of UGs and DAGs!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Are not analogies of Bayesian and non-Bayesian models.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speak about these later in the practical.</a:t>
            </a:r>
            <a:endParaRPr b="0" lang="en-US" sz="2000" spc="-1" strike="noStrike">
              <a:latin typeface="Arial"/>
            </a:endParaRPr>
          </a:p>
        </p:txBody>
      </p:sp>
      <p:sp>
        <p:nvSpPr>
          <p:cNvPr id="1617"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Do not Confuse!</a:t>
            </a:r>
            <a:endParaRPr b="0" lang="en-US" sz="2800" spc="-1" strike="noStrike">
              <a:latin typeface="Arial"/>
            </a:endParaRPr>
          </a:p>
        </p:txBody>
      </p:sp>
      <p:sp>
        <p:nvSpPr>
          <p:cNvPr id="1618"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D3FAE963-180A-4D0B-97CF-53EB115ADFB0}"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 arrows in a DAG can sometimes be completely deterministic operations.</a:t>
            </a:r>
            <a:endParaRPr b="0" lang="en-US" sz="2000" spc="-1" strike="noStrike">
              <a:latin typeface="Arial"/>
            </a:endParaRPr>
          </a:p>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Basically, each node is deterimined by ALL the incoming arrows by:</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0" lang="en-US" sz="2000" spc="-1" strike="noStrike">
                <a:solidFill>
                  <a:srgbClr val="333333"/>
                </a:solidFill>
                <a:latin typeface="ING Me"/>
                <a:ea typeface="DejaVu Sans"/>
              </a:rPr>
              <a:t>Parameterising a probability distribution</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0" lang="en-US" sz="2000" spc="-1" strike="noStrike">
                <a:solidFill>
                  <a:srgbClr val="333333"/>
                </a:solidFill>
                <a:latin typeface="ING Me"/>
                <a:ea typeface="DejaVu Sans"/>
              </a:rPr>
              <a:t>Input to a deterministic formula</a:t>
            </a:r>
            <a:endParaRPr b="0" lang="en-US" sz="2000" spc="-1" strike="noStrike">
              <a:latin typeface="Arial"/>
            </a:endParaRPr>
          </a:p>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Deterministic Operations are usually represented with different style of edges.</a:t>
            </a:r>
            <a:endParaRPr b="0" lang="en-US" sz="2000" spc="-1" strike="noStrike">
              <a:latin typeface="Arial"/>
            </a:endParaRPr>
          </a:p>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Plate Notation: When there are parts of the graph which repeat many times, the plate notation helps confine the graphical model's visualisation size.</a:t>
            </a:r>
            <a:endParaRPr b="0" lang="en-US" sz="2000" spc="-1" strike="noStrike">
              <a:latin typeface="Arial"/>
            </a:endParaRPr>
          </a:p>
          <a:p>
            <a:pPr marL="432000" indent="-32256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Simplification is not only by reducing the number of edges in the graph, but also by determining how every arrow works (every conditional dependency). Is it Normal? Is it Gamma? Is it ...?</a:t>
            </a:r>
            <a:endParaRPr b="0" lang="en-US" sz="2000" spc="-1" strike="noStrike">
              <a:latin typeface="Arial"/>
            </a:endParaRPr>
          </a:p>
        </p:txBody>
      </p:sp>
      <p:sp>
        <p:nvSpPr>
          <p:cNvPr id="1620"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Notes about Graphs</a:t>
            </a:r>
            <a:endParaRPr b="0" lang="en-US" sz="2800" spc="-1" strike="noStrike">
              <a:latin typeface="Arial"/>
            </a:endParaRPr>
          </a:p>
        </p:txBody>
      </p:sp>
      <p:sp>
        <p:nvSpPr>
          <p:cNvPr id="1621"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BD37FFE9-E597-4ED4-8E58-194CA7B95253}"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2"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Have a look at Bishop’s presentation on the topic.</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It is the set of rules using which we can infer whether two variables are independent conditioned on other variables.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discuss it further in the practical.</a:t>
            </a:r>
            <a:endParaRPr b="0" lang="en-US" sz="2000" spc="-1" strike="noStrike">
              <a:latin typeface="Arial"/>
            </a:endParaRPr>
          </a:p>
        </p:txBody>
      </p:sp>
      <p:sp>
        <p:nvSpPr>
          <p:cNvPr id="162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 Separation</a:t>
            </a:r>
            <a:endParaRPr b="0" lang="en-US" sz="2800" spc="-1" strike="noStrike">
              <a:latin typeface="Arial"/>
            </a:endParaRPr>
          </a:p>
        </p:txBody>
      </p:sp>
      <p:sp>
        <p:nvSpPr>
          <p:cNvPr id="162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1A6D7038-8BE3-4E33-A6FF-653A194EF73D}"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5"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Network Analysis</a:t>
            </a:r>
            <a:endParaRPr b="0" lang="en-US" sz="4600" spc="-1" strike="noStrike">
              <a:latin typeface="Arial"/>
            </a:endParaRPr>
          </a:p>
        </p:txBody>
      </p:sp>
      <p:sp>
        <p:nvSpPr>
          <p:cNvPr id="1626" name="CustomShape 2"/>
          <p:cNvSpPr/>
          <p:nvPr/>
        </p:nvSpPr>
        <p:spPr>
          <a:xfrm>
            <a:off x="842400" y="4240800"/>
            <a:ext cx="7080840" cy="304920"/>
          </a:xfrm>
          <a:prstGeom prst="rect">
            <a:avLst/>
          </a:prstGeom>
          <a:noFill/>
          <a:ln>
            <a:noFill/>
          </a:ln>
        </p:spPr>
        <p:style>
          <a:lnRef idx="0"/>
          <a:fillRef idx="0"/>
          <a:effectRef idx="0"/>
          <a:fontRef idx="minor"/>
        </p:style>
      </p:sp>
      <p:sp>
        <p:nvSpPr>
          <p:cNvPr id="1627" name="CustomShape 3"/>
          <p:cNvSpPr/>
          <p:nvPr/>
        </p:nvSpPr>
        <p:spPr>
          <a:xfrm>
            <a:off x="842400" y="3556800"/>
            <a:ext cx="10303920" cy="383400"/>
          </a:xfrm>
          <a:prstGeom prst="rect">
            <a:avLst/>
          </a:prstGeom>
          <a:noFill/>
          <a:ln>
            <a:noFill/>
          </a:ln>
        </p:spPr>
        <p:style>
          <a:lnRef idx="0"/>
          <a:fillRef idx="0"/>
          <a:effectRef idx="0"/>
          <a:fontRef idx="minor"/>
        </p:style>
      </p:sp>
      <p:sp>
        <p:nvSpPr>
          <p:cNvPr id="1628"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3"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 Definition</a:t>
            </a:r>
            <a:endParaRPr b="0" lang="en-US" sz="4600" spc="-1" strike="noStrike">
              <a:latin typeface="Arial"/>
            </a:endParaRPr>
          </a:p>
        </p:txBody>
      </p:sp>
      <p:sp>
        <p:nvSpPr>
          <p:cNvPr id="1464" name="CustomShape 2"/>
          <p:cNvSpPr/>
          <p:nvPr/>
        </p:nvSpPr>
        <p:spPr>
          <a:xfrm>
            <a:off x="842400" y="4240800"/>
            <a:ext cx="7080840" cy="304920"/>
          </a:xfrm>
          <a:prstGeom prst="rect">
            <a:avLst/>
          </a:prstGeom>
          <a:noFill/>
          <a:ln>
            <a:noFill/>
          </a:ln>
        </p:spPr>
        <p:style>
          <a:lnRef idx="0"/>
          <a:fillRef idx="0"/>
          <a:effectRef idx="0"/>
          <a:fontRef idx="minor"/>
        </p:style>
      </p:sp>
      <p:sp>
        <p:nvSpPr>
          <p:cNvPr id="1465" name="CustomShape 3"/>
          <p:cNvSpPr/>
          <p:nvPr/>
        </p:nvSpPr>
        <p:spPr>
          <a:xfrm>
            <a:off x="842400" y="3556800"/>
            <a:ext cx="10303920" cy="383400"/>
          </a:xfrm>
          <a:prstGeom prst="rect">
            <a:avLst/>
          </a:prstGeom>
          <a:noFill/>
          <a:ln>
            <a:noFill/>
          </a:ln>
        </p:spPr>
        <p:style>
          <a:lnRef idx="0"/>
          <a:fillRef idx="0"/>
          <a:effectRef idx="0"/>
          <a:fontRef idx="minor"/>
        </p:style>
      </p:sp>
      <p:sp>
        <p:nvSpPr>
          <p:cNvPr id="1466"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9"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I have included La Liga example as the matches results can be thought of as a network structure.</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Graphical Models can be used on transaction data as we will show in the Pareto/NBD example. But this not network analysis necessarily.</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Structure Learning for Bayesian Networks: Not covered here.</a:t>
            </a:r>
            <a:endParaRPr b="0" lang="en-US" sz="2000" spc="-1" strike="noStrike">
              <a:latin typeface="Arial"/>
            </a:endParaRPr>
          </a:p>
        </p:txBody>
      </p:sp>
      <p:sp>
        <p:nvSpPr>
          <p:cNvPr id="1630"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Network Analysis</a:t>
            </a:r>
            <a:endParaRPr b="0" lang="en-US" sz="2800" spc="-1" strike="noStrike">
              <a:latin typeface="Arial"/>
            </a:endParaRPr>
          </a:p>
        </p:txBody>
      </p:sp>
      <p:sp>
        <p:nvSpPr>
          <p:cNvPr id="1631"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1543FDEF-3C09-4D08-8DD7-81ED40930598}"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2"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More Advanced Graphical Modeling</a:t>
            </a:r>
            <a:endParaRPr b="0" lang="en-US" sz="4600" spc="-1" strike="noStrike">
              <a:latin typeface="Arial"/>
            </a:endParaRPr>
          </a:p>
        </p:txBody>
      </p:sp>
      <p:sp>
        <p:nvSpPr>
          <p:cNvPr id="1633" name="CustomShape 2"/>
          <p:cNvSpPr/>
          <p:nvPr/>
        </p:nvSpPr>
        <p:spPr>
          <a:xfrm>
            <a:off x="842400" y="4240800"/>
            <a:ext cx="7080840" cy="304920"/>
          </a:xfrm>
          <a:prstGeom prst="rect">
            <a:avLst/>
          </a:prstGeom>
          <a:noFill/>
          <a:ln>
            <a:noFill/>
          </a:ln>
        </p:spPr>
        <p:style>
          <a:lnRef idx="0"/>
          <a:fillRef idx="0"/>
          <a:effectRef idx="0"/>
          <a:fontRef idx="minor"/>
        </p:style>
      </p:sp>
      <p:sp>
        <p:nvSpPr>
          <p:cNvPr id="1634" name="CustomShape 3"/>
          <p:cNvSpPr/>
          <p:nvPr/>
        </p:nvSpPr>
        <p:spPr>
          <a:xfrm>
            <a:off x="842400" y="3556800"/>
            <a:ext cx="10303920" cy="383400"/>
          </a:xfrm>
          <a:prstGeom prst="rect">
            <a:avLst/>
          </a:prstGeom>
          <a:noFill/>
          <a:ln>
            <a:noFill/>
          </a:ln>
        </p:spPr>
        <p:style>
          <a:lnRef idx="0"/>
          <a:fillRef idx="0"/>
          <a:effectRef idx="0"/>
          <a:fontRef idx="minor"/>
        </p:style>
      </p:sp>
      <p:sp>
        <p:nvSpPr>
          <p:cNvPr id="1635"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6"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Using GPUs:</a:t>
            </a:r>
            <a:r>
              <a:rPr b="0" lang="en-US" sz="2000" spc="-1" strike="noStrike">
                <a:solidFill>
                  <a:srgbClr val="333333"/>
                </a:solidFill>
                <a:latin typeface="ING Me"/>
                <a:ea typeface="DejaVu Sans"/>
              </a:rPr>
              <a:t> I am not aware if Stan is able to do so or if probabilistic modeling can utilise GPU.</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Distributed MCMC</a:t>
            </a:r>
            <a:r>
              <a:rPr b="0" lang="en-US" sz="2000" spc="-1" strike="noStrike">
                <a:solidFill>
                  <a:srgbClr val="333333"/>
                </a:solidFill>
                <a:latin typeface="ING Me"/>
                <a:ea typeface="DejaVu Sans"/>
              </a:rPr>
              <a:t>: PyStan allows running parallel MCMC chains, but not on multiple machines. This can be implemented separately though.</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Companies have </a:t>
            </a:r>
            <a:r>
              <a:rPr b="1" lang="en-US" sz="1800" spc="-1" strike="noStrike">
                <a:solidFill>
                  <a:srgbClr val="333333"/>
                </a:solidFill>
                <a:latin typeface="ING Me"/>
                <a:ea typeface="DejaVu Sans"/>
              </a:rPr>
              <a:t>deployed</a:t>
            </a:r>
            <a:r>
              <a:rPr b="0" lang="en-US" sz="1800" spc="-1" strike="noStrike">
                <a:solidFill>
                  <a:srgbClr val="333333"/>
                </a:solidFill>
                <a:latin typeface="ING Me"/>
                <a:ea typeface="DejaVu Sans"/>
              </a:rPr>
              <a:t> probabilistic models in practice. This blog is a good example:</a:t>
            </a:r>
            <a:r>
              <a:rPr b="0" lang="en-US" sz="1400" spc="-1" strike="noStrike">
                <a:solidFill>
                  <a:srgbClr val="333333"/>
                </a:solidFill>
                <a:latin typeface="ING Me"/>
                <a:ea typeface="DejaVu Sans"/>
              </a:rPr>
              <a:t> </a:t>
            </a:r>
            <a:r>
              <a:rPr b="0" lang="en-US" sz="1400" spc="-1" strike="noStrike" u="sng">
                <a:solidFill>
                  <a:srgbClr val="0000ff"/>
                </a:solidFill>
                <a:uFillTx/>
                <a:latin typeface="ING Me"/>
                <a:ea typeface="DejaVu Sans"/>
                <a:hlinkClick r:id="rId1"/>
              </a:rPr>
              <a:t>https://www.smartly.io/blog/tutorial-how-we-productized-bayesian-revenue-estimation-with-stan</a:t>
            </a:r>
            <a:endParaRPr b="0" lang="en-US" sz="14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I used probabilistic models in practice</a:t>
            </a:r>
            <a:r>
              <a:rPr b="0" lang="en-US" sz="2000" spc="-1" strike="noStrike">
                <a:solidFill>
                  <a:srgbClr val="333333"/>
                </a:solidFill>
                <a:latin typeface="ING Me"/>
                <a:ea typeface="DejaVu Sans"/>
              </a:rPr>
              <a:t> but implement their optimisation algorithm myself using numpy not PyStan.</a:t>
            </a:r>
            <a:endParaRPr b="0" lang="en-US" sz="2000" spc="-1" strike="noStrike">
              <a:latin typeface="Arial"/>
            </a:endParaRPr>
          </a:p>
        </p:txBody>
      </p:sp>
      <p:sp>
        <p:nvSpPr>
          <p:cNvPr id="1637"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Scalability</a:t>
            </a:r>
            <a:endParaRPr b="0" lang="en-US" sz="2800" spc="-1" strike="noStrike">
              <a:latin typeface="Arial"/>
            </a:endParaRPr>
          </a:p>
        </p:txBody>
      </p:sp>
      <p:sp>
        <p:nvSpPr>
          <p:cNvPr id="1638"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C2314CE3-3757-4C9C-AF12-320B766E73B5}"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9"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Can be used for non-parametric regression and part of larger models.</a:t>
            </a:r>
            <a:endParaRPr b="0" lang="en-US" sz="2000" spc="-1" strike="noStrike">
              <a:latin typeface="Arial"/>
            </a:endParaRPr>
          </a:p>
        </p:txBody>
      </p:sp>
      <p:sp>
        <p:nvSpPr>
          <p:cNvPr id="1640"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Gaussian Processes</a:t>
            </a:r>
            <a:endParaRPr b="0" lang="en-US" sz="2800" spc="-1" strike="noStrike">
              <a:latin typeface="Arial"/>
            </a:endParaRPr>
          </a:p>
        </p:txBody>
      </p:sp>
      <p:sp>
        <p:nvSpPr>
          <p:cNvPr id="1641"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37FD1AB9-44FD-484B-B548-972F39CAD98C}"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2"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Weights are now learned probability distributions not floating point numbers.</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This example using PyMC3 can be easily ported to Stan is an example: </a:t>
            </a:r>
            <a:r>
              <a:rPr b="0" lang="en-US" sz="2000" spc="-1" strike="noStrike" u="sng">
                <a:solidFill>
                  <a:srgbClr val="0000ff"/>
                </a:solidFill>
                <a:uFillTx/>
                <a:latin typeface="ING Me"/>
                <a:ea typeface="DejaVu Sans"/>
                <a:hlinkClick r:id="rId1"/>
              </a:rPr>
              <a:t>https://docs.pymc.io/notebooks/bayesian_neural_network_advi.html</a:t>
            </a:r>
            <a:r>
              <a:rPr b="0" lang="en-US" sz="2000" spc="-1" strike="noStrike">
                <a:solidFill>
                  <a:srgbClr val="00599d"/>
                </a:solidFill>
                <a:latin typeface="ING Me"/>
                <a:ea typeface="DejaVu Sans"/>
              </a:rPr>
              <a:t> </a:t>
            </a:r>
            <a:endParaRPr b="0" lang="en-US" sz="2000" spc="-1" strike="noStrike">
              <a:latin typeface="Arial"/>
            </a:endParaRPr>
          </a:p>
        </p:txBody>
      </p:sp>
      <p:sp>
        <p:nvSpPr>
          <p:cNvPr id="164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Bayesian Neural Networks</a:t>
            </a:r>
            <a:endParaRPr b="0" lang="en-US" sz="2800" spc="-1" strike="noStrike">
              <a:latin typeface="Arial"/>
            </a:endParaRPr>
          </a:p>
        </p:txBody>
      </p:sp>
      <p:sp>
        <p:nvSpPr>
          <p:cNvPr id="164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C8FB5727-C870-4904-952A-0C6D628855A7}"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5"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La Liga Analysis</a:t>
            </a:r>
            <a:endParaRPr b="0" lang="en-US" sz="4600" spc="-1" strike="noStrike">
              <a:latin typeface="Arial"/>
            </a:endParaRPr>
          </a:p>
        </p:txBody>
      </p:sp>
      <p:sp>
        <p:nvSpPr>
          <p:cNvPr id="1646" name="CustomShape 2"/>
          <p:cNvSpPr/>
          <p:nvPr/>
        </p:nvSpPr>
        <p:spPr>
          <a:xfrm>
            <a:off x="842400" y="4240800"/>
            <a:ext cx="7080840" cy="304920"/>
          </a:xfrm>
          <a:prstGeom prst="rect">
            <a:avLst/>
          </a:prstGeom>
          <a:noFill/>
          <a:ln>
            <a:noFill/>
          </a:ln>
        </p:spPr>
        <p:style>
          <a:lnRef idx="0"/>
          <a:fillRef idx="0"/>
          <a:effectRef idx="0"/>
          <a:fontRef idx="minor"/>
        </p:style>
      </p:sp>
      <p:sp>
        <p:nvSpPr>
          <p:cNvPr id="1647" name="CustomShape 3"/>
          <p:cNvSpPr/>
          <p:nvPr/>
        </p:nvSpPr>
        <p:spPr>
          <a:xfrm>
            <a:off x="842400" y="3556800"/>
            <a:ext cx="10303920" cy="383400"/>
          </a:xfrm>
          <a:prstGeom prst="rect">
            <a:avLst/>
          </a:prstGeom>
          <a:noFill/>
          <a:ln>
            <a:noFill/>
          </a:ln>
        </p:spPr>
        <p:style>
          <a:lnRef idx="0"/>
          <a:fillRef idx="0"/>
          <a:effectRef idx="0"/>
          <a:fontRef idx="minor"/>
        </p:style>
      </p:sp>
      <p:sp>
        <p:nvSpPr>
          <p:cNvPr id="1648"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9"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ct val="100000"/>
              </a:lnSpc>
              <a:spcBef>
                <a:spcPts val="1417"/>
              </a:spcBef>
            </a:pPr>
            <a:r>
              <a:rPr b="0" lang="en-US" sz="1800" spc="-1" strike="noStrike" u="sng">
                <a:solidFill>
                  <a:srgbClr val="0000ff"/>
                </a:solidFill>
                <a:uFillTx/>
                <a:latin typeface="ING Me"/>
                <a:ea typeface="DejaVu Sans"/>
                <a:hlinkClick r:id="rId1"/>
              </a:rPr>
              <a:t>https://en.wikipedia.org/wiki/Three_points_for_a_win</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t>
            </a:r>
            <a:r>
              <a:rPr b="0" lang="en-US" sz="1800" spc="-1" strike="noStrike">
                <a:solidFill>
                  <a:srgbClr val="333333"/>
                </a:solidFill>
                <a:latin typeface="ING Me"/>
                <a:ea typeface="DejaVu Sans"/>
              </a:rPr>
              <a:t>Encourage attacking play”</a:t>
            </a:r>
            <a:endParaRPr b="0" lang="en-US" sz="18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t>
            </a:r>
            <a:r>
              <a:rPr b="0" lang="en-US" sz="1800" spc="-1" strike="noStrike">
                <a:solidFill>
                  <a:srgbClr val="333333"/>
                </a:solidFill>
                <a:latin typeface="ING Me"/>
                <a:ea typeface="DejaVu Sans"/>
              </a:rPr>
              <a:t>Avoid collusion”</a:t>
            </a:r>
            <a:endParaRPr b="0" lang="en-US" sz="1800" spc="-1" strike="noStrike">
              <a:latin typeface="Arial"/>
            </a:endParaRPr>
          </a:p>
        </p:txBody>
      </p:sp>
      <p:sp>
        <p:nvSpPr>
          <p:cNvPr id="1650"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Three Points for a Win</a:t>
            </a:r>
            <a:endParaRPr b="0" lang="en-US" sz="2800" spc="-1" strike="noStrike">
              <a:latin typeface="Arial"/>
            </a:endParaRPr>
          </a:p>
        </p:txBody>
      </p:sp>
      <p:sp>
        <p:nvSpPr>
          <p:cNvPr id="1651"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8D4B5665-AAB3-42DE-B0E2-20CE27C4D2C6}"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2" name="CustomShape 1"/>
          <p:cNvSpPr/>
          <p:nvPr/>
        </p:nvSpPr>
        <p:spPr>
          <a:xfrm>
            <a:off x="845640" y="1278360"/>
            <a:ext cx="10487520" cy="4920480"/>
          </a:xfrm>
          <a:prstGeom prst="rect">
            <a:avLst/>
          </a:prstGeom>
          <a:noFill/>
          <a:ln>
            <a:noFill/>
          </a:ln>
        </p:spPr>
        <p:style>
          <a:lnRef idx="0"/>
          <a:fillRef idx="0"/>
          <a:effectRef idx="0"/>
          <a:fontRef idx="minor"/>
        </p:style>
      </p:sp>
      <p:sp>
        <p:nvSpPr>
          <p:cNvPr id="165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La Liga Model</a:t>
            </a:r>
            <a:endParaRPr b="0" lang="en-US" sz="2800" spc="-1" strike="noStrike">
              <a:latin typeface="Arial"/>
            </a:endParaRPr>
          </a:p>
        </p:txBody>
      </p:sp>
      <p:sp>
        <p:nvSpPr>
          <p:cNvPr id="165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D79D878A-CFD1-4156-A2F7-500B9C5A49D9}"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655" name="" descr=""/>
          <p:cNvPicPr/>
          <p:nvPr/>
        </p:nvPicPr>
        <p:blipFill>
          <a:blip r:embed="rId1"/>
          <a:stretch/>
        </p:blipFill>
        <p:spPr>
          <a:xfrm>
            <a:off x="5425920" y="883080"/>
            <a:ext cx="6094800" cy="5242680"/>
          </a:xfrm>
          <a:prstGeom prst="rect">
            <a:avLst/>
          </a:prstGeom>
          <a:ln>
            <a:noFill/>
          </a:ln>
        </p:spPr>
      </p:pic>
      <p:sp>
        <p:nvSpPr>
          <p:cNvPr id="1656" name="CustomShape 4"/>
          <p:cNvSpPr/>
          <p:nvPr/>
        </p:nvSpPr>
        <p:spPr>
          <a:xfrm>
            <a:off x="822960" y="1357560"/>
            <a:ext cx="5119920" cy="4219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33333"/>
                </a:solidFill>
                <a:latin typeface="ING Me"/>
                <a:ea typeface="DejaVu Sans"/>
              </a:rPr>
              <a:t>α1,β1,α2,β2</a:t>
            </a:r>
            <a:r>
              <a:rPr b="0" lang="en-US" sz="1800" spc="-1" strike="noStrike">
                <a:solidFill>
                  <a:srgbClr val="333333"/>
                </a:solidFill>
                <a:latin typeface="ING Me"/>
                <a:ea typeface="DejaVu Sans"/>
              </a:rPr>
              <a:t>: Gamma priors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a_o,h_o,a_d,h_d:</a:t>
            </a:r>
            <a:r>
              <a:rPr b="0" lang="en-US" sz="1800" spc="-1" strike="noStrike">
                <a:solidFill>
                  <a:srgbClr val="333333"/>
                </a:solidFill>
                <a:latin typeface="ING Me"/>
                <a:ea typeface="DejaVu Sans"/>
              </a:rPr>
              <a:t> scoring/defending rates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a_g,h_g</a:t>
            </a:r>
            <a:r>
              <a:rPr b="0" lang="en-US" sz="1800" spc="-1" strike="noStrike">
                <a:solidFill>
                  <a:srgbClr val="333333"/>
                </a:solidFill>
                <a:latin typeface="ING Me"/>
                <a:ea typeface="DejaVu Sans"/>
              </a:rPr>
              <a:t>: Slope and intercept</a:t>
            </a:r>
            <a:endParaRPr b="0" lang="en-US" sz="1800" spc="-1" strike="noStrike">
              <a:latin typeface="Arial"/>
            </a:endParaRPr>
          </a:p>
          <a:p>
            <a:pPr>
              <a:lnSpc>
                <a:spcPct val="100000"/>
              </a:lnSpc>
            </a:pPr>
            <a:r>
              <a:rPr b="1" lang="en-US" sz="1800" spc="-1" strike="noStrike">
                <a:solidFill>
                  <a:srgbClr val="333333"/>
                </a:solidFill>
                <a:latin typeface="ING Me"/>
                <a:ea typeface="DejaVu Sans"/>
              </a:rPr>
              <a:t>m</a:t>
            </a:r>
            <a:r>
              <a:rPr b="0" lang="en-US" sz="1800" spc="-1" strike="noStrike">
                <a:solidFill>
                  <a:srgbClr val="333333"/>
                </a:solidFill>
                <a:latin typeface="ING Me"/>
                <a:ea typeface="DejaVu Sans"/>
              </a:rPr>
              <a:t>: number of matches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n</a:t>
            </a:r>
            <a:r>
              <a:rPr b="0" lang="en-US" sz="1800" spc="-1" strike="noStrike">
                <a:solidFill>
                  <a:srgbClr val="333333"/>
                </a:solidFill>
                <a:latin typeface="ING Me"/>
                <a:ea typeface="DejaVu Sans"/>
              </a:rPr>
              <a:t>: number of teams</a:t>
            </a:r>
            <a:endParaRPr b="0" lang="en-US" sz="18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7" name="CustomShape 1"/>
          <p:cNvSpPr/>
          <p:nvPr/>
        </p:nvSpPr>
        <p:spPr>
          <a:xfrm>
            <a:off x="842400" y="2116800"/>
            <a:ext cx="10311480" cy="122580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Pareto/NBD</a:t>
            </a:r>
            <a:endParaRPr b="0" lang="en-US" sz="4600" spc="-1" strike="noStrike">
              <a:latin typeface="Arial"/>
            </a:endParaRPr>
          </a:p>
        </p:txBody>
      </p:sp>
      <p:sp>
        <p:nvSpPr>
          <p:cNvPr id="1658" name="CustomShape 2"/>
          <p:cNvSpPr/>
          <p:nvPr/>
        </p:nvSpPr>
        <p:spPr>
          <a:xfrm>
            <a:off x="842400" y="4240800"/>
            <a:ext cx="7080840" cy="304920"/>
          </a:xfrm>
          <a:prstGeom prst="rect">
            <a:avLst/>
          </a:prstGeom>
          <a:noFill/>
          <a:ln>
            <a:noFill/>
          </a:ln>
        </p:spPr>
        <p:style>
          <a:lnRef idx="0"/>
          <a:fillRef idx="0"/>
          <a:effectRef idx="0"/>
          <a:fontRef idx="minor"/>
        </p:style>
      </p:sp>
      <p:sp>
        <p:nvSpPr>
          <p:cNvPr id="1659" name="CustomShape 3"/>
          <p:cNvSpPr/>
          <p:nvPr/>
        </p:nvSpPr>
        <p:spPr>
          <a:xfrm>
            <a:off x="842400" y="3556800"/>
            <a:ext cx="10303920" cy="383400"/>
          </a:xfrm>
          <a:prstGeom prst="rect">
            <a:avLst/>
          </a:prstGeom>
          <a:noFill/>
          <a:ln>
            <a:noFill/>
          </a:ln>
        </p:spPr>
        <p:style>
          <a:lnRef idx="0"/>
          <a:fillRef idx="0"/>
          <a:effectRef idx="0"/>
          <a:fontRef idx="minor"/>
        </p:style>
      </p:sp>
      <p:sp>
        <p:nvSpPr>
          <p:cNvPr id="1660" name="CustomShape 4"/>
          <p:cNvSpPr/>
          <p:nvPr/>
        </p:nvSpPr>
        <p:spPr>
          <a:xfrm>
            <a:off x="8167680" y="4291560"/>
            <a:ext cx="2986200" cy="273960"/>
          </a:xfrm>
          <a:prstGeom prst="rect">
            <a:avLst/>
          </a:prstGeom>
          <a:noFill/>
          <a:ln>
            <a:noFill/>
          </a:ln>
        </p:spPr>
        <p:style>
          <a:lnRef idx="0"/>
          <a:fillRef idx="0"/>
          <a:effectRef idx="0"/>
          <a:fontRef idx="minor"/>
        </p:style>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1" name="CustomShape 1"/>
          <p:cNvSpPr/>
          <p:nvPr/>
        </p:nvSpPr>
        <p:spPr>
          <a:xfrm>
            <a:off x="845640" y="1278360"/>
            <a:ext cx="10487520" cy="4920480"/>
          </a:xfrm>
          <a:prstGeom prst="rect">
            <a:avLst/>
          </a:prstGeom>
          <a:noFill/>
          <a:ln>
            <a:noFill/>
          </a:ln>
        </p:spPr>
        <p:style>
          <a:lnRef idx="0"/>
          <a:fillRef idx="0"/>
          <a:effectRef idx="0"/>
          <a:fontRef idx="minor"/>
        </p:style>
      </p:sp>
      <p:sp>
        <p:nvSpPr>
          <p:cNvPr id="1662"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Purchase (transaction history)</a:t>
            </a:r>
            <a:endParaRPr b="0" lang="en-US" sz="2800" spc="-1" strike="noStrike">
              <a:latin typeface="Arial"/>
            </a:endParaRPr>
          </a:p>
        </p:txBody>
      </p:sp>
      <p:sp>
        <p:nvSpPr>
          <p:cNvPr id="1663"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411680DA-A078-4DD6-9332-7BD22CA5E50F}" type="slidenum">
              <a:rPr b="1" lang="en-US" sz="1000" spc="-1" strike="noStrike">
                <a:solidFill>
                  <a:srgbClr val="333333"/>
                </a:solidFill>
                <a:latin typeface="ING Me"/>
                <a:ea typeface="DejaVu Sans"/>
              </a:rPr>
              <a:t>1</a:t>
            </a:fld>
            <a:endParaRPr b="0" lang="en-US" sz="1000" spc="-1" strike="noStrike">
              <a:latin typeface="Arial"/>
            </a:endParaRPr>
          </a:p>
        </p:txBody>
      </p:sp>
      <p:sp>
        <p:nvSpPr>
          <p:cNvPr id="1664" name="CustomShape 4"/>
          <p:cNvSpPr/>
          <p:nvPr/>
        </p:nvSpPr>
        <p:spPr>
          <a:xfrm>
            <a:off x="1660320" y="5962680"/>
            <a:ext cx="922032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https://www.datascience.com/blog/intro-to-predictive-modeling-for-customer-lifetime-value</a:t>
            </a:r>
            <a:endParaRPr b="0" lang="en-US" sz="1800" spc="-1" strike="noStrike">
              <a:latin typeface="Arial"/>
            </a:endParaRPr>
          </a:p>
        </p:txBody>
      </p:sp>
      <p:pic>
        <p:nvPicPr>
          <p:cNvPr id="1665" name="" descr=""/>
          <p:cNvPicPr/>
          <p:nvPr/>
        </p:nvPicPr>
        <p:blipFill>
          <a:blip r:embed="rId1"/>
          <a:stretch/>
        </p:blipFill>
        <p:spPr>
          <a:xfrm>
            <a:off x="919080" y="914400"/>
            <a:ext cx="10414080" cy="4975560"/>
          </a:xfrm>
          <a:prstGeom prst="rect">
            <a:avLst/>
          </a:prstGeom>
          <a:ln>
            <a:noFill/>
          </a:ln>
        </p:spPr>
      </p:pic>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7"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a:lnSpc>
                <a:spcPts val="2401"/>
              </a:lnSpc>
            </a:pPr>
            <a:r>
              <a:rPr b="1" i="1" lang="en-US" sz="2000" spc="-1" strike="noStrike">
                <a:solidFill>
                  <a:srgbClr val="333333"/>
                </a:solidFill>
                <a:latin typeface="ING Me"/>
                <a:ea typeface="DejaVu Sans"/>
              </a:rPr>
              <a:t>Representing probability distributions (or a set of them) with graphs.</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Probabilistic Modeling</a:t>
            </a:r>
            <a:r>
              <a:rPr b="0" lang="en-US" sz="2000" spc="-1" strike="noStrike">
                <a:solidFill>
                  <a:srgbClr val="333333"/>
                </a:solidFill>
                <a:latin typeface="ING Me"/>
                <a:ea typeface="DejaVu Sans"/>
              </a:rPr>
              <a:t> is a more general term than graphical modeling.</a:t>
            </a:r>
            <a:endParaRPr b="0" lang="en-US" sz="2000" spc="-1" strike="noStrike">
              <a:latin typeface="Arial"/>
            </a:endParaRPr>
          </a:p>
          <a:p>
            <a:pPr>
              <a:lnSpc>
                <a:spcPts val="2401"/>
              </a:lnSpc>
            </a:pPr>
            <a:endParaRPr b="0" lang="en-US" sz="2000" spc="-1" strike="noStrike">
              <a:latin typeface="Arial"/>
            </a:endParaRPr>
          </a:p>
          <a:p>
            <a:pPr marL="343080" indent="-341280">
              <a:lnSpc>
                <a:spcPts val="2401"/>
              </a:lnSpc>
              <a:buClr>
                <a:srgbClr val="333333"/>
              </a:buClr>
              <a:buFont typeface="Arial"/>
              <a:buChar char="•"/>
            </a:pPr>
            <a:r>
              <a:rPr b="1" lang="en-US" sz="2000" spc="-1" strike="noStrike">
                <a:solidFill>
                  <a:srgbClr val="333333"/>
                </a:solidFill>
                <a:latin typeface="ING Me"/>
                <a:ea typeface="DejaVu Sans"/>
              </a:rPr>
              <a:t>Hierarchical Modeling</a:t>
            </a:r>
            <a:r>
              <a:rPr b="0" lang="en-US" sz="2000" spc="-1" strike="noStrike">
                <a:solidFill>
                  <a:srgbClr val="333333"/>
                </a:solidFill>
                <a:latin typeface="ING Me"/>
                <a:ea typeface="DejaVu Sans"/>
              </a:rPr>
              <a:t> is another term that is related to GMs.</a:t>
            </a:r>
            <a:endParaRPr b="0" lang="en-US" sz="2000" spc="-1" strike="noStrike">
              <a:latin typeface="Arial"/>
            </a:endParaRPr>
          </a:p>
        </p:txBody>
      </p:sp>
      <p:sp>
        <p:nvSpPr>
          <p:cNvPr id="146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Definition of Graphical Models</a:t>
            </a:r>
            <a:endParaRPr b="0" lang="en-US" sz="2800" spc="-1" strike="noStrike">
              <a:latin typeface="Arial"/>
            </a:endParaRPr>
          </a:p>
        </p:txBody>
      </p:sp>
      <p:sp>
        <p:nvSpPr>
          <p:cNvPr id="146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CA8B1670-87F6-4AFB-9517-ED67937706C0}" type="slidenum">
              <a:rPr b="1" lang="en-US" sz="1000" spc="-1" strike="noStrike">
                <a:solidFill>
                  <a:srgbClr val="333333"/>
                </a:solidFill>
                <a:latin typeface="ING Me"/>
                <a:ea typeface="DejaVu Sans"/>
              </a:rPr>
              <a:t>1</a:t>
            </a:fld>
            <a:endParaRPr b="0" lang="en-US" sz="1000" spc="-1" strike="noStrike">
              <a:latin typeface="Arial"/>
            </a:endParaRPr>
          </a:p>
        </p:txBody>
      </p:sp>
      <p:pic>
        <p:nvPicPr>
          <p:cNvPr id="1470" name="" descr=""/>
          <p:cNvPicPr/>
          <p:nvPr/>
        </p:nvPicPr>
        <p:blipFill>
          <a:blip r:embed="rId1"/>
          <a:stretch/>
        </p:blipFill>
        <p:spPr>
          <a:xfrm>
            <a:off x="5029200" y="4372200"/>
            <a:ext cx="3616200" cy="12042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6" name="CustomShape 1"/>
          <p:cNvSpPr/>
          <p:nvPr/>
        </p:nvSpPr>
        <p:spPr>
          <a:xfrm>
            <a:off x="845640" y="1278360"/>
            <a:ext cx="10487520" cy="4920480"/>
          </a:xfrm>
          <a:prstGeom prst="rect">
            <a:avLst/>
          </a:prstGeom>
          <a:noFill/>
          <a:ln>
            <a:noFill/>
          </a:ln>
        </p:spPr>
        <p:style>
          <a:lnRef idx="0"/>
          <a:fillRef idx="0"/>
          <a:effectRef idx="0"/>
          <a:fontRef idx="minor"/>
        </p:style>
      </p:sp>
      <p:sp>
        <p:nvSpPr>
          <p:cNvPr id="1667"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Model</a:t>
            </a:r>
            <a:endParaRPr b="0" lang="en-US" sz="2800" spc="-1" strike="noStrike">
              <a:latin typeface="Arial"/>
            </a:endParaRPr>
          </a:p>
        </p:txBody>
      </p:sp>
      <p:sp>
        <p:nvSpPr>
          <p:cNvPr id="1668"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C79A7115-7DE3-4D8C-8FAD-EBD93826B665}" type="slidenum">
              <a:rPr b="1" lang="en-US" sz="1000" spc="-1" strike="noStrike">
                <a:solidFill>
                  <a:srgbClr val="333333"/>
                </a:solidFill>
                <a:latin typeface="ING Me"/>
                <a:ea typeface="DejaVu Sans"/>
              </a:rPr>
              <a:t>1</a:t>
            </a:fld>
            <a:endParaRPr b="0" lang="en-US" sz="1000" spc="-1" strike="noStrike">
              <a:latin typeface="Arial"/>
            </a:endParaRPr>
          </a:p>
        </p:txBody>
      </p:sp>
      <p:sp>
        <p:nvSpPr>
          <p:cNvPr id="1669" name="CustomShape 4"/>
          <p:cNvSpPr/>
          <p:nvPr/>
        </p:nvSpPr>
        <p:spPr>
          <a:xfrm>
            <a:off x="1660320" y="5962680"/>
            <a:ext cx="9220320" cy="34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https://www.datascience.com/blog/intro-to-predictive-modeling-for-customer-lifetime-value</a:t>
            </a:r>
            <a:endParaRPr b="0" lang="en-US" sz="1800" spc="-1" strike="noStrike">
              <a:latin typeface="Arial"/>
            </a:endParaRPr>
          </a:p>
        </p:txBody>
      </p:sp>
      <p:sp>
        <p:nvSpPr>
          <p:cNvPr id="1670" name="CustomShape 5"/>
          <p:cNvSpPr/>
          <p:nvPr/>
        </p:nvSpPr>
        <p:spPr>
          <a:xfrm>
            <a:off x="822960" y="1357920"/>
            <a:ext cx="5119920" cy="42195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33333"/>
                </a:solidFill>
                <a:latin typeface="ING Me"/>
                <a:ea typeface="DejaVu Sans"/>
              </a:rPr>
              <a:t>α,β</a:t>
            </a:r>
            <a:r>
              <a:rPr b="0" lang="en-US" sz="1800" spc="-1" strike="noStrike">
                <a:solidFill>
                  <a:srgbClr val="333333"/>
                </a:solidFill>
                <a:latin typeface="ING Me"/>
                <a:ea typeface="DejaVu Sans"/>
              </a:rPr>
              <a:t>: Gamma priors</a:t>
            </a:r>
            <a:endParaRPr b="0" lang="en-US" sz="1800" spc="-1" strike="noStrike">
              <a:latin typeface="Arial"/>
            </a:endParaRPr>
          </a:p>
          <a:p>
            <a:pPr>
              <a:lnSpc>
                <a:spcPct val="100000"/>
              </a:lnSpc>
            </a:pPr>
            <a:r>
              <a:rPr b="1" lang="en-US" sz="2000" spc="-1" strike="noStrike">
                <a:solidFill>
                  <a:srgbClr val="333333"/>
                </a:solidFill>
                <a:latin typeface="ING Me"/>
                <a:ea typeface="DejaVu Sans"/>
              </a:rPr>
              <a:t>μ</a:t>
            </a:r>
            <a:r>
              <a:rPr b="1" lang="en-US" sz="1800" spc="-1" strike="noStrike">
                <a:solidFill>
                  <a:srgbClr val="333333"/>
                </a:solidFill>
                <a:latin typeface="ING Me"/>
                <a:ea typeface="DejaVu Sans"/>
              </a:rPr>
              <a:t>:</a:t>
            </a:r>
            <a:r>
              <a:rPr b="0" lang="en-US" sz="1800" spc="-1" strike="noStrike">
                <a:solidFill>
                  <a:srgbClr val="333333"/>
                </a:solidFill>
                <a:latin typeface="ING Me"/>
                <a:ea typeface="DejaVu Sans"/>
              </a:rPr>
              <a:t> User lifetime</a:t>
            </a:r>
            <a:endParaRPr b="0" lang="en-US" sz="1800" spc="-1" strike="noStrike">
              <a:latin typeface="Arial"/>
            </a:endParaRPr>
          </a:p>
          <a:p>
            <a:pPr>
              <a:lnSpc>
                <a:spcPct val="100000"/>
              </a:lnSpc>
            </a:pPr>
            <a:r>
              <a:rPr b="1" lang="en-US" sz="1800" spc="-1" strike="noStrike">
                <a:solidFill>
                  <a:srgbClr val="333333"/>
                </a:solidFill>
                <a:latin typeface="ING Me"/>
                <a:ea typeface="DejaVu Sans"/>
              </a:rPr>
              <a:t>λ</a:t>
            </a:r>
            <a:r>
              <a:rPr b="0" lang="en-US" sz="1800" spc="-1" strike="noStrike">
                <a:solidFill>
                  <a:srgbClr val="333333"/>
                </a:solidFill>
                <a:latin typeface="ING Me"/>
                <a:ea typeface="DejaVu Sans"/>
              </a:rPr>
              <a:t>: Customer purchase rate</a:t>
            </a:r>
            <a:endParaRPr b="0" lang="en-US" sz="1800" spc="-1" strike="noStrike">
              <a:latin typeface="Arial"/>
            </a:endParaRPr>
          </a:p>
          <a:p>
            <a:pPr>
              <a:lnSpc>
                <a:spcPct val="100000"/>
              </a:lnSpc>
            </a:pPr>
            <a:r>
              <a:rPr b="1" lang="en-US" sz="1800" spc="-1" strike="noStrike">
                <a:solidFill>
                  <a:srgbClr val="333333"/>
                </a:solidFill>
                <a:latin typeface="ING Me"/>
                <a:ea typeface="DejaVu Sans"/>
              </a:rPr>
              <a:t>t</a:t>
            </a:r>
            <a:r>
              <a:rPr b="0" lang="en-US" sz="1800" spc="-1" strike="noStrike">
                <a:solidFill>
                  <a:srgbClr val="333333"/>
                </a:solidFill>
                <a:latin typeface="ING Me"/>
                <a:ea typeface="DejaVu Sans"/>
              </a:rPr>
              <a:t>: number of transactions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n</a:t>
            </a:r>
            <a:r>
              <a:rPr b="0" lang="en-US" sz="1800" spc="-1" strike="noStrike">
                <a:solidFill>
                  <a:srgbClr val="333333"/>
                </a:solidFill>
                <a:latin typeface="ING Me"/>
                <a:ea typeface="DejaVu Sans"/>
              </a:rPr>
              <a:t>: number of customers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T</a:t>
            </a:r>
            <a:r>
              <a:rPr b="0" lang="en-US" sz="1800" spc="-1" strike="noStrike">
                <a:solidFill>
                  <a:srgbClr val="333333"/>
                </a:solidFill>
                <a:latin typeface="ING Me"/>
                <a:ea typeface="DejaVu Sans"/>
              </a:rPr>
              <a:t>: Transactions results</a:t>
            </a:r>
            <a:endParaRPr b="0" lang="en-US" sz="1800" spc="-1" strike="noStrike">
              <a:latin typeface="Arial"/>
            </a:endParaRPr>
          </a:p>
        </p:txBody>
      </p:sp>
      <p:pic>
        <p:nvPicPr>
          <p:cNvPr id="1671" name="" descr=""/>
          <p:cNvPicPr/>
          <p:nvPr/>
        </p:nvPicPr>
        <p:blipFill>
          <a:blip r:embed="rId1"/>
          <a:stretch/>
        </p:blipFill>
        <p:spPr>
          <a:xfrm>
            <a:off x="4937760" y="1133640"/>
            <a:ext cx="6226920" cy="4200480"/>
          </a:xfrm>
          <a:prstGeom prst="rect">
            <a:avLst/>
          </a:prstGeom>
          <a:ln>
            <a:noFill/>
          </a:ln>
        </p:spPr>
      </p:pic>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2"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216000" indent="-404640">
              <a:lnSpc>
                <a:spcPts val="2401"/>
              </a:lnSpc>
              <a:buClr>
                <a:srgbClr val="525199"/>
              </a:buClr>
              <a:buFont typeface="Arial"/>
              <a:buChar char="•"/>
            </a:pPr>
            <a:r>
              <a:rPr b="0" lang="en-US" sz="1800" spc="-1" strike="noStrike" u="sng">
                <a:solidFill>
                  <a:srgbClr val="1b75bc"/>
                </a:solidFill>
                <a:uFillTx/>
                <a:latin typeface="Arial"/>
                <a:ea typeface="DejaVu Sans"/>
              </a:rPr>
              <a:t>https://github.com/nawarhalabi/graphical_modeling</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0000ff"/>
                </a:solidFill>
                <a:uFillTx/>
                <a:latin typeface="Arial"/>
                <a:ea typeface="DejaVu Sans"/>
                <a:hlinkClick r:id="rId1"/>
              </a:rPr>
              <a:t>https://www.tjmahr.com/plotting-partial-pooling-in-mixed-effects-models/</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0000ff"/>
                </a:solidFill>
                <a:uFillTx/>
                <a:latin typeface="Arial"/>
                <a:ea typeface="DejaVu Sans"/>
                <a:hlinkClick r:id="rId2"/>
              </a:rPr>
              <a:t>https://cran.r-project.org/web/packages/rstanarm/vignettes/pooling.html</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1b75bc"/>
                </a:solidFill>
                <a:uFillTx/>
                <a:latin typeface="Arial"/>
                <a:ea typeface="DejaVu Sans"/>
              </a:rPr>
              <a:t>http://mc-stan.org/users/documentation/case-studies/radon.html</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0000ff"/>
                </a:solidFill>
                <a:uFillTx/>
                <a:latin typeface="Arial"/>
                <a:ea typeface="DejaVu Sans"/>
                <a:hlinkClick r:id="rId3"/>
              </a:rPr>
              <a:t>http://www.injuryepi.org/styled-4/styled-11/code-8/</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1b75bc"/>
                </a:solidFill>
                <a:uFillTx/>
                <a:latin typeface="Arial"/>
                <a:ea typeface="DejaVu Sans"/>
              </a:rPr>
              <a:t>https://www.kaggle.com/ricardomoya/football-matches-of-spanish-league</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1b75bc"/>
                </a:solidFill>
                <a:uFillTx/>
                <a:latin typeface="Arial"/>
                <a:ea typeface="DejaVu Sans"/>
              </a:rPr>
              <a:t>http://www.datascienceassn.org/sites/default/files/Stan%20Modeling%20Language%20User%27s%20Guide%20and%20Reference%20Manual%2C%20Version%202.2.0.pdf</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0000ff"/>
                </a:solidFill>
                <a:uFillTx/>
                <a:latin typeface="Arial"/>
                <a:ea typeface="DejaVu Sans"/>
                <a:hlinkClick r:id="rId4"/>
              </a:rPr>
              <a:t>https://www.youtube.com/watch?v=ju1Grt2hdko</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0000ff"/>
                </a:solidFill>
                <a:uFillTx/>
                <a:latin typeface="Arial"/>
                <a:ea typeface="DejaVu Sans"/>
                <a:hlinkClick r:id="rId5"/>
              </a:rPr>
              <a:t>http://jmlr.csail.mit.edu/papers/volume15/delgado14a/delgado14a.pdf</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0000ff"/>
                </a:solidFill>
                <a:uFillTx/>
                <a:latin typeface="Arial"/>
                <a:ea typeface="DejaVu Sans"/>
                <a:hlinkClick r:id="rId6"/>
              </a:rPr>
              <a:t>https://ml.informatik.uni-freiburg.de/papers/15-NIPS-auto-sklearn-preprint.pdf</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1b75bc"/>
                </a:solidFill>
                <a:uFillTx/>
                <a:latin typeface="Arial"/>
                <a:ea typeface="DejaVu Sans"/>
              </a:rPr>
              <a:t>https://docs.pymc.io/notebooks/bayesian_neural_network_advi.html </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1b75bc"/>
                </a:solidFill>
                <a:uFillTx/>
                <a:latin typeface="Arial"/>
                <a:ea typeface="DejaVu Sans"/>
                <a:hlinkClick r:id="rId7"/>
              </a:rPr>
              <a:t>https://www.youtube.com/watch?v=VnNdhsm0rJQ</a:t>
            </a:r>
            <a:endParaRPr b="0" lang="en-US" sz="1800" spc="-1" strike="noStrike">
              <a:latin typeface="Arial"/>
            </a:endParaRPr>
          </a:p>
          <a:p>
            <a:pPr marL="216000" indent="-404640">
              <a:lnSpc>
                <a:spcPts val="2401"/>
              </a:lnSpc>
              <a:buClr>
                <a:srgbClr val="525199"/>
              </a:buClr>
              <a:buFont typeface="Arial"/>
              <a:buChar char="•"/>
            </a:pPr>
            <a:r>
              <a:rPr b="0" lang="en-US" sz="1800" spc="-1" strike="noStrike" u="sng">
                <a:solidFill>
                  <a:srgbClr val="1b75bc"/>
                </a:solidFill>
                <a:uFillTx/>
                <a:latin typeface="Arial"/>
                <a:ea typeface="DejaVu Sans"/>
              </a:rPr>
              <a:t>http://www.datascienceassn.org/sites/default/files/Stan%20Modeling%20Language%20User%27s%20Guide%20and%20Reference%20Manual%2C%20Version%202.2.0.pdf</a:t>
            </a:r>
            <a:endParaRPr b="0" lang="en-US" sz="1800" spc="-1" strike="noStrike">
              <a:latin typeface="Arial"/>
            </a:endParaRPr>
          </a:p>
        </p:txBody>
      </p:sp>
      <p:sp>
        <p:nvSpPr>
          <p:cNvPr id="1673"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References</a:t>
            </a:r>
            <a:endParaRPr b="0" lang="en-US" sz="2800" spc="-1" strike="noStrike">
              <a:latin typeface="Arial"/>
            </a:endParaRPr>
          </a:p>
        </p:txBody>
      </p:sp>
      <p:sp>
        <p:nvSpPr>
          <p:cNvPr id="1674"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AB8420B0-CBD4-4745-877E-E76A8B53D2A9}"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1"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343080" indent="-341280">
              <a:lnSpc>
                <a:spcPts val="2401"/>
              </a:lnSpc>
              <a:buClr>
                <a:srgbClr val="333333"/>
              </a:buClr>
              <a:buFont typeface="Arial"/>
              <a:buChar char="•"/>
            </a:pPr>
            <a:r>
              <a:rPr b="0" lang="en-US" sz="2000" spc="-1" strike="noStrike">
                <a:solidFill>
                  <a:srgbClr val="333333"/>
                </a:solidFill>
                <a:latin typeface="ING Me"/>
                <a:ea typeface="DejaVu Sans"/>
              </a:rPr>
              <a:t>Machine Learning:</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Data</a:t>
            </a:r>
            <a:r>
              <a:rPr b="0" lang="en-US" sz="2000" spc="-1" strike="noStrike">
                <a:solidFill>
                  <a:srgbClr val="333333"/>
                </a:solidFill>
                <a:latin typeface="ING Me"/>
                <a:ea typeface="DejaVu Sans"/>
              </a:rPr>
              <a:t>: [(X1, Y1), … , (Xn, Yn)]</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Logistic, linear, tree, etc.</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Loss</a:t>
            </a:r>
            <a:r>
              <a:rPr b="0" lang="en-US" sz="2000" spc="-1" strike="noStrike">
                <a:solidFill>
                  <a:srgbClr val="333333"/>
                </a:solidFill>
                <a:latin typeface="ING Me"/>
                <a:ea typeface="DejaVu Sans"/>
              </a:rPr>
              <a:t> function: Likelihood, mean squares etc.</a:t>
            </a:r>
            <a:endParaRPr b="0" lang="en-US" sz="2000" spc="-1" strike="noStrike">
              <a:latin typeface="Arial"/>
            </a:endParaRPr>
          </a:p>
          <a:p>
            <a:pPr>
              <a:lnSpc>
                <a:spcPts val="2401"/>
              </a:lnSpc>
            </a:pPr>
            <a:endParaRPr b="0" lang="en-US" sz="2000" spc="-1" strike="noStrike">
              <a:latin typeface="Arial"/>
            </a:endParaRPr>
          </a:p>
          <a:p>
            <a:pPr marL="343080" indent="-341280">
              <a:lnSpc>
                <a:spcPts val="2401"/>
              </a:lnSpc>
              <a:buClr>
                <a:srgbClr val="333333"/>
              </a:buClr>
              <a:buFont typeface="Arial"/>
              <a:buChar char="•"/>
            </a:pPr>
            <a:r>
              <a:rPr b="0" lang="en-US" sz="2000" spc="-1" strike="noStrike">
                <a:solidFill>
                  <a:srgbClr val="333333"/>
                </a:solidFill>
                <a:latin typeface="ING Me"/>
                <a:ea typeface="DejaVu Sans"/>
              </a:rPr>
              <a:t>Probabilistic Machine Learning (frequentist):</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Data</a:t>
            </a:r>
            <a:r>
              <a:rPr b="0" lang="en-US" sz="2000" spc="-1" strike="noStrike">
                <a:solidFill>
                  <a:srgbClr val="333333"/>
                </a:solidFill>
                <a:latin typeface="ING Me"/>
                <a:ea typeface="DejaVu Sans"/>
              </a:rPr>
              <a:t>: The same.</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A set of probability distribution (over the data)</a:t>
            </a:r>
            <a:endParaRPr b="0" lang="en-US" sz="2000" spc="-1" strike="noStrike">
              <a:latin typeface="Arial"/>
            </a:endParaRPr>
          </a:p>
          <a:p>
            <a:pPr lvl="1" marL="864000" indent="-32256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Loss</a:t>
            </a:r>
            <a:r>
              <a:rPr b="0" lang="en-US" sz="2000" spc="-1" strike="noStrike">
                <a:solidFill>
                  <a:srgbClr val="333333"/>
                </a:solidFill>
                <a:latin typeface="ING Me"/>
                <a:ea typeface="DejaVu Sans"/>
              </a:rPr>
              <a:t> function: Likelihood</a:t>
            </a:r>
            <a:endParaRPr b="0" lang="en-US" sz="2000" spc="-1" strike="noStrike">
              <a:latin typeface="Arial"/>
            </a:endParaRPr>
          </a:p>
          <a:p>
            <a:pPr>
              <a:lnSpc>
                <a:spcPts val="2401"/>
              </a:lnSpc>
            </a:pPr>
            <a:endParaRPr b="0" lang="en-US" sz="2000" spc="-1" strike="noStrike">
              <a:latin typeface="Arial"/>
            </a:endParaRPr>
          </a:p>
        </p:txBody>
      </p:sp>
      <p:sp>
        <p:nvSpPr>
          <p:cNvPr id="1472"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Utilisation in Machine Learning (Probablistic Modeling)</a:t>
            </a:r>
            <a:endParaRPr b="0" lang="en-US" sz="2800" spc="-1" strike="noStrike">
              <a:latin typeface="Arial"/>
            </a:endParaRPr>
          </a:p>
        </p:txBody>
      </p:sp>
      <p:sp>
        <p:nvSpPr>
          <p:cNvPr id="1473"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9D70033F-4789-4426-A785-33C70E66B76D}"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4"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432000" indent="-32256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Prior </a:t>
            </a:r>
            <a:r>
              <a:rPr b="0" lang="en-US" sz="2000" spc="-1" strike="noStrike">
                <a:solidFill>
                  <a:srgbClr val="333333"/>
                </a:solidFill>
                <a:latin typeface="ING Me"/>
                <a:ea typeface="DejaVu Sans"/>
              </a:rPr>
              <a:t>which is the distribution over the parameters before training</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Posterior </a:t>
            </a:r>
            <a:r>
              <a:rPr b="0" lang="en-US" sz="2000" spc="-1" strike="noStrike">
                <a:solidFill>
                  <a:srgbClr val="333333"/>
                </a:solidFill>
                <a:latin typeface="ING Me"/>
                <a:ea typeface="DejaVu Sans"/>
              </a:rPr>
              <a:t>which is the distribution over the parameters after training</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Prior Predictive Distribution</a:t>
            </a:r>
            <a:r>
              <a:rPr b="0" lang="en-US" sz="2000" spc="-1" strike="noStrike">
                <a:solidFill>
                  <a:srgbClr val="333333"/>
                </a:solidFill>
                <a:latin typeface="ING Me"/>
                <a:ea typeface="DejaVu Sans"/>
              </a:rPr>
              <a:t> P(x,y|θ) (predict more data before gathering data)</a:t>
            </a:r>
            <a:endParaRPr b="0" lang="en-US" sz="2000" spc="-1" strike="noStrike">
              <a:latin typeface="Arial"/>
            </a:endParaRPr>
          </a:p>
          <a:p>
            <a:pPr marL="432000" indent="-32256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Posterior Predictive distribution</a:t>
            </a:r>
            <a:r>
              <a:rPr b="0" lang="en-US" sz="2000" spc="-1" strike="noStrike">
                <a:solidFill>
                  <a:srgbClr val="333333"/>
                </a:solidFill>
                <a:latin typeface="ING Me"/>
                <a:ea typeface="DejaVu Sans"/>
              </a:rPr>
              <a:t> P(x,y|X,Y,θ) (predict more data after gathering data)</a:t>
            </a:r>
            <a:endParaRPr b="0" lang="en-US" sz="2000" spc="-1" strike="noStrike">
              <a:latin typeface="Arial"/>
            </a:endParaRPr>
          </a:p>
        </p:txBody>
      </p:sp>
      <p:sp>
        <p:nvSpPr>
          <p:cNvPr id="1475"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Terms in Probabilistic Modeling</a:t>
            </a:r>
            <a:endParaRPr b="0" lang="en-US" sz="2800" spc="-1" strike="noStrike">
              <a:latin typeface="Arial"/>
            </a:endParaRPr>
          </a:p>
        </p:txBody>
      </p:sp>
      <p:sp>
        <p:nvSpPr>
          <p:cNvPr id="1476"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4F2270DA-C24F-478A-9132-8790482014AE}"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7" name="CustomShape 1"/>
          <p:cNvSpPr/>
          <p:nvPr/>
        </p:nvSpPr>
        <p:spPr>
          <a:xfrm>
            <a:off x="845640" y="1278360"/>
            <a:ext cx="10487520" cy="4920480"/>
          </a:xfrm>
          <a:prstGeom prst="rect">
            <a:avLst/>
          </a:prstGeom>
          <a:noFill/>
          <a:ln>
            <a:noFill/>
          </a:ln>
        </p:spPr>
        <p:style>
          <a:lnRef idx="0"/>
          <a:fillRef idx="0"/>
          <a:effectRef idx="0"/>
          <a:fontRef idx="minor"/>
        </p:style>
        <p:txBody>
          <a:bodyPr lIns="0" rIns="0" tIns="0" bIns="0"/>
          <a:p>
            <a:pPr marL="216000" indent="-214920">
              <a:lnSpc>
                <a:spcPts val="2401"/>
              </a:lnSpc>
              <a:buClr>
                <a:srgbClr val="000000"/>
              </a:buClr>
              <a:buFont typeface="Wingdings" charset="2"/>
              <a:buAutoNum type="arabicParenR"/>
            </a:pPr>
            <a:r>
              <a:rPr b="0" lang="en-US" sz="2000" spc="-1" strike="noStrike">
                <a:solidFill>
                  <a:srgbClr val="333333"/>
                </a:solidFill>
                <a:latin typeface="ING Me"/>
                <a:ea typeface="DejaVu Sans"/>
              </a:rPr>
              <a:t>For example, find the </a:t>
            </a:r>
            <a:r>
              <a:rPr b="1" lang="en-US" sz="2000" spc="-1" strike="noStrike">
                <a:solidFill>
                  <a:srgbClr val="333333"/>
                </a:solidFill>
                <a:latin typeface="ING Me"/>
                <a:ea typeface="DejaVu Sans"/>
              </a:rPr>
              <a:t>most likely distribution</a:t>
            </a:r>
            <a:r>
              <a:rPr b="0" lang="en-US" sz="2000" spc="-1" strike="noStrike">
                <a:solidFill>
                  <a:srgbClr val="333333"/>
                </a:solidFill>
                <a:latin typeface="ING Me"/>
                <a:ea typeface="DejaVu Sans"/>
              </a:rPr>
              <a:t> which generated the data we observed.</a:t>
            </a:r>
            <a:endParaRPr b="0" lang="en-US" sz="2000" spc="-1" strike="noStrike">
              <a:latin typeface="Arial"/>
            </a:endParaRPr>
          </a:p>
          <a:p>
            <a:pPr marL="216000" indent="-214920">
              <a:lnSpc>
                <a:spcPts val="2401"/>
              </a:lnSpc>
              <a:buClr>
                <a:srgbClr val="000000"/>
              </a:buClr>
              <a:buFont typeface="Wingdings" charset="2"/>
              <a:buAutoNum type="arabicParenR"/>
            </a:pPr>
            <a:r>
              <a:rPr b="0" lang="en-US" sz="2000" spc="-1" strike="noStrike">
                <a:solidFill>
                  <a:srgbClr val="333333"/>
                </a:solidFill>
                <a:latin typeface="ING Me"/>
                <a:ea typeface="DejaVu Sans"/>
              </a:rPr>
              <a:t>Or, find the most likely </a:t>
            </a:r>
            <a:r>
              <a:rPr b="1" lang="en-US" sz="2000" spc="-1" strike="noStrike">
                <a:solidFill>
                  <a:srgbClr val="333333"/>
                </a:solidFill>
                <a:latin typeface="ING Me"/>
                <a:ea typeface="DejaVu Sans"/>
              </a:rPr>
              <a:t>conditional distribution</a:t>
            </a:r>
            <a:r>
              <a:rPr b="0" lang="en-US" sz="2000" spc="-1" strike="noStrike">
                <a:solidFill>
                  <a:srgbClr val="333333"/>
                </a:solidFill>
                <a:latin typeface="ING Me"/>
                <a:ea typeface="DejaVu Sans"/>
              </a:rPr>
              <a:t> which would generate </a:t>
            </a:r>
            <a:r>
              <a:rPr b="1" lang="en-US" sz="2000" spc="-1" strike="noStrike">
                <a:solidFill>
                  <a:srgbClr val="333333"/>
                </a:solidFill>
                <a:latin typeface="ING Me"/>
                <a:ea typeface="DejaVu Sans"/>
              </a:rPr>
              <a:t>y</a:t>
            </a:r>
            <a:r>
              <a:rPr b="0" lang="en-US" sz="2000" spc="-1" strike="noStrike">
                <a:solidFill>
                  <a:srgbClr val="333333"/>
                </a:solidFill>
                <a:latin typeface="ING Me"/>
                <a:ea typeface="DejaVu Sans"/>
              </a:rPr>
              <a:t> given </a:t>
            </a:r>
            <a:r>
              <a:rPr b="1" lang="en-US" sz="2000" spc="-1" strike="noStrike">
                <a:solidFill>
                  <a:srgbClr val="333333"/>
                </a:solidFill>
                <a:latin typeface="ING Me"/>
                <a:ea typeface="DejaVu Sans"/>
              </a:rPr>
              <a:t>x</a:t>
            </a:r>
            <a:r>
              <a:rPr b="0" lang="en-US" sz="2000" spc="-1" strike="noStrike">
                <a:solidFill>
                  <a:srgbClr val="333333"/>
                </a:solidFill>
                <a:latin typeface="ING Me"/>
                <a:ea typeface="DejaVu Sans"/>
              </a:rPr>
              <a:t>.</a:t>
            </a:r>
            <a:endParaRPr b="0" lang="en-US" sz="2000" spc="-1" strike="noStrike">
              <a:latin typeface="Arial"/>
            </a:endParaRPr>
          </a:p>
        </p:txBody>
      </p:sp>
      <p:sp>
        <p:nvSpPr>
          <p:cNvPr id="1478" name="CustomShape 2"/>
          <p:cNvSpPr/>
          <p:nvPr/>
        </p:nvSpPr>
        <p:spPr>
          <a:xfrm>
            <a:off x="845640" y="280800"/>
            <a:ext cx="10487520" cy="85212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2 Questions to ask: Generative or Discriminative</a:t>
            </a:r>
            <a:endParaRPr b="0" lang="en-US" sz="2800" spc="-1" strike="noStrike">
              <a:latin typeface="Arial"/>
            </a:endParaRPr>
          </a:p>
        </p:txBody>
      </p:sp>
      <p:sp>
        <p:nvSpPr>
          <p:cNvPr id="1479" name="CustomShape 3"/>
          <p:cNvSpPr/>
          <p:nvPr/>
        </p:nvSpPr>
        <p:spPr>
          <a:xfrm>
            <a:off x="838080" y="6498720"/>
            <a:ext cx="493560" cy="186480"/>
          </a:xfrm>
          <a:prstGeom prst="rect">
            <a:avLst/>
          </a:prstGeom>
          <a:noFill/>
          <a:ln>
            <a:noFill/>
          </a:ln>
        </p:spPr>
        <p:style>
          <a:lnRef idx="0"/>
          <a:fillRef idx="0"/>
          <a:effectRef idx="0"/>
          <a:fontRef idx="minor"/>
        </p:style>
        <p:txBody>
          <a:bodyPr lIns="0" rIns="0" tIns="0" bIns="0" anchor="ctr"/>
          <a:p>
            <a:pPr>
              <a:lnSpc>
                <a:spcPct val="100000"/>
              </a:lnSpc>
            </a:pPr>
            <a:fld id="{F86A96CF-5347-41D5-8B6B-53754F69E00C}" type="slidenum">
              <a:rPr b="1" lang="en-US" sz="1000" spc="-1" strike="noStrike">
                <a:solidFill>
                  <a:srgbClr val="333333"/>
                </a:solidFill>
                <a:latin typeface="ING Me"/>
                <a:ea typeface="DejaVu Sans"/>
              </a:rPr>
              <a:t>1</a:t>
            </a:fld>
            <a:endParaRPr b="0" lang="en-US" sz="1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613</TotalTime>
  <Application>LibreOffice/6.0.6.2$Linux_X86_64 LibreOffice_project/00m0$Build-2</Application>
  <Company>ING-DiBa AG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2018-09-17T11:37:10Z</dcterms:created>
  <dc:creator>Halabi, Nawar</dc:creator>
  <dc:description/>
  <dc:language>en-US</dc:language>
  <cp:lastModifiedBy/>
  <dcterms:modified xsi:type="dcterms:W3CDTF">2018-10-02T18:37:25Z</dcterms:modified>
  <cp:revision>142</cp:revision>
  <dc:subject/>
  <dc:title>Preliminary CLV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ING-DiBa AG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