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24B99-DCCD-4D37-A044-E95FADFA068D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F5430-6166-4611-8FCF-9B2C4C046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67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F5430-6166-4611-8FCF-9B2C4C04623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49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F83D-61AE-4D22-A41E-2FDBF88FA01C}" type="datetime1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13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FEBC-8A77-4018-825B-B8E5D8A367F3}" type="datetime1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56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AE05-E39F-4700-B9F8-5FD0F815E24E}" type="datetime1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68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E68D-F714-412F-946A-51C6D962CB0C}" type="datetime1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4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389-C044-431A-A419-ECEB1DDD8D79}" type="datetime1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48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3461-0849-456B-8296-38A0751168E4}" type="datetime1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B507-6ABB-4382-B17B-7488B57357A9}" type="datetime1">
              <a:rPr lang="ru-RU" smtClean="0"/>
              <a:t>15.03.2022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48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2830-B80B-4E4D-90C4-CC31288A33EC}" type="datetime1">
              <a:rPr lang="ru-RU" smtClean="0"/>
              <a:t>15.03.2022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5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11A2-C089-4FBE-93FE-4B3F7D9B0120}" type="datetime1">
              <a:rPr lang="ru-RU" smtClean="0"/>
              <a:t>15.03.2022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25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FF36-9EB3-4E7B-AD69-68C03F6F05E1}" type="datetime1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31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DF82-8B04-414C-A4BF-27A0D081A105}" type="datetime1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63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BC73-F908-4C61-880D-203962936B49}" type="datetime1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D70D2-65F1-4BD3-AEDD-628EE2058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4880" y="152400"/>
            <a:ext cx="10434320" cy="3677920"/>
          </a:xfrm>
        </p:spPr>
        <p:txBody>
          <a:bodyPr>
            <a:normAutofit fontScale="90000"/>
          </a:bodyPr>
          <a:lstStyle/>
          <a:p>
            <a:r>
              <a:rPr lang="ru-RU" sz="1800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ФГОУБ ВО «НИУ «МЭИ» </a:t>
            </a:r>
            <a:br>
              <a:rPr lang="ru-RU" sz="1800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ИРЭ им. В.А. Котельникова </a:t>
            </a:r>
            <a:br>
              <a:rPr lang="ru-RU" sz="1800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Кафедра Радиотехнических систем</a:t>
            </a:r>
            <a:br>
              <a:rPr lang="ru-RU" sz="1800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И ИССЛЕДОВАНИЕ АЛГОРИТМА КОМПЛЕКСИРОВАНИЯ СВЕРХШИРОКОПОЛОСНОЙ СИСТЕМЫ ЛОКАЛЬНОЙ РАДИОНАВИГАЦИИ И ДАТЧИКА УГЛОВОЙ СКОРОСТИ ДЛЯ ИСПОЛЬЗОВАНИЯ В СМАРТФОНАХ</a:t>
            </a:r>
            <a:endParaRPr lang="ru-RU" sz="6700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4880" y="3673158"/>
            <a:ext cx="10302240" cy="2727642"/>
          </a:xfrm>
        </p:spPr>
        <p:txBody>
          <a:bodyPr/>
          <a:lstStyle/>
          <a:p>
            <a:pPr algn="l"/>
            <a:endParaRPr lang="ru-RU" dirty="0" smtClean="0"/>
          </a:p>
          <a:p>
            <a:pPr algn="l"/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Студент: Татьяна Антоновна Бровко</a:t>
            </a:r>
          </a:p>
          <a:p>
            <a:pPr algn="l"/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Группа: ЭР-12м-19</a:t>
            </a:r>
          </a:p>
          <a:p>
            <a:pPr algn="l"/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Направление: 11.04.01 Радиотехника</a:t>
            </a:r>
          </a:p>
          <a:p>
            <a:pPr algn="l"/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к.т.н., зав. каф. РТС, Роман Сергеевич Куликов</a:t>
            </a: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z="1400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1510" y="13134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Экспериментальный стенд</a:t>
            </a: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92698" y="3023775"/>
            <a:ext cx="1762126" cy="132639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815140" y="3158264"/>
            <a:ext cx="184170" cy="3327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46649" y="1649990"/>
            <a:ext cx="45719" cy="108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75077" y="1729853"/>
            <a:ext cx="399393" cy="5150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303383" y="1572319"/>
            <a:ext cx="132252" cy="98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880597" y="1621746"/>
            <a:ext cx="45719" cy="108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609025" y="1701609"/>
            <a:ext cx="399393" cy="5150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837331" y="1544075"/>
            <a:ext cx="132252" cy="98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386460" y="5236720"/>
            <a:ext cx="45719" cy="108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14888" y="5316583"/>
            <a:ext cx="399393" cy="5150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43194" y="5159049"/>
            <a:ext cx="132252" cy="98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0808722" y="5236720"/>
            <a:ext cx="45719" cy="108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0537150" y="5316583"/>
            <a:ext cx="399393" cy="5150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765456" y="5159049"/>
            <a:ext cx="132252" cy="98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5" t="7600" r="7289" b="9733"/>
          <a:stretch/>
        </p:blipFill>
        <p:spPr>
          <a:xfrm>
            <a:off x="5735061" y="5617311"/>
            <a:ext cx="1016477" cy="1026410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5688624" y="3324658"/>
            <a:ext cx="437202" cy="81790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СШП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Соединительная линия уступом 19"/>
          <p:cNvCxnSpPr>
            <a:stCxn id="7" idx="1"/>
            <a:endCxn id="18" idx="1"/>
          </p:cNvCxnSpPr>
          <p:nvPr/>
        </p:nvCxnSpPr>
        <p:spPr>
          <a:xfrm rot="10800000" flipH="1" flipV="1">
            <a:off x="1075077" y="1987356"/>
            <a:ext cx="4659984" cy="4143159"/>
          </a:xfrm>
          <a:prstGeom prst="bentConnector3">
            <a:avLst>
              <a:gd name="adj1" fmla="val -4906"/>
            </a:avLst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0" idx="3"/>
            <a:endCxn id="18" idx="3"/>
          </p:cNvCxnSpPr>
          <p:nvPr/>
        </p:nvCxnSpPr>
        <p:spPr>
          <a:xfrm flipH="1">
            <a:off x="6751538" y="1959113"/>
            <a:ext cx="4256880" cy="4171403"/>
          </a:xfrm>
          <a:prstGeom prst="bentConnector3">
            <a:avLst>
              <a:gd name="adj1" fmla="val -5370"/>
            </a:avLst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3" idx="1"/>
          </p:cNvCxnSpPr>
          <p:nvPr/>
        </p:nvCxnSpPr>
        <p:spPr>
          <a:xfrm rot="10800000" flipH="1" flipV="1">
            <a:off x="1114888" y="5574086"/>
            <a:ext cx="4620172" cy="419399"/>
          </a:xfrm>
          <a:prstGeom prst="bentConnector3">
            <a:avLst>
              <a:gd name="adj1" fmla="val -3958"/>
            </a:avLst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16" idx="3"/>
          </p:cNvCxnSpPr>
          <p:nvPr/>
        </p:nvCxnSpPr>
        <p:spPr>
          <a:xfrm flipH="1">
            <a:off x="6751537" y="5574087"/>
            <a:ext cx="4185006" cy="419399"/>
          </a:xfrm>
          <a:prstGeom prst="bentConnector3">
            <a:avLst>
              <a:gd name="adj1" fmla="val -4807"/>
            </a:avLst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7178565" y="2001011"/>
            <a:ext cx="3358585" cy="1054114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1579108" y="4274288"/>
            <a:ext cx="3741715" cy="129980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1539105" y="2030120"/>
            <a:ext cx="3829852" cy="10250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7201572" y="4274288"/>
            <a:ext cx="3212879" cy="125410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9106" y="2529078"/>
            <a:ext cx="50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АП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59719" y="4703880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ОПОРНЫЙ МАЯК 3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1133" y="469954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ОПОРНЫЙ МАЯК 4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9382" y="1211042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ОПОРНЫЙ МАЯК 1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98215" y="563022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7" t="12361" r="27266" b="12361"/>
          <a:stretch/>
        </p:blipFill>
        <p:spPr>
          <a:xfrm>
            <a:off x="6422158" y="3190775"/>
            <a:ext cx="476057" cy="9810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101633" y="350288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6297101" y="4476498"/>
            <a:ext cx="9973" cy="1051899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09004" y="4495027"/>
            <a:ext cx="461665" cy="9746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Wi-Fi/LTE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60642" y="1209780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ОПОРНЫЙ МАЯК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Номер слайда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MG_20210203_114228 (1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49" y="0"/>
            <a:ext cx="95482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оценка траектор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9" t="5566" r="8307"/>
          <a:stretch>
            <a:fillRect/>
          </a:stretch>
        </p:blipFill>
        <p:spPr bwMode="auto">
          <a:xfrm>
            <a:off x="158623" y="562547"/>
            <a:ext cx="11669719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12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537700" y="5353050"/>
            <a:ext cx="18669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Радиоизмерения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320" y="24733"/>
            <a:ext cx="11627317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предельных ошибок по уровню 3</a:t>
            </a:r>
            <a:r>
              <a:rPr lang="el-GR" dirty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86206"/>
              </p:ext>
            </p:extLst>
          </p:nvPr>
        </p:nvGraphicFramePr>
        <p:xfrm>
          <a:off x="274320" y="1350296"/>
          <a:ext cx="11612879" cy="542140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47910">
                  <a:extLst>
                    <a:ext uri="{9D8B030D-6E8A-4147-A177-3AD203B41FA5}">
                      <a16:colId xmlns:a16="http://schemas.microsoft.com/office/drawing/2014/main" val="4128910897"/>
                    </a:ext>
                  </a:extLst>
                </a:gridCol>
                <a:gridCol w="1585101">
                  <a:extLst>
                    <a:ext uri="{9D8B030D-6E8A-4147-A177-3AD203B41FA5}">
                      <a16:colId xmlns:a16="http://schemas.microsoft.com/office/drawing/2014/main" val="4282657321"/>
                    </a:ext>
                  </a:extLst>
                </a:gridCol>
                <a:gridCol w="1404833">
                  <a:extLst>
                    <a:ext uri="{9D8B030D-6E8A-4147-A177-3AD203B41FA5}">
                      <a16:colId xmlns:a16="http://schemas.microsoft.com/office/drawing/2014/main" val="3011905253"/>
                    </a:ext>
                  </a:extLst>
                </a:gridCol>
                <a:gridCol w="2467783">
                  <a:extLst>
                    <a:ext uri="{9D8B030D-6E8A-4147-A177-3AD203B41FA5}">
                      <a16:colId xmlns:a16="http://schemas.microsoft.com/office/drawing/2014/main" val="1157416255"/>
                    </a:ext>
                  </a:extLst>
                </a:gridCol>
                <a:gridCol w="2107252">
                  <a:extLst>
                    <a:ext uri="{9D8B030D-6E8A-4147-A177-3AD203B41FA5}">
                      <a16:colId xmlns:a16="http://schemas.microsoft.com/office/drawing/2014/main" val="3158076612"/>
                    </a:ext>
                  </a:extLst>
                </a:gridCol>
              </a:tblGrid>
              <a:tr h="75050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ru-RU" sz="2400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Х, м</a:t>
                      </a:r>
                      <a:endParaRPr lang="ru-RU" sz="2400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en-US" sz="2400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ru-RU" sz="2400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м</a:t>
                      </a:r>
                      <a:endParaRPr lang="ru-RU" sz="2400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en-US" sz="2400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lang="ru-RU" sz="2400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м/с</a:t>
                      </a:r>
                      <a:endParaRPr lang="ru-RU" sz="2400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ru-RU" sz="2400" b="0" dirty="0" smtClean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⁰</a:t>
                      </a:r>
                      <a:endParaRPr lang="ru-RU" sz="2400" b="0" dirty="0" smtClean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856504"/>
                  </a:ext>
                </a:extLst>
              </a:tr>
              <a:tr h="157509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ru-RU" sz="1800" dirty="0" smtClean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Аналитическая</a:t>
                      </a:r>
                      <a:r>
                        <a:rPr lang="ru-RU" sz="1800" baseline="0" dirty="0" smtClean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оценка</a:t>
                      </a:r>
                      <a:endParaRPr lang="ru-RU" sz="1800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0,28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</a:t>
                      </a:r>
                    </a:p>
                    <a:p>
                      <a:pPr indent="450215" algn="ctr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US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,6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/>
                </a:tc>
                <a:extLst>
                  <a:ext uri="{0D108BD9-81ED-4DB2-BD59-A6C34878D82A}">
                    <a16:rowId xmlns:a16="http://schemas.microsoft.com/office/drawing/2014/main" val="1557869624"/>
                  </a:ext>
                </a:extLst>
              </a:tr>
              <a:tr h="197006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ru-RU" sz="1800" dirty="0" smtClean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Оценка</a:t>
                      </a:r>
                      <a:r>
                        <a:rPr lang="ru-RU" sz="1800" baseline="0" dirty="0" smtClean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моделирования</a:t>
                      </a:r>
                      <a:endParaRPr lang="ru-RU" sz="1800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0,22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0,16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/>
                </a:tc>
                <a:extLst>
                  <a:ext uri="{0D108BD9-81ED-4DB2-BD59-A6C34878D82A}">
                    <a16:rowId xmlns:a16="http://schemas.microsoft.com/office/drawing/2014/main" val="277290732"/>
                  </a:ext>
                </a:extLst>
              </a:tr>
              <a:tr h="112575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ru-RU" sz="1800" dirty="0" smtClean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Оценка эксперимента</a:t>
                      </a:r>
                      <a:endParaRPr lang="ru-RU" sz="1800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0,35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0,36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9,2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779" marR="52779" marT="0" marB="0" anchor="ctr"/>
                </a:tc>
                <a:extLst>
                  <a:ext uri="{0D108BD9-81ED-4DB2-BD59-A6C34878D82A}">
                    <a16:rowId xmlns:a16="http://schemas.microsoft.com/office/drawing/2014/main" val="1942243037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7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57188" indent="-357188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3200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достигнута, все задачи выполнены</a:t>
            </a:r>
          </a:p>
          <a:p>
            <a:pPr marL="357188" indent="-357188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ru-RU" sz="3200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3200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является законченным исследованием</a:t>
            </a:r>
          </a:p>
          <a:p>
            <a:pPr marL="357188" indent="-357188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ru-RU" sz="3200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3200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Новизна: комплексирование СШП ЛНС и ДУС; «облегченный» вектор состояния</a:t>
            </a:r>
          </a:p>
          <a:p>
            <a:pPr marL="357188" indent="-357188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ru-RU" sz="3200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3200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результатам работы 3 публикации: 2 с индексированием РИНЦ и 1 с индексированием </a:t>
            </a:r>
            <a:r>
              <a:rPr lang="en-US" sz="3200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Scopus</a:t>
            </a:r>
            <a:endParaRPr lang="ru-RU" sz="3200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>
              <a:buFont typeface="Courier New" panose="02070309020205020404" pitchFamily="49" charset="0"/>
              <a:buChar char="o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5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4540" y="1519174"/>
            <a:ext cx="10662920" cy="4571683"/>
          </a:xfrm>
        </p:spPr>
        <p:txBody>
          <a:bodyPr>
            <a:normAutofit fontScale="85000" lnSpcReduction="10000"/>
          </a:bodyPr>
          <a:lstStyle/>
          <a:p>
            <a:pPr marL="355600" indent="-355600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2019 года в смартфоны внедряют приемопередатчик СШП сигналов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 marL="355600" indent="-3556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Недостаток СШП сигналов: </a:t>
            </a:r>
            <a:r>
              <a:rPr lang="ru-RU" dirty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снижение точности измерений при нарушении прямого распространения </a:t>
            </a: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из-за препятствий</a:t>
            </a:r>
          </a:p>
          <a:p>
            <a:pPr marL="355600" indent="-3556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повышения точности позиционирования </a:t>
            </a:r>
            <a:r>
              <a:rPr lang="ru-RU" dirty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приемопередатчик СШП </a:t>
            </a: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сигналов можно </a:t>
            </a:r>
            <a:r>
              <a:rPr lang="ru-RU" dirty="0" err="1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комплексировать</a:t>
            </a: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датчиком угловых скоростей смартфона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9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3600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и исследовать алгоритм комплексирования сверхширокополосной системы локальной радионавигации и датчика угловой скорости для использования в смартфонах</a:t>
            </a:r>
            <a:endParaRPr lang="ru-RU" sz="3600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Синтез алгоритма комплексирования </a:t>
            </a:r>
          </a:p>
          <a:p>
            <a:pPr marL="355600" indent="-355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Аналитическая оценка ошибок фильтрации</a:t>
            </a:r>
          </a:p>
          <a:p>
            <a:pPr marL="355600" indent="-355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Имитационное моделирование </a:t>
            </a:r>
          </a:p>
          <a:p>
            <a:pPr marL="355600" indent="-355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Эксперимент</a:t>
            </a:r>
          </a:p>
          <a:p>
            <a:pPr marL="355600" indent="-355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1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161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 синтеза</a:t>
            </a: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От СШП ЛНС: координаты с БГШ 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От ДУС: скорость угла курса </a:t>
            </a: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955868" y="4443163"/>
            <a:ext cx="2046889" cy="10168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ДУС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729071" y="1545586"/>
            <a:ext cx="2500485" cy="1345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ПП СШП ЛНС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772401" y="3040145"/>
            <a:ext cx="2260064" cy="10629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Расширенный фильтр </a:t>
            </a:r>
            <a:r>
              <a:rPr lang="ru-RU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Калмана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Соединительная линия уступом 21"/>
          <p:cNvCxnSpPr>
            <a:endCxn id="21" idx="0"/>
          </p:cNvCxnSpPr>
          <p:nvPr/>
        </p:nvCxnSpPr>
        <p:spPr>
          <a:xfrm>
            <a:off x="4229556" y="2251318"/>
            <a:ext cx="4672877" cy="788827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/>
          <p:nvPr/>
        </p:nvCxnSpPr>
        <p:spPr>
          <a:xfrm flipV="1">
            <a:off x="4046726" y="4113769"/>
            <a:ext cx="4948498" cy="848449"/>
          </a:xfrm>
          <a:prstGeom prst="bentConnector3">
            <a:avLst>
              <a:gd name="adj1" fmla="val 100045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957439" y="3029497"/>
                <a:ext cx="1851917" cy="539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sz="2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ru-RU" sz="2600" b="0" i="1" smtClean="0">
                              <a:latin typeface="Cambria Math" panose="02040503050406030204" pitchFamily="18" charset="0"/>
                            </a:rPr>
                            <m:t>СШП+ДУС,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439" y="3029497"/>
                <a:ext cx="1851917" cy="5398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388005" y="1591228"/>
                <a:ext cx="1284454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СШП,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005" y="1591228"/>
                <a:ext cx="1284454" cy="542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388005" y="4339031"/>
                <a:ext cx="778549" cy="61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ru-RU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005" y="4339031"/>
                <a:ext cx="778549" cy="6125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/>
          <p:cNvCxnSpPr/>
          <p:nvPr/>
        </p:nvCxnSpPr>
        <p:spPr>
          <a:xfrm>
            <a:off x="10032464" y="3579548"/>
            <a:ext cx="1776892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5</a:t>
            </a:fld>
            <a:endParaRPr lang="ru-RU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838200" y="1790699"/>
            <a:ext cx="10515600" cy="4930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От СШП ЛНС: координаты с БГШ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От ДУС: скорость угла курса </a:t>
            </a: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955868" y="4408238"/>
            <a:ext cx="2046889" cy="10168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ДУС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772401" y="3005220"/>
            <a:ext cx="2260064" cy="10629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Расширенный фильтр </a:t>
            </a:r>
            <a:r>
              <a:rPr lang="ru-RU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Калмана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Соединительная линия уступом 26"/>
          <p:cNvCxnSpPr>
            <a:endCxn id="18" idx="0"/>
          </p:cNvCxnSpPr>
          <p:nvPr/>
        </p:nvCxnSpPr>
        <p:spPr>
          <a:xfrm>
            <a:off x="4229556" y="2216393"/>
            <a:ext cx="4672877" cy="788827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/>
          <p:nvPr/>
        </p:nvCxnSpPr>
        <p:spPr>
          <a:xfrm flipV="1">
            <a:off x="4046726" y="4078844"/>
            <a:ext cx="4948498" cy="848449"/>
          </a:xfrm>
          <a:prstGeom prst="bentConnector3">
            <a:avLst>
              <a:gd name="adj1" fmla="val 100045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388005" y="4304106"/>
                <a:ext cx="778549" cy="61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ru-RU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005" y="4304106"/>
                <a:ext cx="778549" cy="6125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0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Синтез алгоритма</a:t>
            </a: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09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динамики</a:t>
            </a: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            Матрица </a:t>
            </a:r>
            <a:r>
              <a:rPr lang="ru-RU" dirty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наблюдений:</a:t>
            </a:r>
          </a:p>
          <a:p>
            <a:pPr marL="0" indent="0">
              <a:buNone/>
            </a:pP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</a:t>
            </a:r>
          </a:p>
          <a:p>
            <a:pPr marL="0" indent="0">
              <a:buNone/>
            </a:pPr>
            <a:r>
              <a:rPr lang="ru-RU" dirty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Изменение вектора состояния:  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028054"/>
              </p:ext>
            </p:extLst>
          </p:nvPr>
        </p:nvGraphicFramePr>
        <p:xfrm>
          <a:off x="838200" y="2347970"/>
          <a:ext cx="4022558" cy="300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" imgW="1701800" imgH="1270000" progId="Equation.DSMT4">
                  <p:embed/>
                </p:oleObj>
              </mc:Choice>
              <mc:Fallback>
                <p:oleObj name="Equation" r:id="rId3" imgW="1701800" imgH="1270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47970"/>
                        <a:ext cx="4022558" cy="30019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972167"/>
              </p:ext>
            </p:extLst>
          </p:nvPr>
        </p:nvGraphicFramePr>
        <p:xfrm>
          <a:off x="5982904" y="2087856"/>
          <a:ext cx="2627696" cy="13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5" imgW="1333500" imgH="711200" progId="Equation.DSMT4">
                  <p:embed/>
                </p:oleObj>
              </mc:Choice>
              <mc:Fallback>
                <p:oleObj name="Equation" r:id="rId5" imgW="13335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904" y="2087856"/>
                        <a:ext cx="2627696" cy="1376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896696"/>
              </p:ext>
            </p:extLst>
          </p:nvPr>
        </p:nvGraphicFramePr>
        <p:xfrm>
          <a:off x="5982904" y="4160846"/>
          <a:ext cx="5559985" cy="2378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7" imgW="3162300" imgH="1346200" progId="Equation.DSMT4">
                  <p:embed/>
                </p:oleObj>
              </mc:Choice>
              <mc:Fallback>
                <p:oleObj name="Equation" r:id="rId7" imgW="3162300" imgH="1346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904" y="4160846"/>
                        <a:ext cx="5559985" cy="23780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7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0" y="605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Аналитическая оценка ошибок фильтрации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2620" y="1815465"/>
            <a:ext cx="10906760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48731"/>
            <a:ext cx="2743200" cy="365125"/>
          </a:xfrm>
        </p:spPr>
        <p:txBody>
          <a:bodyPr/>
          <a:lstStyle/>
          <a:p>
            <a:fld id="{2B5D70D2-65F1-4BD3-AEDD-628EE2058E2F}" type="slidenum">
              <a:rPr lang="ru-RU" smtClean="0"/>
              <a:t>7</a:t>
            </a:fld>
            <a:endParaRPr lang="ru-RU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06881"/>
              </p:ext>
            </p:extLst>
          </p:nvPr>
        </p:nvGraphicFramePr>
        <p:xfrm>
          <a:off x="570128" y="1475086"/>
          <a:ext cx="11411871" cy="20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3" imgW="8559720" imgH="1536480" progId="Equation.DSMT4">
                  <p:embed/>
                </p:oleObj>
              </mc:Choice>
              <mc:Fallback>
                <p:oleObj name="Equation" r:id="rId3" imgW="8559720" imgH="1536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28" y="1475086"/>
                        <a:ext cx="11411871" cy="2043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978316" y="1805087"/>
            <a:ext cx="165277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9839"/>
              </p:ext>
            </p:extLst>
          </p:nvPr>
        </p:nvGraphicFramePr>
        <p:xfrm>
          <a:off x="461692" y="3576322"/>
          <a:ext cx="11520307" cy="2071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5" imgW="8559720" imgH="1536480" progId="Equation.DSMT4">
                  <p:embed/>
                </p:oleObj>
              </mc:Choice>
              <mc:Fallback>
                <p:oleObj name="Equation" r:id="rId5" imgW="8559720" imgH="1536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92" y="3576322"/>
                        <a:ext cx="11520307" cy="20712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480679"/>
              </p:ext>
            </p:extLst>
          </p:nvPr>
        </p:nvGraphicFramePr>
        <p:xfrm>
          <a:off x="642620" y="5803520"/>
          <a:ext cx="359664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7" imgW="2451100" imgH="571500" progId="Equation.DSMT4">
                  <p:embed/>
                </p:oleObj>
              </mc:Choice>
              <mc:Fallback>
                <p:oleObj name="Equation" r:id="rId7" imgW="2451100" imgH="571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" y="5803520"/>
                        <a:ext cx="3596642" cy="842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112140"/>
              </p:ext>
            </p:extLst>
          </p:nvPr>
        </p:nvGraphicFramePr>
        <p:xfrm>
          <a:off x="5024120" y="5824581"/>
          <a:ext cx="3586480" cy="821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9" imgW="2451100" imgH="558800" progId="Equation.DSMT4">
                  <p:embed/>
                </p:oleObj>
              </mc:Choice>
              <mc:Fallback>
                <p:oleObj name="Equation" r:id="rId9" imgW="2451100" imgH="558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120" y="5824581"/>
                        <a:ext cx="3586480" cy="821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9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2953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Имитационное моделирование </a:t>
            </a: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8</a:t>
            </a:fld>
            <a:endParaRPr lang="ru-RU"/>
          </a:p>
        </p:txBody>
      </p:sp>
      <p:pic>
        <p:nvPicPr>
          <p:cNvPr id="4098" name="Picture 2" descr="оценка х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7" t="3481" r="8307"/>
          <a:stretch>
            <a:fillRect/>
          </a:stretch>
        </p:blipFill>
        <p:spPr bwMode="auto">
          <a:xfrm>
            <a:off x="6613996" y="1061955"/>
            <a:ext cx="5288444" cy="285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оценка 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t="3967" r="8437"/>
          <a:stretch>
            <a:fillRect/>
          </a:stretch>
        </p:blipFill>
        <p:spPr bwMode="auto">
          <a:xfrm>
            <a:off x="6569242" y="3927679"/>
            <a:ext cx="5333198" cy="288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" r="7854"/>
          <a:stretch/>
        </p:blipFill>
        <p:spPr>
          <a:xfrm>
            <a:off x="0" y="1061955"/>
            <a:ext cx="6613996" cy="56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521" y="0"/>
            <a:ext cx="11411551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предельных ошибок по уровню 3</a:t>
            </a:r>
            <a:r>
              <a:rPr lang="el-GR" dirty="0" smtClean="0">
                <a:solidFill>
                  <a:srgbClr val="292D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endParaRPr lang="ru-RU" dirty="0">
              <a:solidFill>
                <a:srgbClr val="292D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4927"/>
              </p:ext>
            </p:extLst>
          </p:nvPr>
        </p:nvGraphicFramePr>
        <p:xfrm>
          <a:off x="350521" y="1507809"/>
          <a:ext cx="11490958" cy="535967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05413">
                  <a:extLst>
                    <a:ext uri="{9D8B030D-6E8A-4147-A177-3AD203B41FA5}">
                      <a16:colId xmlns:a16="http://schemas.microsoft.com/office/drawing/2014/main" val="21709895"/>
                    </a:ext>
                  </a:extLst>
                </a:gridCol>
                <a:gridCol w="1568457">
                  <a:extLst>
                    <a:ext uri="{9D8B030D-6E8A-4147-A177-3AD203B41FA5}">
                      <a16:colId xmlns:a16="http://schemas.microsoft.com/office/drawing/2014/main" val="2200199935"/>
                    </a:ext>
                  </a:extLst>
                </a:gridCol>
                <a:gridCol w="1390085">
                  <a:extLst>
                    <a:ext uri="{9D8B030D-6E8A-4147-A177-3AD203B41FA5}">
                      <a16:colId xmlns:a16="http://schemas.microsoft.com/office/drawing/2014/main" val="2228458279"/>
                    </a:ext>
                  </a:extLst>
                </a:gridCol>
                <a:gridCol w="2441875">
                  <a:extLst>
                    <a:ext uri="{9D8B030D-6E8A-4147-A177-3AD203B41FA5}">
                      <a16:colId xmlns:a16="http://schemas.microsoft.com/office/drawing/2014/main" val="3878396946"/>
                    </a:ext>
                  </a:extLst>
                </a:gridCol>
                <a:gridCol w="2085128">
                  <a:extLst>
                    <a:ext uri="{9D8B030D-6E8A-4147-A177-3AD203B41FA5}">
                      <a16:colId xmlns:a16="http://schemas.microsoft.com/office/drawing/2014/main" val="166866893"/>
                    </a:ext>
                  </a:extLst>
                </a:gridCol>
              </a:tblGrid>
              <a:tr h="873135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ru-RU" sz="2000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27" marR="68227" marT="0" marB="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ru-RU" sz="2400" b="0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Х, м</a:t>
                      </a:r>
                      <a:endParaRPr lang="ru-RU" sz="2400" b="0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27" marR="68227" marT="0" marB="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en-US" sz="2400" b="0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ru-RU" sz="2400" b="0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м</a:t>
                      </a:r>
                      <a:endParaRPr lang="ru-RU" sz="2400" b="0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27" marR="68227" marT="0" marB="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en-US" sz="2400" b="0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lang="ru-RU" sz="2400" b="0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м/с</a:t>
                      </a:r>
                      <a:endParaRPr lang="ru-RU" sz="2400" b="0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27" marR="68227" marT="0" marB="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ru-RU" sz="2400" b="0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α, ⁰</a:t>
                      </a:r>
                      <a:endParaRPr lang="ru-RU" sz="2400" b="0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27" marR="68227" marT="0" marB="0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88988"/>
                  </a:ext>
                </a:extLst>
              </a:tr>
              <a:tr h="131648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ru-RU" sz="2800" dirty="0" smtClean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Аналитическая</a:t>
                      </a:r>
                      <a:r>
                        <a:rPr lang="ru-RU" sz="2800" baseline="0" dirty="0" smtClean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оценка</a:t>
                      </a:r>
                      <a:endParaRPr lang="ru-RU" sz="2800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27" marR="68227" marT="0" marB="0" anchor="ctr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27" marR="68227" marT="0" marB="0" anchor="ctr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27" marR="68227" marT="0" marB="0" anchor="ctr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</a:t>
                      </a:r>
                    </a:p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27" marR="68227" marT="0" marB="0" anchor="ctr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US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,6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27" marR="68227" marT="0" marB="0" anchor="ctr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347012"/>
                  </a:ext>
                </a:extLst>
              </a:tr>
              <a:tr h="229197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200"/>
                        </a:spcAft>
                      </a:pPr>
                      <a:r>
                        <a:rPr lang="ru-RU" sz="2800" dirty="0" smtClean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Оценка</a:t>
                      </a:r>
                      <a:r>
                        <a:rPr lang="ru-RU" sz="2800" baseline="0" dirty="0" smtClean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моделирования</a:t>
                      </a:r>
                      <a:endParaRPr lang="ru-RU" sz="2800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27" marR="68227" marT="0" marB="0" anchor="ctr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0,22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27" marR="68227" marT="0" marB="0" anchor="ctr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0,16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27" marR="68227" marT="0" marB="0" anchor="ctr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27" marR="68227" marT="0" marB="0" anchor="ctr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200000"/>
                        </a:lnSpc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292D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,0</a:t>
                      </a:r>
                      <a:endParaRPr lang="ru-RU" sz="2400" b="1" dirty="0">
                        <a:solidFill>
                          <a:srgbClr val="292D5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227" marR="68227" marT="0" marB="0" anchor="ctr">
                    <a:lnL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859097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70D2-65F1-4BD3-AEDD-628EE2058E2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4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6672</TotalTime>
  <Words>280</Words>
  <Application>Microsoft Office PowerPoint</Application>
  <PresentationFormat>Широкоэкранный</PresentationFormat>
  <Paragraphs>135</Paragraphs>
  <Slides>14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Тема Office</vt:lpstr>
      <vt:lpstr>Equation</vt:lpstr>
      <vt:lpstr>ФГОУБ ВО «НИУ «МЭИ»  ИРЭ им. В.А. Котельникова  Кафедра Радиотехнических систем  РАЗРАБОТКА И ИССЛЕДОВАНИЕ АЛГОРИТМА КОМПЛЕКСИРОВАНИЯ СВЕРХШИРОКОПОЛОСНОЙ СИСТЕМЫ ЛОКАЛЬНОЙ РАДИОНАВИГАЦИИ И ДАТЧИКА УГЛОВОЙ СКОРОСТИ ДЛЯ ИСПОЛЬЗОВАНИЯ В СМАРТФОНАХ</vt:lpstr>
      <vt:lpstr>Актуальность</vt:lpstr>
      <vt:lpstr>Цель</vt:lpstr>
      <vt:lpstr>Задачи</vt:lpstr>
      <vt:lpstr>Постановка задачи синтеза</vt:lpstr>
      <vt:lpstr>Синтез алгоритма</vt:lpstr>
      <vt:lpstr>Аналитическая оценка ошибок фильтрации</vt:lpstr>
      <vt:lpstr>Имитационное моделирование </vt:lpstr>
      <vt:lpstr>Оценка предельных ошибок по уровню 3σ</vt:lpstr>
      <vt:lpstr>Экспериментальный стенд</vt:lpstr>
      <vt:lpstr>Презентация PowerPoint</vt:lpstr>
      <vt:lpstr>Презентация PowerPoint</vt:lpstr>
      <vt:lpstr>Оценка предельных ошибок по уровню 3σ</vt:lpstr>
      <vt:lpstr>Выводы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ФГОУБ ВО «НИУ «МЭИ»  ИРЭ им. В.А. Котельникова  Кафедра Радиотехнических систем  РАЗРАБОТКА И ИССЛЕДОВАНИЕ АЛГОРИТМА КОМПЛЕКСИРОВАНИЯ СВЕРХШИРОКОПОЛОСНОЙ СИСТЕМЫ ЛОКАЛЬНОЙ РАДИОНАВИГАЦИИ И ДАТЧИКА УГЛОВОЙ СКОРОСТИ ДЛЯ ИСПОЛЬЗОВАНИЯ В СМАРТФОНАХ</dc:title>
  <dc:creator>Татьяна Бровко</dc:creator>
  <cp:lastModifiedBy>Татьяна Бровко</cp:lastModifiedBy>
  <cp:revision>37</cp:revision>
  <dcterms:created xsi:type="dcterms:W3CDTF">2021-07-05T10:39:11Z</dcterms:created>
  <dcterms:modified xsi:type="dcterms:W3CDTF">2022-03-15T13:25:40Z</dcterms:modified>
</cp:coreProperties>
</file>