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4" r:id="rId6"/>
    <p:sldId id="267" r:id="rId7"/>
    <p:sldId id="260" r:id="rId8"/>
    <p:sldId id="261" r:id="rId9"/>
    <p:sldId id="263" r:id="rId10"/>
    <p:sldId id="265" r:id="rId11"/>
    <p:sldId id="282" r:id="rId12"/>
    <p:sldId id="284" r:id="rId13"/>
    <p:sldId id="283" r:id="rId14"/>
    <p:sldId id="269" r:id="rId15"/>
    <p:sldId id="281" r:id="rId16"/>
    <p:sldId id="271" r:id="rId17"/>
    <p:sldId id="285" r:id="rId18"/>
    <p:sldId id="272" r:id="rId19"/>
    <p:sldId id="286" r:id="rId20"/>
    <p:sldId id="280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7D338-5039-4C05-8B16-3AB17F244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4B8ABF-47F8-448E-9491-30AA0EAE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01680D-9518-4300-8049-FF6B49AC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1000-595E-45A6-B39B-BD15A7E156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D00B7F-630B-491E-9937-1B8478BE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BACC57-4106-48EA-8B91-9F8FC63B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7374-7CA8-4079-860A-B493E9F09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35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5B898-62FD-4FCB-ABD5-D4425E0C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301579-0183-43E7-AFC9-2465BB3C8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CC3F2A-B28D-48DA-9C3B-22EAB28D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1000-595E-45A6-B39B-BD15A7E156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51349-976C-49CC-8CA9-10F42E82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2928AD-CE0E-4255-BB65-8D58D957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7374-7CA8-4079-860A-B493E9F09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68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F885FA-B34C-4264-9742-A735F73DB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64EA02-BADB-4ED3-9215-2FDE87567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7B4F84-5F6F-40D3-BFB9-81F6A87D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1000-595E-45A6-B39B-BD15A7E156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B3878E-BFC4-45DC-84E9-74478632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339BF4-3383-43A3-84F1-B300743D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7374-7CA8-4079-860A-B493E9F09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47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DC272-6A24-4080-9919-398EEC58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AB56B4-1096-47E4-845F-F5EC56533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C01B6E-F24A-4E35-B3C2-A12A743C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1000-595E-45A6-B39B-BD15A7E156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D9A43A-1F07-4D21-9D76-9816784E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D9E348-3470-4CAD-86BA-124A8795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7374-7CA8-4079-860A-B493E9F09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6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380DF-1927-433A-A29F-F4BDBBB2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F05551-3FB3-4485-860E-146E2CE5E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B1D25-9C16-4C10-999C-055F7B62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1000-595E-45A6-B39B-BD15A7E156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CD2209-0E9B-402A-8A68-4D44F884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CF8796-A307-4188-945D-4210ACC3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7374-7CA8-4079-860A-B493E9F09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04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A9065-13B8-4472-B27C-15921DB1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2DA5CD-3C37-494C-BA6F-9C84BA9BC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18DAA7-E90C-4A56-8CA7-A9901A30E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0DF857-EF3B-442F-8A7A-035A25A9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1000-595E-45A6-B39B-BD15A7E156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FF52C7-3B76-44B0-9908-945AD058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C307AC-DBF2-4C51-A984-5BA0F745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7374-7CA8-4079-860A-B493E9F09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2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EFFE7-F80D-4451-B84C-4B1DB6B1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4304EA-6611-4ABD-9823-9A734261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3C5B3D-3127-4D51-B5A7-1E9DF4089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1AC3C7-3FAA-4F90-B58C-10507C089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23FA88-3558-4869-93D7-9D78D9122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D9C261F-82BC-4DAA-B96C-A96BFE67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1000-595E-45A6-B39B-BD15A7E156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E021B1-D840-4E9F-A597-40E68975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C015AB-EA6C-4DEB-80BA-FE9F9709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7374-7CA8-4079-860A-B493E9F09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69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73AC1-D9B5-4E7D-ABF9-70BEF41E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34B191-17F6-461B-A82A-9210B3DC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1000-595E-45A6-B39B-BD15A7E156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C38410-8397-4900-B2B1-DD466F0C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81DFB3-D95A-4C00-9BEB-8EE1D34A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7374-7CA8-4079-860A-B493E9F09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5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A27774A-BA1E-4924-BF8B-DE9F7ADF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1000-595E-45A6-B39B-BD15A7E156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CDC3A8-C0F0-4F4E-99A9-E58FFC49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D9DD35-5B60-4800-AF7F-592405B5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7374-7CA8-4079-860A-B493E9F09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74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8F289-56C0-41EE-97FC-E87B91D0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A8FB21-FEB8-401A-90DE-5C691F88C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D92DE8-E377-41F3-A312-22F501FDE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8FE14E-0E00-40BA-BE74-43E06D4C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1000-595E-45A6-B39B-BD15A7E156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A72392-E70E-4760-8D37-0BFC405C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411A41-95E1-4ABA-9B80-43855AE8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7374-7CA8-4079-860A-B493E9F09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B2676-20B2-493C-8DF5-46304C97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7660A1-7FF5-4BF9-A0B9-AC766699C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F2FD93-17B1-408A-A4F7-119D9E998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ED9422-67FC-41C9-B54D-6C9D9CA5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1000-595E-45A6-B39B-BD15A7E156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12D6B3-F044-4CD0-82BE-EFB0519F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9DAD20-D2AC-430F-BDED-65C0B6D5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7374-7CA8-4079-860A-B493E9F09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6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EE271-B55E-4482-B03F-705E17E5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8DED7C-1FF3-4412-BB59-116E6706E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C81456-3137-4C26-A532-D600F8C19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F1000-595E-45A6-B39B-BD15A7E1567E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AA7924-45C9-4D90-BFD6-6D837531D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3C563F-E9B1-4297-9BAA-C43E2F58E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57374-7CA8-4079-860A-B493E9F09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38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801B2-7653-4E4D-BA2B-F3F8088D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4053"/>
            <a:ext cx="9144000" cy="917452"/>
          </a:xfrm>
        </p:spPr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D7CB12-8D0F-44F8-9868-1CC196B98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21546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Имеется выборка принятых импульсов (отметок), характеризующаяся следующими параметрами: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82D1BBE-F9A8-43AC-9493-1964D061FB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659522"/>
              </p:ext>
            </p:extLst>
          </p:nvPr>
        </p:nvGraphicFramePr>
        <p:xfrm>
          <a:off x="4551485" y="2377832"/>
          <a:ext cx="4686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4686120" imgH="774360" progId="Equation.DSMT4">
                  <p:embed/>
                </p:oleObj>
              </mc:Choice>
              <mc:Fallback>
                <p:oleObj name="Equation" r:id="rId3" imgW="468612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1485" y="2377832"/>
                        <a:ext cx="46863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0F159A-ECEB-40C4-94DB-BE1585E4541C}"/>
              </a:ext>
            </a:extLst>
          </p:cNvPr>
          <p:cNvSpPr txBox="1"/>
          <p:nvPr/>
        </p:nvSpPr>
        <p:spPr>
          <a:xfrm>
            <a:off x="2114843" y="3564842"/>
            <a:ext cx="186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Время </a:t>
            </a:r>
            <a:r>
              <a:rPr lang="ru-RU" b="1" dirty="0" err="1"/>
              <a:t>прихода,с</a:t>
            </a:r>
            <a:r>
              <a:rPr lang="ru-RU" b="1" dirty="0"/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AF706-980B-4669-83D7-C71A1E50FE5D}"/>
              </a:ext>
            </a:extLst>
          </p:cNvPr>
          <p:cNvSpPr txBox="1"/>
          <p:nvPr/>
        </p:nvSpPr>
        <p:spPr>
          <a:xfrm>
            <a:off x="4308255" y="4359903"/>
            <a:ext cx="150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Амплитуда,В</a:t>
            </a:r>
            <a:r>
              <a:rPr lang="ru-RU" b="1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043A8-FD29-4C5D-8AAB-8268D47AB9E8}"/>
              </a:ext>
            </a:extLst>
          </p:cNvPr>
          <p:cNvSpPr txBox="1"/>
          <p:nvPr/>
        </p:nvSpPr>
        <p:spPr>
          <a:xfrm>
            <a:off x="5809029" y="3984005"/>
            <a:ext cx="133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Частота,кГц</a:t>
            </a:r>
            <a:r>
              <a:rPr lang="ru-RU" b="1" dirty="0"/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F736C-A297-4B3D-9CB4-4944D523DCD7}"/>
              </a:ext>
            </a:extLst>
          </p:cNvPr>
          <p:cNvSpPr txBox="1"/>
          <p:nvPr/>
        </p:nvSpPr>
        <p:spPr>
          <a:xfrm>
            <a:off x="6894634" y="4815478"/>
            <a:ext cx="197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Длительность,нс</a:t>
            </a:r>
            <a:r>
              <a:rPr lang="ru-RU" b="1" dirty="0"/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278BE-CADF-44AE-9EF9-0789B7659AE0}"/>
              </a:ext>
            </a:extLst>
          </p:cNvPr>
          <p:cNvSpPr txBox="1"/>
          <p:nvPr/>
        </p:nvSpPr>
        <p:spPr>
          <a:xfrm>
            <a:off x="7935472" y="4167589"/>
            <a:ext cx="148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Азимут,град</a:t>
            </a:r>
            <a:r>
              <a:rPr lang="ru-RU" b="1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897612-1A44-4C84-9470-9CB729659ECE}"/>
              </a:ext>
            </a:extLst>
          </p:cNvPr>
          <p:cNvSpPr txBox="1"/>
          <p:nvPr/>
        </p:nvSpPr>
        <p:spPr>
          <a:xfrm>
            <a:off x="9678575" y="3672439"/>
            <a:ext cx="121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Период,с</a:t>
            </a:r>
            <a:r>
              <a:rPr lang="ru-RU" b="1" dirty="0"/>
              <a:t>  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CDCC1A86-F4CC-4DF3-BC51-E3E69D8434C7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981157" y="3077308"/>
            <a:ext cx="832985" cy="67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1E94D4A-C155-43C0-8809-033B2ED6802F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058642" y="2984975"/>
            <a:ext cx="460583" cy="137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24A01A8-C415-4BCD-BE03-C8FB8810614F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6244285" y="3136409"/>
            <a:ext cx="230371" cy="84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77773DFE-7339-4672-B8EE-52F3DDE58B04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008644" y="3027222"/>
            <a:ext cx="873758" cy="178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FCF93743-97F9-4C5E-8725-7522AAC26E03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099720" y="3014653"/>
            <a:ext cx="576004" cy="115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018E070-5DA7-4451-A377-CA137764C501}"/>
              </a:ext>
            </a:extLst>
          </p:cNvPr>
          <p:cNvCxnSpPr>
            <a:cxnSpLocks/>
          </p:cNvCxnSpPr>
          <p:nvPr/>
        </p:nvCxnSpPr>
        <p:spPr>
          <a:xfrm flipH="1" flipV="1">
            <a:off x="8870170" y="2940812"/>
            <a:ext cx="963245" cy="76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одзаголовок 2">
            <a:extLst>
              <a:ext uri="{FF2B5EF4-FFF2-40B4-BE49-F238E27FC236}">
                <a16:creationId xmlns:a16="http://schemas.microsoft.com/office/drawing/2014/main" id="{E8E4AABF-A171-4750-B3D6-31FBD6D981CA}"/>
              </a:ext>
            </a:extLst>
          </p:cNvPr>
          <p:cNvSpPr txBox="1">
            <a:spLocks/>
          </p:cNvSpPr>
          <p:nvPr/>
        </p:nvSpPr>
        <p:spPr>
          <a:xfrm>
            <a:off x="2114843" y="559712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Требуется определить кластеры сложных сигналов (паттернов), состоящих из </a:t>
            </a:r>
            <a:r>
              <a:rPr lang="en-US" dirty="0"/>
              <a:t>n-</a:t>
            </a:r>
            <a:r>
              <a:rPr lang="ru-RU" dirty="0"/>
              <a:t>ого числа отметок, где </a:t>
            </a:r>
            <a:r>
              <a:rPr lang="en-US" dirty="0"/>
              <a:t>n &gt;</a:t>
            </a:r>
            <a:r>
              <a:rPr lang="ru-RU" dirty="0"/>
              <a:t> 1.</a:t>
            </a:r>
          </a:p>
        </p:txBody>
      </p:sp>
    </p:spTree>
    <p:extLst>
      <p:ext uri="{BB962C8B-B14F-4D97-AF65-F5344CB8AC3E}">
        <p14:creationId xmlns:p14="http://schemas.microsoft.com/office/powerpoint/2010/main" val="3106489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A6B90-9DDE-43A4-BFAE-21D7E10E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Подготовка данных под кластеризацию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7F7CA1-A713-4F3B-9615-7D2CE2EEF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rabicParenR"/>
            </a:pPr>
            <a:r>
              <a:rPr lang="ru-RU" dirty="0"/>
              <a:t>Необходимо провести </a:t>
            </a:r>
            <a:r>
              <a:rPr lang="en-US" dirty="0"/>
              <a:t>z-</a:t>
            </a:r>
            <a:r>
              <a:rPr lang="ru-RU" dirty="0"/>
              <a:t>стандартизацию параметров матрицы наблюдений </a:t>
            </a: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ru-RU" dirty="0"/>
          </a:p>
          <a:p>
            <a:pPr marL="0" indent="0">
              <a:buNone/>
            </a:pPr>
            <a:r>
              <a:rPr lang="ru-RU" dirty="0"/>
              <a:t>1.1) Параметр времени прихода использовать в кластеризации не будем, так он не является для нас информативным. Поэтому для кластеризации будем использовать следующие 3 параметра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</a:t>
            </a:r>
            <a:r>
              <a:rPr lang="ru-RU" dirty="0"/>
              <a:t>Чтобы алгоритм кластеризации выделял не просто отдельные импульсы в кластеры, а искал паттерны из импульсов требуется матрицу </a:t>
            </a:r>
            <a:r>
              <a:rPr lang="en-US" dirty="0"/>
              <a:t>R </a:t>
            </a:r>
            <a:r>
              <a:rPr lang="ru-RU" dirty="0"/>
              <a:t>преобразовать, расширив ее до размерности 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Назовем эту операцию «окном смещения»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2.1) Операцию «окно смещения» необходимо проделать один раз, для размерности минимально-искомого паттерна.</a:t>
            </a:r>
          </a:p>
          <a:p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D630235-BB95-4D5E-B3EA-848DFB1FCC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596225"/>
              </p:ext>
            </p:extLst>
          </p:nvPr>
        </p:nvGraphicFramePr>
        <p:xfrm>
          <a:off x="5278755" y="3537834"/>
          <a:ext cx="1409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1409400" imgH="342720" progId="Equation.DSMT4">
                  <p:embed/>
                </p:oleObj>
              </mc:Choice>
              <mc:Fallback>
                <p:oleObj name="Equation" r:id="rId3" imgW="1409400" imgH="34272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B7BCD374-0EDA-482E-A2E1-CC707AAF25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78755" y="3537834"/>
                        <a:ext cx="1409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D630235-BB95-4D5E-B3EA-848DFB1FCC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326842"/>
              </p:ext>
            </p:extLst>
          </p:nvPr>
        </p:nvGraphicFramePr>
        <p:xfrm>
          <a:off x="4739368" y="2129427"/>
          <a:ext cx="1949087" cy="803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5" imgW="4838400" imgH="1993680" progId="Equation.DSMT4">
                  <p:embed/>
                </p:oleObj>
              </mc:Choice>
              <mc:Fallback>
                <p:oleObj name="Equation" r:id="rId5" imgW="4838400" imgH="1993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9368" y="2129427"/>
                        <a:ext cx="1949087" cy="803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1D630235-BB95-4D5E-B3EA-848DFB1FCC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476352"/>
              </p:ext>
            </p:extLst>
          </p:nvPr>
        </p:nvGraphicFramePr>
        <p:xfrm>
          <a:off x="4119563" y="4486275"/>
          <a:ext cx="4191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7" imgW="4190760" imgH="342720" progId="Equation.DSMT4">
                  <p:embed/>
                </p:oleObj>
              </mc:Choice>
              <mc:Fallback>
                <p:oleObj name="Equation" r:id="rId7" imgW="41907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9563" y="4486275"/>
                        <a:ext cx="4191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639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330034" y="1906996"/>
            <a:ext cx="643764" cy="906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1906360" y="5265772"/>
            <a:ext cx="3401045" cy="951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262596" y="5425363"/>
            <a:ext cx="3251201" cy="863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906360" y="3394207"/>
            <a:ext cx="3401045" cy="99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330034" y="3564027"/>
            <a:ext cx="3251201" cy="8653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D6B24-4E62-4AC2-917C-E20033B2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98" y="16803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Окна смещения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30034" y="3594647"/>
            <a:ext cx="3720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2  3  4  5  6  7  8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1973798" y="1906996"/>
            <a:ext cx="3401045" cy="9060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1397472" y="2020917"/>
            <a:ext cx="3720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1  2  3  4  5  6  7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30034" y="5425363"/>
            <a:ext cx="39773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3  4  5  6  7  8  9 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8396632" y="1906996"/>
            <a:ext cx="643764" cy="906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8972959" y="5243052"/>
            <a:ext cx="1044742" cy="951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8329194" y="5425363"/>
            <a:ext cx="1091897" cy="863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8972958" y="3394207"/>
            <a:ext cx="1044743" cy="99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8396633" y="3564027"/>
            <a:ext cx="1024458" cy="8653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8396632" y="3594647"/>
            <a:ext cx="15536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2  3  4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9040397" y="1906996"/>
            <a:ext cx="1044742" cy="9060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8464070" y="2020917"/>
            <a:ext cx="15536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1  2  3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96632" y="5425363"/>
            <a:ext cx="1681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3  4  5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8223" y="1196390"/>
            <a:ext cx="526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Для паттерна из 7 импульсов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6607071" y="1196389"/>
            <a:ext cx="52609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Для паттерна из 3 импульсов</a:t>
            </a:r>
          </a:p>
        </p:txBody>
      </p:sp>
      <p:cxnSp>
        <p:nvCxnSpPr>
          <p:cNvPr id="44" name="Прямая со стрелкой 43"/>
          <p:cNvCxnSpPr/>
          <p:nvPr/>
        </p:nvCxnSpPr>
        <p:spPr>
          <a:xfrm flipH="1">
            <a:off x="2691717" y="2908597"/>
            <a:ext cx="1357744" cy="5858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>
            <a:off x="2660074" y="4557593"/>
            <a:ext cx="2013526" cy="8262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8726726" y="2926998"/>
            <a:ext cx="694365" cy="5940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>
            <a:off x="8718514" y="4491530"/>
            <a:ext cx="836222" cy="7930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01927" y="3357264"/>
            <a:ext cx="1445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Нас интересует случай для 3 импульсов</a:t>
            </a:r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7637417" y="1906996"/>
            <a:ext cx="174172" cy="410191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38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5248079" y="1482790"/>
            <a:ext cx="643764" cy="906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5824406" y="4818846"/>
            <a:ext cx="1044742" cy="951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5180641" y="5001157"/>
            <a:ext cx="1091897" cy="863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5824405" y="2970001"/>
            <a:ext cx="1044743" cy="99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5248080" y="3139821"/>
            <a:ext cx="1024458" cy="8653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5248079" y="3170441"/>
            <a:ext cx="15536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2  3  4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5891844" y="1482790"/>
            <a:ext cx="1044742" cy="9060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5315517" y="1596711"/>
            <a:ext cx="15536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1  2  3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48079" y="5001157"/>
            <a:ext cx="1681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3  4  5 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3458518" y="772183"/>
            <a:ext cx="36659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For a 3-pulse pattern</a:t>
            </a:r>
            <a:endParaRPr lang="ru-RU" sz="3200" dirty="0"/>
          </a:p>
        </p:txBody>
      </p:sp>
      <p:cxnSp>
        <p:nvCxnSpPr>
          <p:cNvPr id="51" name="Прямая со стрелкой 50"/>
          <p:cNvCxnSpPr/>
          <p:nvPr/>
        </p:nvCxnSpPr>
        <p:spPr>
          <a:xfrm flipH="1">
            <a:off x="5578173" y="2502792"/>
            <a:ext cx="694365" cy="5940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>
            <a:off x="5569961" y="4067324"/>
            <a:ext cx="836222" cy="7930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159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machinelearningmastery.ru/img/0-976498-59588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21"/>
          <a:stretch/>
        </p:blipFill>
        <p:spPr bwMode="auto">
          <a:xfrm>
            <a:off x="1154546" y="1360056"/>
            <a:ext cx="3703781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78413" y="110171"/>
            <a:ext cx="100351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212529"/>
                </a:solidFill>
                <a:latin typeface="+mj-lt"/>
              </a:rPr>
              <a:t>Основная концепция алгоритма DBSCAN состоит в том, чтобы найти области высокой плотности, которые отделены друг от друга областями низкой плотности</a:t>
            </a:r>
            <a:endParaRPr lang="ru-RU" sz="2800" dirty="0">
              <a:latin typeface="+mj-lt"/>
            </a:endParaRPr>
          </a:p>
        </p:txBody>
      </p:sp>
      <p:pic>
        <p:nvPicPr>
          <p:cNvPr id="4100" name="Picture 4" descr="https://www.machinelearningmastery.ru/img/0-166263-69366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1" b="51852"/>
          <a:stretch/>
        </p:blipFill>
        <p:spPr bwMode="auto">
          <a:xfrm>
            <a:off x="5377666" y="1461656"/>
            <a:ext cx="1814656" cy="231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154546" y="1698950"/>
            <a:ext cx="1560945" cy="23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445491" y="3333644"/>
            <a:ext cx="1560945" cy="23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547091" y="4551888"/>
            <a:ext cx="1560945" cy="23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77666" y="3777628"/>
            <a:ext cx="6250999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Алгоритм DBSCAN идентифицирует три вида точек: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Базовая точка — точка в кластере, которая имеет,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по крайней мере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NN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соседей в </a:t>
            </a:r>
            <a:r>
              <a:rPr lang="en-US" altLang="ru-RU" sz="2000" dirty="0" err="1">
                <a:latin typeface="+mn-lt"/>
                <a:ea typeface="Calibri" panose="020F0502020204030204" pitchFamily="34" charset="0"/>
                <a:cs typeface="Courier New" panose="02070309020205020404" pitchFamily="49" charset="0"/>
              </a:rPr>
              <a:t>E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psilon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окрестности.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Пограничная точка — точка в кластере, которая имеет меньше,</a:t>
            </a:r>
            <a:r>
              <a:rPr lang="en-US" altLang="ru-RU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чем </a:t>
            </a:r>
            <a:r>
              <a:rPr lang="en-US" altLang="ru-RU" sz="2000" dirty="0">
                <a:latin typeface="+mn-lt"/>
                <a:ea typeface="Calibri" panose="020F0502020204030204" pitchFamily="34" charset="0"/>
                <a:cs typeface="Courier New" panose="02070309020205020404" pitchFamily="49" charset="0"/>
              </a:rPr>
              <a:t>NN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соседей в </a:t>
            </a:r>
            <a:r>
              <a:rPr lang="en-US" altLang="ru-RU" sz="2000" dirty="0" err="1">
                <a:latin typeface="+mn-lt"/>
                <a:ea typeface="Calibri" panose="020F0502020204030204" pitchFamily="34" charset="0"/>
                <a:cs typeface="Courier New" panose="02070309020205020404" pitchFamily="49" charset="0"/>
              </a:rPr>
              <a:t>E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psilon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окрестности.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Шумовая точка — выброс, который не принадлежит никакому кластеру.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446" y="2082338"/>
            <a:ext cx="2225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+mj-lt"/>
              </a:rPr>
              <a:t>Пограничная точка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2953" y="4482946"/>
            <a:ext cx="2225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+mj-lt"/>
              </a:rPr>
              <a:t>Пограничная точка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4546" y="3275918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+mj-lt"/>
              </a:rPr>
              <a:t>Базовая точка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9549" y="1753827"/>
            <a:ext cx="1819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+mj-lt"/>
              </a:rPr>
              <a:t>Шумовая точка</a:t>
            </a:r>
          </a:p>
        </p:txBody>
      </p:sp>
    </p:spTree>
    <p:extLst>
      <p:ext uri="{BB962C8B-B14F-4D97-AF65-F5344CB8AC3E}">
        <p14:creationId xmlns:p14="http://schemas.microsoft.com/office/powerpoint/2010/main" val="31985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A122A-1842-4270-83E2-7938EF2C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Подбор параметров алгоритма </a:t>
            </a:r>
            <a:r>
              <a:rPr lang="en-US" dirty="0"/>
              <a:t>DBSCAN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1B87CE-F425-4C81-8C5D-F784D61E1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Для работы алгоритма </a:t>
            </a:r>
            <a:r>
              <a:rPr lang="en-US" dirty="0"/>
              <a:t>DBSCAN </a:t>
            </a:r>
            <a:r>
              <a:rPr lang="ru-RU" dirty="0"/>
              <a:t>требуется задать следующие параметры: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ru-RU" dirty="0"/>
              <a:t>Число соседей (</a:t>
            </a:r>
            <a:r>
              <a:rPr lang="en-US" dirty="0"/>
              <a:t>NN)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2. Радиус поиска соседей</a:t>
            </a:r>
            <a:r>
              <a:rPr lang="en-US" dirty="0"/>
              <a:t> (Epsilon)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NN</a:t>
            </a:r>
            <a:r>
              <a:rPr lang="ru-RU" dirty="0"/>
              <a:t> на модели</a:t>
            </a:r>
            <a:r>
              <a:rPr lang="en-US" dirty="0"/>
              <a:t> </a:t>
            </a:r>
            <a:r>
              <a:rPr lang="ru-RU" dirty="0"/>
              <a:t>выбирается из учета минимального числа случайного повторения одного из двух паттернов в выборке (заранее известны индексы паттернов в выборке и число их повторений в выборке).</a:t>
            </a:r>
          </a:p>
          <a:p>
            <a:pPr marL="0" indent="0">
              <a:buNone/>
            </a:pPr>
            <a:r>
              <a:rPr lang="en-US" dirty="0"/>
              <a:t>Epsilon </a:t>
            </a:r>
            <a:r>
              <a:rPr lang="ru-RU" dirty="0"/>
              <a:t>выбирается исходя из отсортированной по возрастанию матрицы попарных расстояний с Евклидовой метрикой.</a:t>
            </a:r>
          </a:p>
        </p:txBody>
      </p:sp>
    </p:spTree>
    <p:extLst>
      <p:ext uri="{BB962C8B-B14F-4D97-AF65-F5344CB8AC3E}">
        <p14:creationId xmlns:p14="http://schemas.microsoft.com/office/powerpoint/2010/main" val="410983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A122A-1842-4270-83E2-7938EF2C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Выбор </a:t>
            </a:r>
            <a:r>
              <a:rPr lang="en-US" dirty="0"/>
              <a:t>NN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1B87CE-F425-4C81-8C5D-F784D61E1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Предположим реализацию, где 1-ый паттерн длинной 3 импульса повторился 12 раз, а 2-ой паттерн длинной 7 импульсов 7 раз.</a:t>
            </a:r>
          </a:p>
          <a:p>
            <a:pPr marL="0" indent="0">
              <a:buNone/>
            </a:pPr>
            <a:r>
              <a:rPr lang="ru-RU" dirty="0"/>
              <a:t>Тогда </a:t>
            </a:r>
            <a:r>
              <a:rPr lang="en-US" dirty="0"/>
              <a:t>NN </a:t>
            </a:r>
            <a:r>
              <a:rPr lang="ru-RU" dirty="0"/>
              <a:t>берем равным 7.</a:t>
            </a:r>
          </a:p>
        </p:txBody>
      </p:sp>
    </p:spTree>
    <p:extLst>
      <p:ext uri="{BB962C8B-B14F-4D97-AF65-F5344CB8AC3E}">
        <p14:creationId xmlns:p14="http://schemas.microsoft.com/office/powerpoint/2010/main" val="3386771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E7099-93CE-4871-A0E0-C7FAD7DD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Выбор </a:t>
            </a:r>
            <a:r>
              <a:rPr lang="en-US" dirty="0"/>
              <a:t>Epsilon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86C0E1E-2F76-4F49-B345-27E8AF4C3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771" y="1825625"/>
            <a:ext cx="9130457" cy="4351338"/>
          </a:xfrm>
        </p:spPr>
      </p:pic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8D60D17E-33A5-4380-AEBE-E255A087ACA1}"/>
              </a:ext>
            </a:extLst>
          </p:cNvPr>
          <p:cNvSpPr/>
          <p:nvPr/>
        </p:nvSpPr>
        <p:spPr>
          <a:xfrm>
            <a:off x="2686508" y="2757268"/>
            <a:ext cx="847416" cy="731520"/>
          </a:xfrm>
          <a:custGeom>
            <a:avLst/>
            <a:gdLst>
              <a:gd name="connsiteX0" fmla="*/ 788212 w 847416"/>
              <a:gd name="connsiteY0" fmla="*/ 0 h 731520"/>
              <a:gd name="connsiteX1" fmla="*/ 605332 w 847416"/>
              <a:gd name="connsiteY1" fmla="*/ 28135 h 731520"/>
              <a:gd name="connsiteX2" fmla="*/ 492790 w 847416"/>
              <a:gd name="connsiteY2" fmla="*/ 70338 h 731520"/>
              <a:gd name="connsiteX3" fmla="*/ 394317 w 847416"/>
              <a:gd name="connsiteY3" fmla="*/ 98474 h 731520"/>
              <a:gd name="connsiteX4" fmla="*/ 281775 w 847416"/>
              <a:gd name="connsiteY4" fmla="*/ 168812 h 731520"/>
              <a:gd name="connsiteX5" fmla="*/ 155166 w 847416"/>
              <a:gd name="connsiteY5" fmla="*/ 225083 h 731520"/>
              <a:gd name="connsiteX6" fmla="*/ 56692 w 847416"/>
              <a:gd name="connsiteY6" fmla="*/ 365760 h 731520"/>
              <a:gd name="connsiteX7" fmla="*/ 42624 w 847416"/>
              <a:gd name="connsiteY7" fmla="*/ 407963 h 731520"/>
              <a:gd name="connsiteX8" fmla="*/ 421 w 847416"/>
              <a:gd name="connsiteY8" fmla="*/ 492369 h 731520"/>
              <a:gd name="connsiteX9" fmla="*/ 14489 w 847416"/>
              <a:gd name="connsiteY9" fmla="*/ 647114 h 731520"/>
              <a:gd name="connsiteX10" fmla="*/ 98895 w 847416"/>
              <a:gd name="connsiteY10" fmla="*/ 675249 h 731520"/>
              <a:gd name="connsiteX11" fmla="*/ 253640 w 847416"/>
              <a:gd name="connsiteY11" fmla="*/ 731520 h 731520"/>
              <a:gd name="connsiteX12" fmla="*/ 549061 w 847416"/>
              <a:gd name="connsiteY12" fmla="*/ 703384 h 731520"/>
              <a:gd name="connsiteX13" fmla="*/ 605332 w 847416"/>
              <a:gd name="connsiteY13" fmla="*/ 675249 h 731520"/>
              <a:gd name="connsiteX14" fmla="*/ 647535 w 847416"/>
              <a:gd name="connsiteY14" fmla="*/ 661181 h 731520"/>
              <a:gd name="connsiteX15" fmla="*/ 731941 w 847416"/>
              <a:gd name="connsiteY15" fmla="*/ 618978 h 731520"/>
              <a:gd name="connsiteX16" fmla="*/ 802280 w 847416"/>
              <a:gd name="connsiteY16" fmla="*/ 520504 h 731520"/>
              <a:gd name="connsiteX17" fmla="*/ 830415 w 847416"/>
              <a:gd name="connsiteY17" fmla="*/ 126609 h 731520"/>
              <a:gd name="connsiteX18" fmla="*/ 760077 w 847416"/>
              <a:gd name="connsiteY18" fmla="*/ 42203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47416" h="731520">
                <a:moveTo>
                  <a:pt x="788212" y="0"/>
                </a:moveTo>
                <a:cubicBezTo>
                  <a:pt x="727252" y="9378"/>
                  <a:pt x="665953" y="16769"/>
                  <a:pt x="605332" y="28135"/>
                </a:cubicBezTo>
                <a:cubicBezTo>
                  <a:pt x="584050" y="32125"/>
                  <a:pt x="500474" y="67457"/>
                  <a:pt x="492790" y="70338"/>
                </a:cubicBezTo>
                <a:cubicBezTo>
                  <a:pt x="452424" y="85475"/>
                  <a:pt x="438664" y="87387"/>
                  <a:pt x="394317" y="98474"/>
                </a:cubicBezTo>
                <a:cubicBezTo>
                  <a:pt x="356803" y="121920"/>
                  <a:pt x="321343" y="149028"/>
                  <a:pt x="281775" y="168812"/>
                </a:cubicBezTo>
                <a:cubicBezTo>
                  <a:pt x="80897" y="269250"/>
                  <a:pt x="279301" y="142324"/>
                  <a:pt x="155166" y="225083"/>
                </a:cubicBezTo>
                <a:cubicBezTo>
                  <a:pt x="85889" y="328997"/>
                  <a:pt x="119184" y="282437"/>
                  <a:pt x="56692" y="365760"/>
                </a:cubicBezTo>
                <a:cubicBezTo>
                  <a:pt x="52003" y="379828"/>
                  <a:pt x="49256" y="394700"/>
                  <a:pt x="42624" y="407963"/>
                </a:cubicBezTo>
                <a:cubicBezTo>
                  <a:pt x="-11917" y="517045"/>
                  <a:pt x="35781" y="386290"/>
                  <a:pt x="421" y="492369"/>
                </a:cubicBezTo>
                <a:cubicBezTo>
                  <a:pt x="5110" y="543951"/>
                  <a:pt x="-10067" y="601511"/>
                  <a:pt x="14489" y="647114"/>
                </a:cubicBezTo>
                <a:cubicBezTo>
                  <a:pt x="28549" y="673226"/>
                  <a:pt x="71023" y="665114"/>
                  <a:pt x="98895" y="675249"/>
                </a:cubicBezTo>
                <a:cubicBezTo>
                  <a:pt x="314265" y="753564"/>
                  <a:pt x="7287" y="649400"/>
                  <a:pt x="253640" y="731520"/>
                </a:cubicBezTo>
                <a:cubicBezTo>
                  <a:pt x="274121" y="730057"/>
                  <a:pt x="490997" y="719219"/>
                  <a:pt x="549061" y="703384"/>
                </a:cubicBezTo>
                <a:cubicBezTo>
                  <a:pt x="569293" y="697866"/>
                  <a:pt x="586057" y="683510"/>
                  <a:pt x="605332" y="675249"/>
                </a:cubicBezTo>
                <a:cubicBezTo>
                  <a:pt x="618962" y="669408"/>
                  <a:pt x="633984" y="667204"/>
                  <a:pt x="647535" y="661181"/>
                </a:cubicBezTo>
                <a:cubicBezTo>
                  <a:pt x="676280" y="648405"/>
                  <a:pt x="703806" y="633046"/>
                  <a:pt x="731941" y="618978"/>
                </a:cubicBezTo>
                <a:cubicBezTo>
                  <a:pt x="755387" y="586153"/>
                  <a:pt x="787920" y="558200"/>
                  <a:pt x="802280" y="520504"/>
                </a:cubicBezTo>
                <a:cubicBezTo>
                  <a:pt x="842043" y="416128"/>
                  <a:pt x="865178" y="236691"/>
                  <a:pt x="830415" y="126609"/>
                </a:cubicBezTo>
                <a:cubicBezTo>
                  <a:pt x="756761" y="-106629"/>
                  <a:pt x="760077" y="111995"/>
                  <a:pt x="760077" y="42203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ADE3B5-E067-4C8C-83F8-DBAD67C6EF73}"/>
              </a:ext>
            </a:extLst>
          </p:cNvPr>
          <p:cNvSpPr txBox="1"/>
          <p:nvPr/>
        </p:nvSpPr>
        <p:spPr>
          <a:xfrm>
            <a:off x="196948" y="1027906"/>
            <a:ext cx="4375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Epsilon </a:t>
            </a:r>
            <a:r>
              <a:rPr lang="ru-RU" b="1" dirty="0"/>
              <a:t>выбирает как значение соответствующее максимальной производной в начале реализации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2A3DB8F-07EF-432B-810A-878627FAF3AD}"/>
              </a:ext>
            </a:extLst>
          </p:cNvPr>
          <p:cNvCxnSpPr/>
          <p:nvPr/>
        </p:nvCxnSpPr>
        <p:spPr>
          <a:xfrm>
            <a:off x="2384474" y="1951236"/>
            <a:ext cx="583809" cy="90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1CD85F-7A03-45CD-91D4-46B71603A8D3}"/>
              </a:ext>
            </a:extLst>
          </p:cNvPr>
          <p:cNvSpPr txBox="1"/>
          <p:nvPr/>
        </p:nvSpPr>
        <p:spPr>
          <a:xfrm>
            <a:off x="196947" y="4001294"/>
            <a:ext cx="1716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макс. производная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FD61661-F6BC-4583-903D-3E02E08B7080}"/>
              </a:ext>
            </a:extLst>
          </p:cNvPr>
          <p:cNvCxnSpPr>
            <a:stCxn id="17" idx="3"/>
          </p:cNvCxnSpPr>
          <p:nvPr/>
        </p:nvCxnSpPr>
        <p:spPr>
          <a:xfrm>
            <a:off x="1913206" y="4324460"/>
            <a:ext cx="773302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27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E7099-93CE-4871-A0E0-C7FAD7DD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Choosing Epsilon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5FC4CCC-2F80-4784-9FE4-63BAEF457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</p:spPr>
      </p:pic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0D470629-C23E-4415-8FBB-742FEA3BD2FE}"/>
              </a:ext>
            </a:extLst>
          </p:cNvPr>
          <p:cNvSpPr/>
          <p:nvPr/>
        </p:nvSpPr>
        <p:spPr>
          <a:xfrm>
            <a:off x="2423303" y="3063240"/>
            <a:ext cx="847416" cy="731520"/>
          </a:xfrm>
          <a:custGeom>
            <a:avLst/>
            <a:gdLst>
              <a:gd name="connsiteX0" fmla="*/ 788212 w 847416"/>
              <a:gd name="connsiteY0" fmla="*/ 0 h 731520"/>
              <a:gd name="connsiteX1" fmla="*/ 605332 w 847416"/>
              <a:gd name="connsiteY1" fmla="*/ 28135 h 731520"/>
              <a:gd name="connsiteX2" fmla="*/ 492790 w 847416"/>
              <a:gd name="connsiteY2" fmla="*/ 70338 h 731520"/>
              <a:gd name="connsiteX3" fmla="*/ 394317 w 847416"/>
              <a:gd name="connsiteY3" fmla="*/ 98474 h 731520"/>
              <a:gd name="connsiteX4" fmla="*/ 281775 w 847416"/>
              <a:gd name="connsiteY4" fmla="*/ 168812 h 731520"/>
              <a:gd name="connsiteX5" fmla="*/ 155166 w 847416"/>
              <a:gd name="connsiteY5" fmla="*/ 225083 h 731520"/>
              <a:gd name="connsiteX6" fmla="*/ 56692 w 847416"/>
              <a:gd name="connsiteY6" fmla="*/ 365760 h 731520"/>
              <a:gd name="connsiteX7" fmla="*/ 42624 w 847416"/>
              <a:gd name="connsiteY7" fmla="*/ 407963 h 731520"/>
              <a:gd name="connsiteX8" fmla="*/ 421 w 847416"/>
              <a:gd name="connsiteY8" fmla="*/ 492369 h 731520"/>
              <a:gd name="connsiteX9" fmla="*/ 14489 w 847416"/>
              <a:gd name="connsiteY9" fmla="*/ 647114 h 731520"/>
              <a:gd name="connsiteX10" fmla="*/ 98895 w 847416"/>
              <a:gd name="connsiteY10" fmla="*/ 675249 h 731520"/>
              <a:gd name="connsiteX11" fmla="*/ 253640 w 847416"/>
              <a:gd name="connsiteY11" fmla="*/ 731520 h 731520"/>
              <a:gd name="connsiteX12" fmla="*/ 549061 w 847416"/>
              <a:gd name="connsiteY12" fmla="*/ 703384 h 731520"/>
              <a:gd name="connsiteX13" fmla="*/ 605332 w 847416"/>
              <a:gd name="connsiteY13" fmla="*/ 675249 h 731520"/>
              <a:gd name="connsiteX14" fmla="*/ 647535 w 847416"/>
              <a:gd name="connsiteY14" fmla="*/ 661181 h 731520"/>
              <a:gd name="connsiteX15" fmla="*/ 731941 w 847416"/>
              <a:gd name="connsiteY15" fmla="*/ 618978 h 731520"/>
              <a:gd name="connsiteX16" fmla="*/ 802280 w 847416"/>
              <a:gd name="connsiteY16" fmla="*/ 520504 h 731520"/>
              <a:gd name="connsiteX17" fmla="*/ 830415 w 847416"/>
              <a:gd name="connsiteY17" fmla="*/ 126609 h 731520"/>
              <a:gd name="connsiteX18" fmla="*/ 760077 w 847416"/>
              <a:gd name="connsiteY18" fmla="*/ 42203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47416" h="731520">
                <a:moveTo>
                  <a:pt x="788212" y="0"/>
                </a:moveTo>
                <a:cubicBezTo>
                  <a:pt x="727252" y="9378"/>
                  <a:pt x="665953" y="16769"/>
                  <a:pt x="605332" y="28135"/>
                </a:cubicBezTo>
                <a:cubicBezTo>
                  <a:pt x="584050" y="32125"/>
                  <a:pt x="500474" y="67457"/>
                  <a:pt x="492790" y="70338"/>
                </a:cubicBezTo>
                <a:cubicBezTo>
                  <a:pt x="452424" y="85475"/>
                  <a:pt x="438664" y="87387"/>
                  <a:pt x="394317" y="98474"/>
                </a:cubicBezTo>
                <a:cubicBezTo>
                  <a:pt x="356803" y="121920"/>
                  <a:pt x="321343" y="149028"/>
                  <a:pt x="281775" y="168812"/>
                </a:cubicBezTo>
                <a:cubicBezTo>
                  <a:pt x="80897" y="269250"/>
                  <a:pt x="279301" y="142324"/>
                  <a:pt x="155166" y="225083"/>
                </a:cubicBezTo>
                <a:cubicBezTo>
                  <a:pt x="85889" y="328997"/>
                  <a:pt x="119184" y="282437"/>
                  <a:pt x="56692" y="365760"/>
                </a:cubicBezTo>
                <a:cubicBezTo>
                  <a:pt x="52003" y="379828"/>
                  <a:pt x="49256" y="394700"/>
                  <a:pt x="42624" y="407963"/>
                </a:cubicBezTo>
                <a:cubicBezTo>
                  <a:pt x="-11917" y="517045"/>
                  <a:pt x="35781" y="386290"/>
                  <a:pt x="421" y="492369"/>
                </a:cubicBezTo>
                <a:cubicBezTo>
                  <a:pt x="5110" y="543951"/>
                  <a:pt x="-10067" y="601511"/>
                  <a:pt x="14489" y="647114"/>
                </a:cubicBezTo>
                <a:cubicBezTo>
                  <a:pt x="28549" y="673226"/>
                  <a:pt x="71023" y="665114"/>
                  <a:pt x="98895" y="675249"/>
                </a:cubicBezTo>
                <a:cubicBezTo>
                  <a:pt x="314265" y="753564"/>
                  <a:pt x="7287" y="649400"/>
                  <a:pt x="253640" y="731520"/>
                </a:cubicBezTo>
                <a:cubicBezTo>
                  <a:pt x="274121" y="730057"/>
                  <a:pt x="490997" y="719219"/>
                  <a:pt x="549061" y="703384"/>
                </a:cubicBezTo>
                <a:cubicBezTo>
                  <a:pt x="569293" y="697866"/>
                  <a:pt x="586057" y="683510"/>
                  <a:pt x="605332" y="675249"/>
                </a:cubicBezTo>
                <a:cubicBezTo>
                  <a:pt x="618962" y="669408"/>
                  <a:pt x="633984" y="667204"/>
                  <a:pt x="647535" y="661181"/>
                </a:cubicBezTo>
                <a:cubicBezTo>
                  <a:pt x="676280" y="648405"/>
                  <a:pt x="703806" y="633046"/>
                  <a:pt x="731941" y="618978"/>
                </a:cubicBezTo>
                <a:cubicBezTo>
                  <a:pt x="755387" y="586153"/>
                  <a:pt x="787920" y="558200"/>
                  <a:pt x="802280" y="520504"/>
                </a:cubicBezTo>
                <a:cubicBezTo>
                  <a:pt x="842043" y="416128"/>
                  <a:pt x="865178" y="236691"/>
                  <a:pt x="830415" y="126609"/>
                </a:cubicBezTo>
                <a:cubicBezTo>
                  <a:pt x="756761" y="-106629"/>
                  <a:pt x="760077" y="111995"/>
                  <a:pt x="760077" y="42203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D672D-5787-4A18-824B-4F63901C3F9D}"/>
              </a:ext>
            </a:extLst>
          </p:cNvPr>
          <p:cNvSpPr txBox="1"/>
          <p:nvPr/>
        </p:nvSpPr>
        <p:spPr>
          <a:xfrm>
            <a:off x="196948" y="1027906"/>
            <a:ext cx="4375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Epsilon selects as the value corresponding to the maximum derivative at the beginning of the realization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008EBAB-05C0-46A4-9DBF-5F5F84858873}"/>
              </a:ext>
            </a:extLst>
          </p:cNvPr>
          <p:cNvCxnSpPr>
            <a:cxnSpLocks/>
          </p:cNvCxnSpPr>
          <p:nvPr/>
        </p:nvCxnSpPr>
        <p:spPr>
          <a:xfrm>
            <a:off x="2243579" y="1825625"/>
            <a:ext cx="606830" cy="125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FC7B266-8B00-4165-9D0E-6CC0F92B564E}"/>
              </a:ext>
            </a:extLst>
          </p:cNvPr>
          <p:cNvCxnSpPr>
            <a:cxnSpLocks/>
          </p:cNvCxnSpPr>
          <p:nvPr/>
        </p:nvCxnSpPr>
        <p:spPr>
          <a:xfrm>
            <a:off x="2036652" y="4324460"/>
            <a:ext cx="773302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489C1D-D454-4067-81C2-432795B7CEA4}"/>
              </a:ext>
            </a:extLst>
          </p:cNvPr>
          <p:cNvSpPr txBox="1"/>
          <p:nvPr/>
        </p:nvSpPr>
        <p:spPr>
          <a:xfrm>
            <a:off x="725310" y="4001294"/>
            <a:ext cx="131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maximum derivative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17091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F82C2-8628-4199-8D0C-53FC46B3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ru-RU" dirty="0"/>
              <a:t>Выбор </a:t>
            </a:r>
            <a:r>
              <a:rPr lang="en-US" dirty="0"/>
              <a:t>Epsilon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9D8731D-44FF-4FBB-B713-729E7DD08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771" y="1825625"/>
            <a:ext cx="9130457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1ED0C6-AF68-4AC3-8254-A23178A08292}"/>
              </a:ext>
            </a:extLst>
          </p:cNvPr>
          <p:cNvSpPr txBox="1"/>
          <p:nvPr/>
        </p:nvSpPr>
        <p:spPr>
          <a:xfrm>
            <a:off x="196947" y="4001294"/>
            <a:ext cx="1716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макс. производная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FCD69437-8768-493B-AE70-160B3A91AADF}"/>
              </a:ext>
            </a:extLst>
          </p:cNvPr>
          <p:cNvCxnSpPr/>
          <p:nvPr/>
        </p:nvCxnSpPr>
        <p:spPr>
          <a:xfrm>
            <a:off x="1758462" y="4431323"/>
            <a:ext cx="1294227" cy="216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5E64F7-E049-4C82-BE1B-7D0D34DC50A6}"/>
              </a:ext>
            </a:extLst>
          </p:cNvPr>
          <p:cNvSpPr txBox="1"/>
          <p:nvPr/>
        </p:nvSpPr>
        <p:spPr>
          <a:xfrm>
            <a:off x="436099" y="1936051"/>
            <a:ext cx="132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Epsilon</a:t>
            </a:r>
            <a:endParaRPr lang="ru-RU" b="1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090CE88-21AB-429D-A57F-008A1E2FC7FE}"/>
              </a:ext>
            </a:extLst>
          </p:cNvPr>
          <p:cNvCxnSpPr/>
          <p:nvPr/>
        </p:nvCxnSpPr>
        <p:spPr>
          <a:xfrm>
            <a:off x="1252025" y="2305383"/>
            <a:ext cx="1800664" cy="93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231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F82C2-8628-4199-8D0C-53FC46B3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ru-RU" dirty="0"/>
              <a:t>Выбор </a:t>
            </a:r>
            <a:r>
              <a:rPr lang="en-US" dirty="0"/>
              <a:t>Epsilon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9D8731D-44FF-4FBB-B713-729E7DD08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771" y="1825625"/>
            <a:ext cx="9130457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1ED0C6-AF68-4AC3-8254-A23178A08292}"/>
              </a:ext>
            </a:extLst>
          </p:cNvPr>
          <p:cNvSpPr txBox="1"/>
          <p:nvPr/>
        </p:nvSpPr>
        <p:spPr>
          <a:xfrm>
            <a:off x="196947" y="4001294"/>
            <a:ext cx="1716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макс. производная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FCD69437-8768-493B-AE70-160B3A91AADF}"/>
              </a:ext>
            </a:extLst>
          </p:cNvPr>
          <p:cNvCxnSpPr/>
          <p:nvPr/>
        </p:nvCxnSpPr>
        <p:spPr>
          <a:xfrm>
            <a:off x="1758462" y="4431323"/>
            <a:ext cx="1294227" cy="216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5E64F7-E049-4C82-BE1B-7D0D34DC50A6}"/>
              </a:ext>
            </a:extLst>
          </p:cNvPr>
          <p:cNvSpPr txBox="1"/>
          <p:nvPr/>
        </p:nvSpPr>
        <p:spPr>
          <a:xfrm>
            <a:off x="436099" y="1936051"/>
            <a:ext cx="132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Epsilon</a:t>
            </a:r>
            <a:endParaRPr lang="ru-RU" b="1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090CE88-21AB-429D-A57F-008A1E2FC7FE}"/>
              </a:ext>
            </a:extLst>
          </p:cNvPr>
          <p:cNvCxnSpPr/>
          <p:nvPr/>
        </p:nvCxnSpPr>
        <p:spPr>
          <a:xfrm>
            <a:off x="1252025" y="2305383"/>
            <a:ext cx="1800664" cy="93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62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ECE5A-3CC0-4DFA-A430-85C895B4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6561"/>
          </a:xfrm>
        </p:spPr>
        <p:txBody>
          <a:bodyPr/>
          <a:lstStyle/>
          <a:p>
            <a:pPr algn="ctr"/>
            <a:r>
              <a:rPr lang="ru-RU" dirty="0"/>
              <a:t>Методы решения задачи кластеризации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7B3DB07-D17F-4CB8-9C8A-8A4724555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013914"/>
              </p:ext>
            </p:extLst>
          </p:nvPr>
        </p:nvGraphicFramePr>
        <p:xfrm>
          <a:off x="0" y="816560"/>
          <a:ext cx="12192000" cy="604143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498632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681441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23076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582761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014294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3844797"/>
                    </a:ext>
                  </a:extLst>
                </a:gridCol>
              </a:tblGrid>
              <a:tr h="840819">
                <a:tc>
                  <a:txBody>
                    <a:bodyPr/>
                    <a:lstStyle/>
                    <a:p>
                      <a:r>
                        <a:rPr lang="ru-RU" sz="1600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Основа алгоритма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Входные данные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Требует ли заранее знать количество кластеров?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Кластерные идентифицированные формы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Позволяет ли выделять выбросы?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679199"/>
                  </a:ext>
                </a:extLst>
              </a:tr>
              <a:tr h="840819">
                <a:tc>
                  <a:txBody>
                    <a:bodyPr/>
                    <a:lstStyle/>
                    <a:p>
                      <a:r>
                        <a:rPr lang="ru-RU" sz="1600" dirty="0"/>
                        <a:t>Иерархическая кластеризация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Расстояние между объектами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Попарные расстояния между наблюдениями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Кластеры произвольной формы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781001"/>
                  </a:ext>
                </a:extLst>
              </a:tr>
              <a:tr h="1089950">
                <a:tc>
                  <a:txBody>
                    <a:bodyPr/>
                    <a:lstStyle/>
                    <a:p>
                      <a:r>
                        <a:rPr lang="en-US" sz="1600" dirty="0"/>
                        <a:t>k-</a:t>
                      </a:r>
                      <a:r>
                        <a:rPr lang="ru-RU" sz="1600" dirty="0"/>
                        <a:t>средних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Расстояние между объектами и </a:t>
                      </a:r>
                      <a:r>
                        <a:rPr lang="ru-RU" sz="1600" dirty="0" err="1"/>
                        <a:t>центроидами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Фактические наблюдения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Сфероидальные кластеры с равной диагональной ковариацией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269987"/>
                  </a:ext>
                </a:extLst>
              </a:tr>
              <a:tr h="840819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DBSCAN</a:t>
                      </a:r>
                      <a:endParaRPr lang="ru-RU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Плотность областей в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Фактические наблюдения</a:t>
                      </a:r>
                    </a:p>
                    <a:p>
                      <a:r>
                        <a:rPr lang="ru-RU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или </a:t>
                      </a:r>
                      <a:r>
                        <a:rPr lang="ru-RU" sz="16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попарн</a:t>
                      </a:r>
                      <a:r>
                        <a:rPr lang="ru-RU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Кластеры произвольной формы</a:t>
                      </a:r>
                      <a:endParaRPr lang="ru-RU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06065"/>
                  </a:ext>
                </a:extLst>
              </a:tr>
              <a:tr h="1339082">
                <a:tc>
                  <a:txBody>
                    <a:bodyPr/>
                    <a:lstStyle/>
                    <a:p>
                      <a:r>
                        <a:rPr lang="ru-RU" sz="1600" dirty="0"/>
                        <a:t>Смешанные гауссовские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Смесь распределений Гаусса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Фактические наблюдения</a:t>
                      </a:r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Сфероидальные кластеры с различными структурами ковариации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266030"/>
                  </a:ext>
                </a:extLst>
              </a:tr>
              <a:tr h="1089950">
                <a:tc>
                  <a:txBody>
                    <a:bodyPr/>
                    <a:lstStyle/>
                    <a:p>
                      <a:r>
                        <a:rPr lang="ru-RU" sz="1600" dirty="0"/>
                        <a:t>Спектральная кластеризация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Граф связи между точками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Фактические наблюдения</a:t>
                      </a:r>
                    </a:p>
                    <a:p>
                      <a:r>
                        <a:rPr lang="ru-RU" sz="1600" dirty="0"/>
                        <a:t>Или матрица подобия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Да, но можно оценить количество кластеров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Кластеры произвольной формы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63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979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C7162-54B9-44E4-81C3-ED859908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Оценки качества кластеризации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EE42E0-9C99-4E2E-8DA6-E71AEC3C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dirty="0"/>
              <a:t>Точность правильного</a:t>
            </a:r>
          </a:p>
          <a:p>
            <a:pPr marL="0" indent="0">
              <a:buNone/>
            </a:pPr>
            <a:r>
              <a:rPr lang="ru-RU" dirty="0"/>
              <a:t>	распознавания: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2) Ложное распознавание: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3) Число определенных кластеров: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F57F1C9-5950-4796-8EEC-860675A040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044556"/>
              </p:ext>
            </p:extLst>
          </p:nvPr>
        </p:nvGraphicFramePr>
        <p:xfrm>
          <a:off x="5819531" y="1695561"/>
          <a:ext cx="43942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3" imgW="4394160" imgH="1155600" progId="Equation.DSMT4">
                  <p:embed/>
                </p:oleObj>
              </mc:Choice>
              <mc:Fallback>
                <p:oleObj name="Equation" r:id="rId3" imgW="4394160" imgH="11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9531" y="1695561"/>
                        <a:ext cx="4394200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32225D3-3E01-4C12-8364-7EF4071880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10828"/>
              </p:ext>
            </p:extLst>
          </p:nvPr>
        </p:nvGraphicFramePr>
        <p:xfrm>
          <a:off x="1860550" y="4011613"/>
          <a:ext cx="8572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5" imgW="8572320" imgH="1155600" progId="Equation.DSMT4">
                  <p:embed/>
                </p:oleObj>
              </mc:Choice>
              <mc:Fallback>
                <p:oleObj name="Equation" r:id="rId5" imgW="8572320" imgH="115560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EF57F1C9-5950-4796-8EEC-860675A040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0550" y="4011613"/>
                        <a:ext cx="8572500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C21D4660-6FE5-4A1D-AF3A-6264DE8C30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236681"/>
              </p:ext>
            </p:extLst>
          </p:nvPr>
        </p:nvGraphicFramePr>
        <p:xfrm>
          <a:off x="7508631" y="5372101"/>
          <a:ext cx="1016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7" imgW="1015920" imgH="533160" progId="Equation.DSMT4">
                  <p:embed/>
                </p:oleObj>
              </mc:Choice>
              <mc:Fallback>
                <p:oleObj name="Equation" r:id="rId7" imgW="1015920" imgH="53316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932225D3-3E01-4C12-8364-7EF4071880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08631" y="5372101"/>
                        <a:ext cx="10160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2683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9FFEC-AAB3-4335-A642-9B73620C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Результаты кластеризации на одной реализации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07873D-BD3E-4C1A-8F8F-751604683B75}"/>
              </a:ext>
            </a:extLst>
          </p:cNvPr>
          <p:cNvSpPr txBox="1"/>
          <p:nvPr/>
        </p:nvSpPr>
        <p:spPr>
          <a:xfrm>
            <a:off x="838200" y="2169863"/>
            <a:ext cx="109927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Алгоритм:  </a:t>
            </a:r>
          </a:p>
          <a:p>
            <a:r>
              <a:rPr lang="ru-RU" dirty="0"/>
              <a:t>Число кластеров - 2</a:t>
            </a:r>
          </a:p>
          <a:p>
            <a:r>
              <a:rPr lang="ru-RU" dirty="0"/>
              <a:t>Позиции 1-ого кластера - 1388  1776  2739  2943  3656  4770  5761  7984  8327  8529  9537  9745</a:t>
            </a:r>
          </a:p>
          <a:p>
            <a:r>
              <a:rPr lang="ru-RU" dirty="0"/>
              <a:t>Позиции 2-ого кластера - 1806  2326  4045  4896  5576  6276  8874</a:t>
            </a:r>
          </a:p>
          <a:p>
            <a:r>
              <a:rPr lang="ru-RU" dirty="0"/>
              <a:t>Истина:   </a:t>
            </a:r>
          </a:p>
          <a:p>
            <a:r>
              <a:rPr lang="ru-RU" dirty="0"/>
              <a:t>Число кластеров - 2</a:t>
            </a:r>
          </a:p>
          <a:p>
            <a:r>
              <a:rPr lang="ru-RU" dirty="0"/>
              <a:t>Позиции 1-ого кластера - 1388  1776  2739  2943  3656  4770  5761  7984  8327  8529  9537  9745</a:t>
            </a:r>
          </a:p>
          <a:p>
            <a:r>
              <a:rPr lang="ru-RU" dirty="0"/>
              <a:t>Позиции 2-ого кластера - 1806  2326  4045  4896  5576  6276  8874</a:t>
            </a:r>
          </a:p>
          <a:p>
            <a:endParaRPr lang="ru-RU" dirty="0"/>
          </a:p>
          <a:p>
            <a:r>
              <a:rPr lang="ru-RU" dirty="0"/>
              <a:t>Реальных кластеров - 2 Выявили - 2</a:t>
            </a:r>
          </a:p>
          <a:p>
            <a:r>
              <a:rPr lang="ru-RU" dirty="0"/>
              <a:t>Точность распознавания паттернов алгоритмом на данной реализации составила - 100%</a:t>
            </a:r>
          </a:p>
          <a:p>
            <a:r>
              <a:rPr lang="ru-RU" dirty="0"/>
              <a:t>Процент определенных ложных паттернов - 0%</a:t>
            </a:r>
          </a:p>
        </p:txBody>
      </p:sp>
    </p:spTree>
    <p:extLst>
      <p:ext uri="{BB962C8B-B14F-4D97-AF65-F5344CB8AC3E}">
        <p14:creationId xmlns:p14="http://schemas.microsoft.com/office/powerpoint/2010/main" val="3410642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9FFEC-AAB3-4335-A642-9B73620C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Визуализация кластеризации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EEE6DD7-D3A9-4A7A-919B-748C90233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046369" cy="5146397"/>
          </a:xfrm>
        </p:spPr>
      </p:pic>
    </p:spTree>
    <p:extLst>
      <p:ext uri="{BB962C8B-B14F-4D97-AF65-F5344CB8AC3E}">
        <p14:creationId xmlns:p14="http://schemas.microsoft.com/office/powerpoint/2010/main" val="368166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37095-11A8-43D5-BFC8-94964A4D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Приблизим 1-ый кластер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CC35D21-E370-48AE-9868-03EFFB79E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1999" cy="5167311"/>
          </a:xfrm>
        </p:spPr>
      </p:pic>
    </p:spTree>
    <p:extLst>
      <p:ext uri="{BB962C8B-B14F-4D97-AF65-F5344CB8AC3E}">
        <p14:creationId xmlns:p14="http://schemas.microsoft.com/office/powerpoint/2010/main" val="79855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240C4F34-B465-4290-861E-3EFEC8E33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1999" cy="5146397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F2D0D4D-6BA3-419B-BA77-EEC6826A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Еще сильнее</a:t>
            </a:r>
          </a:p>
        </p:txBody>
      </p:sp>
    </p:spTree>
    <p:extLst>
      <p:ext uri="{BB962C8B-B14F-4D97-AF65-F5344CB8AC3E}">
        <p14:creationId xmlns:p14="http://schemas.microsoft.com/office/powerpoint/2010/main" val="3678803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89C0EF73-CD99-4921-A322-DC53B4962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1999" cy="5146397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4285B18-1426-44FB-9CC9-7425E760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Приблизим 2-ой кластер</a:t>
            </a:r>
          </a:p>
        </p:txBody>
      </p:sp>
    </p:spTree>
    <p:extLst>
      <p:ext uri="{BB962C8B-B14F-4D97-AF65-F5344CB8AC3E}">
        <p14:creationId xmlns:p14="http://schemas.microsoft.com/office/powerpoint/2010/main" val="2929057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6E0A231-F9EA-4E29-9CC4-765B2C679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5146397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14778D6-4B96-43E3-8B91-DD0B72BB6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Еще сильнее приблизим</a:t>
            </a:r>
          </a:p>
        </p:txBody>
      </p:sp>
    </p:spTree>
    <p:extLst>
      <p:ext uri="{BB962C8B-B14F-4D97-AF65-F5344CB8AC3E}">
        <p14:creationId xmlns:p14="http://schemas.microsoft.com/office/powerpoint/2010/main" val="3405294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A4EC-B60D-4DCB-A841-9DE07096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Результаты кластеризации на 100 реализациях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C99AF6-873F-4EDD-93EA-9927BF51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Результат кластеризации на 100 случаях, средняя точность определения паттернов составила - 98.485%</a:t>
            </a:r>
          </a:p>
          <a:p>
            <a:r>
              <a:rPr lang="ru-RU" dirty="0"/>
              <a:t>Средний процент определенных ложных паттернов составил - 0.085433%</a:t>
            </a:r>
          </a:p>
          <a:p>
            <a:r>
              <a:rPr lang="ru-RU" dirty="0"/>
              <a:t>Среднее число выявляемых кластеров составило - 2.18</a:t>
            </a:r>
          </a:p>
        </p:txBody>
      </p:sp>
    </p:spTree>
    <p:extLst>
      <p:ext uri="{BB962C8B-B14F-4D97-AF65-F5344CB8AC3E}">
        <p14:creationId xmlns:p14="http://schemas.microsoft.com/office/powerpoint/2010/main" val="161795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7FA6D-A080-48B2-82F7-F34F3421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Имитационная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BB6945-9547-4B8E-B0C0-F61750CC8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Имитационная модель (ИМ) представляет собой набор последовательных произвольных импульсов – помеховую для алгоритма кластеризации среду, со следующим вектором состояния: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где частота и длительность импульса выбираются случайным образом из заданных списков значений:</a:t>
            </a:r>
          </a:p>
          <a:p>
            <a:r>
              <a:rPr lang="ru-RU" dirty="0"/>
              <a:t>Для частоты </a:t>
            </a:r>
            <a:r>
              <a:rPr lang="en-US" dirty="0"/>
              <a:t>[1,09; 1,5; 5,48; 9.8; 16] </a:t>
            </a:r>
            <a:r>
              <a:rPr lang="ru-RU" dirty="0"/>
              <a:t>ГГц</a:t>
            </a:r>
          </a:p>
          <a:p>
            <a:r>
              <a:rPr lang="ru-RU" dirty="0"/>
              <a:t>Для длительности </a:t>
            </a:r>
            <a:r>
              <a:rPr lang="en-US" dirty="0"/>
              <a:t>[50; 100; 500; 20000; 65000] </a:t>
            </a:r>
            <a:r>
              <a:rPr lang="ru-RU" dirty="0" err="1"/>
              <a:t>нс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Условимся, что размер выборки имитационной модели </a:t>
            </a:r>
            <a:r>
              <a:rPr lang="en-US" dirty="0"/>
              <a:t>N</a:t>
            </a:r>
            <a:r>
              <a:rPr lang="ru-RU" dirty="0"/>
              <a:t> будет равен 10000 импульсов.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7BCD374-0EDA-482E-A2E1-CC707AAF25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501290"/>
              </p:ext>
            </p:extLst>
          </p:nvPr>
        </p:nvGraphicFramePr>
        <p:xfrm>
          <a:off x="3784600" y="2819913"/>
          <a:ext cx="4622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4622760" imgH="914400" progId="Equation.DSMT4">
                  <p:embed/>
                </p:oleObj>
              </mc:Choice>
              <mc:Fallback>
                <p:oleObj name="Equation" r:id="rId3" imgW="4622760" imgH="91440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F82D1BBE-F9A8-43AC-9493-1964D061FB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84600" y="2819913"/>
                        <a:ext cx="46228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441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7FA6D-A080-48B2-82F7-F34F3421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Имитационная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BB6945-9547-4B8E-B0C0-F61750CC8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sz="3500" dirty="0"/>
              <a:t>Модель наблюдений описывается следующим образом:</a:t>
            </a:r>
            <a:endParaRPr lang="en-US" sz="35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3500" dirty="0"/>
              <a:t>где      - матрица</a:t>
            </a:r>
            <a:r>
              <a:rPr lang="en-US" sz="3500" dirty="0"/>
              <a:t> </a:t>
            </a:r>
            <a:r>
              <a:rPr lang="ru-RU" sz="3500" dirty="0"/>
              <a:t>шумов наблюдений размерностью </a:t>
            </a:r>
            <a:r>
              <a:rPr lang="en-US" sz="3500" dirty="0"/>
              <a:t>(N*4).        </a:t>
            </a:r>
          </a:p>
          <a:p>
            <a:pPr marL="0" indent="0">
              <a:buNone/>
            </a:pPr>
            <a:r>
              <a:rPr lang="en-US" sz="3500" dirty="0"/>
              <a:t>       - </a:t>
            </a:r>
            <a:r>
              <a:rPr lang="ru-RU" sz="3500" dirty="0"/>
              <a:t>матрица состояния размерностью </a:t>
            </a:r>
            <a:r>
              <a:rPr lang="en-US" sz="3500" dirty="0"/>
              <a:t>(N*4)</a:t>
            </a:r>
            <a:r>
              <a:rPr lang="ru-RU" sz="3500" dirty="0"/>
              <a:t>.</a:t>
            </a:r>
            <a:r>
              <a:rPr lang="en-US" sz="3500" dirty="0"/>
              <a:t>        - </a:t>
            </a:r>
            <a:r>
              <a:rPr lang="ru-RU" sz="3500" dirty="0"/>
              <a:t>матрица наблюдений размерностью </a:t>
            </a:r>
            <a:r>
              <a:rPr lang="en-US" sz="3500" dirty="0"/>
              <a:t>(N*4)</a:t>
            </a:r>
            <a:r>
              <a:rPr lang="ru-RU" sz="3500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PS.  </a:t>
            </a:r>
            <a:r>
              <a:rPr lang="ru-RU" sz="1800" dirty="0"/>
              <a:t>Где 1 и 4 компоненты характеризуются </a:t>
            </a:r>
            <a:r>
              <a:rPr lang="en-US" sz="1800" i="1" dirty="0"/>
              <a:t>N</a:t>
            </a:r>
            <a:r>
              <a:rPr lang="en-US" sz="1800" dirty="0"/>
              <a:t>(0,50*1e-9 c), 2 - </a:t>
            </a:r>
            <a:r>
              <a:rPr lang="en-US" sz="1800" i="1" dirty="0"/>
              <a:t>N</a:t>
            </a:r>
            <a:r>
              <a:rPr lang="en-US" sz="1800" dirty="0"/>
              <a:t>(0,1e3 </a:t>
            </a:r>
            <a:r>
              <a:rPr lang="ru-RU" sz="1800" dirty="0"/>
              <a:t>Гц</a:t>
            </a:r>
            <a:r>
              <a:rPr lang="en-US" sz="1800" dirty="0"/>
              <a:t>), </a:t>
            </a:r>
            <a:r>
              <a:rPr lang="ru-RU" sz="1800" dirty="0"/>
              <a:t>а 3 компонента - </a:t>
            </a:r>
            <a:r>
              <a:rPr lang="en-US" sz="1800" i="1" dirty="0"/>
              <a:t>N</a:t>
            </a:r>
            <a:r>
              <a:rPr lang="en-US" sz="1800" dirty="0"/>
              <a:t>(0,</a:t>
            </a:r>
            <a:r>
              <a:rPr lang="ru-RU" sz="1800" dirty="0"/>
              <a:t>1</a:t>
            </a:r>
            <a:r>
              <a:rPr lang="en-US" sz="1800" dirty="0"/>
              <a:t>0*1e-9 c)</a:t>
            </a:r>
            <a:r>
              <a:rPr lang="ru-RU" sz="1800" dirty="0"/>
              <a:t>.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D2B753A-A913-4844-A255-AD792BDC61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789549"/>
              </p:ext>
            </p:extLst>
          </p:nvPr>
        </p:nvGraphicFramePr>
        <p:xfrm>
          <a:off x="5353050" y="2600558"/>
          <a:ext cx="148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1485720" imgH="330120" progId="Equation.DSMT4">
                  <p:embed/>
                </p:oleObj>
              </mc:Choice>
              <mc:Fallback>
                <p:oleObj name="Equation" r:id="rId3" imgW="14857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53050" y="2600558"/>
                        <a:ext cx="1485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CB213DA6-F22B-4416-B581-3C331B9FF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146085"/>
              </p:ext>
            </p:extLst>
          </p:nvPr>
        </p:nvGraphicFramePr>
        <p:xfrm>
          <a:off x="1576852" y="3515470"/>
          <a:ext cx="224930" cy="269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5" imgW="190440" imgH="241200" progId="Equation.DSMT4">
                  <p:embed/>
                </p:oleObj>
              </mc:Choice>
              <mc:Fallback>
                <p:oleObj name="Equation" r:id="rId5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6852" y="3515470"/>
                        <a:ext cx="224930" cy="269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F277810E-147F-4DF6-A5A1-EEA1A70E4E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044381"/>
              </p:ext>
            </p:extLst>
          </p:nvPr>
        </p:nvGraphicFramePr>
        <p:xfrm>
          <a:off x="1048776" y="3842544"/>
          <a:ext cx="317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7" imgW="317160" imgH="317160" progId="Equation.DSMT4">
                  <p:embed/>
                </p:oleObj>
              </mc:Choice>
              <mc:Fallback>
                <p:oleObj name="Equation" r:id="rId7" imgW="3171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8776" y="3842544"/>
                        <a:ext cx="3175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EC1FB1E0-12E3-469E-A9B5-76DDA8A244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788733"/>
              </p:ext>
            </p:extLst>
          </p:nvPr>
        </p:nvGraphicFramePr>
        <p:xfrm>
          <a:off x="8561265" y="3842544"/>
          <a:ext cx="317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9" imgW="317160" imgH="317160" progId="Equation.DSMT4">
                  <p:embed/>
                </p:oleObj>
              </mc:Choice>
              <mc:Fallback>
                <p:oleObj name="Equation" r:id="rId9" imgW="3171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61265" y="3842544"/>
                        <a:ext cx="3175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460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ED743-99EA-4651-B0A5-68486A99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Добавим в выборку импульсов ИМ два паттерна случайным образом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7A21B8-BBDB-41D9-85AE-A272B836A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Размер 1-ого паттерна возьмём равным </a:t>
            </a:r>
            <a:r>
              <a:rPr lang="ru-RU" b="1" dirty="0"/>
              <a:t>трем</a:t>
            </a:r>
            <a:r>
              <a:rPr lang="ru-RU" dirty="0"/>
              <a:t> импульсам</a:t>
            </a:r>
            <a:r>
              <a:rPr lang="en-US" dirty="0"/>
              <a:t>;</a:t>
            </a:r>
          </a:p>
          <a:p>
            <a:r>
              <a:rPr lang="ru-RU" dirty="0"/>
              <a:t>Размер 2-ого паттерна равным </a:t>
            </a:r>
            <a:r>
              <a:rPr lang="ru-RU" b="1" dirty="0"/>
              <a:t>семи</a:t>
            </a:r>
            <a:r>
              <a:rPr lang="ru-RU" dirty="0"/>
              <a:t> импульсам.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F01F5B-179C-48F3-AF2C-142274BA4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61" y="4001294"/>
            <a:ext cx="3019425" cy="990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D51284-4BCC-467F-9C75-783408117F52}"/>
              </a:ext>
            </a:extLst>
          </p:cNvPr>
          <p:cNvSpPr txBox="1"/>
          <p:nvPr/>
        </p:nvSpPr>
        <p:spPr>
          <a:xfrm>
            <a:off x="1960097" y="3506550"/>
            <a:ext cx="1673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 pattern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21EB8DA-54E1-47D6-A643-3428253BC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389" y="4010819"/>
            <a:ext cx="5886450" cy="981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855A6B-4E82-4771-8E3F-33072FAB725D}"/>
              </a:ext>
            </a:extLst>
          </p:cNvPr>
          <p:cNvSpPr txBox="1"/>
          <p:nvPr/>
        </p:nvSpPr>
        <p:spPr>
          <a:xfrm>
            <a:off x="7644838" y="3506550"/>
            <a:ext cx="1610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 pattern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6353F5-368C-4E5D-9505-8685AF29C923}"/>
              </a:ext>
            </a:extLst>
          </p:cNvPr>
          <p:cNvSpPr txBox="1"/>
          <p:nvPr/>
        </p:nvSpPr>
        <p:spPr>
          <a:xfrm>
            <a:off x="4127218" y="2973854"/>
            <a:ext cx="243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arrival time, s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9E463-0EA9-4B56-AB81-F9AE79FEAE05}"/>
              </a:ext>
            </a:extLst>
          </p:cNvPr>
          <p:cNvSpPr txBox="1"/>
          <p:nvPr/>
        </p:nvSpPr>
        <p:spPr>
          <a:xfrm>
            <a:off x="4165539" y="5617150"/>
            <a:ext cx="185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Frequency, Hz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59094F-B0AC-4C85-9CF9-9DBCB8118083}"/>
              </a:ext>
            </a:extLst>
          </p:cNvPr>
          <p:cNvSpPr txBox="1"/>
          <p:nvPr/>
        </p:nvSpPr>
        <p:spPr>
          <a:xfrm>
            <a:off x="9748948" y="3250853"/>
            <a:ext cx="192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Duration, s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DBA6D-670D-4739-81ED-2CB7DDB116A7}"/>
              </a:ext>
            </a:extLst>
          </p:cNvPr>
          <p:cNvSpPr txBox="1"/>
          <p:nvPr/>
        </p:nvSpPr>
        <p:spPr>
          <a:xfrm>
            <a:off x="9890760" y="5436047"/>
            <a:ext cx="125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Period, s</a:t>
            </a:r>
            <a:endParaRPr lang="ru-RU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A26ABAD5-A0AF-4559-8FB6-F126CB52359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488788" y="3158520"/>
            <a:ext cx="638430" cy="113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B067180-6162-4916-9350-D920DDE91418}"/>
              </a:ext>
            </a:extLst>
          </p:cNvPr>
          <p:cNvCxnSpPr/>
          <p:nvPr/>
        </p:nvCxnSpPr>
        <p:spPr>
          <a:xfrm flipH="1" flipV="1">
            <a:off x="3601329" y="4496594"/>
            <a:ext cx="703385" cy="117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A6B3B06-E934-4F95-B3FA-EBC0E055697B}"/>
              </a:ext>
            </a:extLst>
          </p:cNvPr>
          <p:cNvCxnSpPr>
            <a:cxnSpLocks/>
          </p:cNvCxnSpPr>
          <p:nvPr/>
        </p:nvCxnSpPr>
        <p:spPr>
          <a:xfrm>
            <a:off x="10559343" y="3639235"/>
            <a:ext cx="150457" cy="109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B9A64AE0-978E-4EEE-9CBE-D692C5A95C03}"/>
              </a:ext>
            </a:extLst>
          </p:cNvPr>
          <p:cNvCxnSpPr/>
          <p:nvPr/>
        </p:nvCxnSpPr>
        <p:spPr>
          <a:xfrm flipH="1" flipV="1">
            <a:off x="10516772" y="4881489"/>
            <a:ext cx="343486" cy="55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86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03BF1DB-3A88-489D-B8CA-7DE3E18F0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4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Предполагается, что алгоритм кластеризации сможет выделить добавленные паттерны в отдельные кластеры, тем самым сформировав 2 кластера со схожими паттернами. Остальные импульсы он будет считать помехами и шумами (выбросами).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2813405-A79F-48C5-AA29-4B256980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Гипотеза</a:t>
            </a:r>
          </a:p>
        </p:txBody>
      </p:sp>
    </p:spTree>
    <p:extLst>
      <p:ext uri="{BB962C8B-B14F-4D97-AF65-F5344CB8AC3E}">
        <p14:creationId xmlns:p14="http://schemas.microsoft.com/office/powerpoint/2010/main" val="86269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7FA6D-A080-48B2-82F7-F34F3421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Вероятностные распределения параметров матрицы наблюдений (без времен прихода)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1FBFD21-F1C0-4026-8EFC-9E8C35867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90688"/>
            <a:ext cx="12192000" cy="5165863"/>
          </a:xfrm>
        </p:spPr>
      </p:pic>
    </p:spTree>
    <p:extLst>
      <p:ext uri="{BB962C8B-B14F-4D97-AF65-F5344CB8AC3E}">
        <p14:creationId xmlns:p14="http://schemas.microsoft.com/office/powerpoint/2010/main" val="80090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27917-2A88-4659-9C62-7D1FB528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Двумерное представление импульсов в ИМ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F5586F0-DCF8-49DD-BC54-67E191D36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1999" cy="5032375"/>
          </a:xfrm>
        </p:spPr>
      </p:pic>
    </p:spTree>
    <p:extLst>
      <p:ext uri="{BB962C8B-B14F-4D97-AF65-F5344CB8AC3E}">
        <p14:creationId xmlns:p14="http://schemas.microsoft.com/office/powerpoint/2010/main" val="178653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AC0AF-F633-4D3C-8EA7-1E2A589B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Трехмерное представление импульсов в ИМ с осью значений периодов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94440DF-C2A7-484B-A3A4-C4D315478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1999" cy="5032375"/>
          </a:xfrm>
        </p:spPr>
      </p:pic>
    </p:spTree>
    <p:extLst>
      <p:ext uri="{BB962C8B-B14F-4D97-AF65-F5344CB8AC3E}">
        <p14:creationId xmlns:p14="http://schemas.microsoft.com/office/powerpoint/2010/main" val="29523771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970</Words>
  <Application>Microsoft Office PowerPoint</Application>
  <PresentationFormat>Широкоэкранный</PresentationFormat>
  <Paragraphs>171</Paragraphs>
  <Slides>27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Тема Office</vt:lpstr>
      <vt:lpstr>Equation</vt:lpstr>
      <vt:lpstr>Постановка задачи</vt:lpstr>
      <vt:lpstr>Методы решения задачи кластеризации</vt:lpstr>
      <vt:lpstr>Имитационная модель</vt:lpstr>
      <vt:lpstr>Имитационная модель</vt:lpstr>
      <vt:lpstr>Добавим в выборку импульсов ИМ два паттерна случайным образом</vt:lpstr>
      <vt:lpstr>Гипотеза</vt:lpstr>
      <vt:lpstr>Вероятностные распределения параметров матрицы наблюдений (без времен прихода)</vt:lpstr>
      <vt:lpstr>Двумерное представление импульсов в ИМ</vt:lpstr>
      <vt:lpstr>Трехмерное представление импульсов в ИМ с осью значений периодов</vt:lpstr>
      <vt:lpstr>Подготовка данных под кластеризацию</vt:lpstr>
      <vt:lpstr>Окна смещения</vt:lpstr>
      <vt:lpstr>Презентация PowerPoint</vt:lpstr>
      <vt:lpstr>Презентация PowerPoint</vt:lpstr>
      <vt:lpstr>Подбор параметров алгоритма DBSCAN</vt:lpstr>
      <vt:lpstr>Выбор NN</vt:lpstr>
      <vt:lpstr>Выбор Epsilon</vt:lpstr>
      <vt:lpstr>Choosing Epsilon</vt:lpstr>
      <vt:lpstr>    Выбор Epsilon</vt:lpstr>
      <vt:lpstr>    Выбор Epsilon</vt:lpstr>
      <vt:lpstr>Оценки качества кластеризации</vt:lpstr>
      <vt:lpstr>Результаты кластеризации на одной реализации</vt:lpstr>
      <vt:lpstr>Визуализация кластеризации</vt:lpstr>
      <vt:lpstr>Приблизим 1-ый кластер</vt:lpstr>
      <vt:lpstr>Еще сильнее</vt:lpstr>
      <vt:lpstr>Приблизим 2-ой кластер</vt:lpstr>
      <vt:lpstr>Еще сильнее приблизим</vt:lpstr>
      <vt:lpstr>Результаты кластеризации на 100 реализациях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Постановка задачи</dc:title>
  <dc:creator>Олег Глухов</dc:creator>
  <cp:lastModifiedBy>Олег Глухов</cp:lastModifiedBy>
  <cp:revision>13</cp:revision>
  <dcterms:created xsi:type="dcterms:W3CDTF">2021-09-06T23:54:33Z</dcterms:created>
  <dcterms:modified xsi:type="dcterms:W3CDTF">2022-04-10T22:26:33Z</dcterms:modified>
</cp:coreProperties>
</file>