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9F39CD2-186E-4A72-B04D-4A8F5B0351D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*partition is not mentioned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ABF929F-D305-4364-979B-BB43409F356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2/24/18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49876B-FE4D-4EE7-92BB-76BC820F425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REVIEW PAPER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Restricted Boltzmann Machine to Determine the Input Weights for Extreme Learning Machines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Andre G. C. Pacheco, Renato A. Krohling, Carlos A. S. da Silva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2017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Expert Systems With Applications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SJR: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1.433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(Q1)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Aris setyawan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685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TAHAPAN PENELITIAN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Experimental setup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Python and Tensorflow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Intel core i7-6 CPU @ 2.50 GHz PC with 8 GB of RAM and a Nvidia Geforce 940M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Preparing dataset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Using  9 UCI Datasets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Statistical analysis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Untuk mengidentifikasikan pengaruh RBM terhadap kinerja ELM jika dibandingkan metode penentuan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weight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input lainnya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685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datasets are from the UCI Repository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8920" y="2133720"/>
            <a:ext cx="8736120" cy="3219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685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HASIL PENELITIAN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160" y="1852560"/>
            <a:ext cx="8743680" cy="3152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685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KESIMPULAN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Using Friedmen Test (p &lt;= 0.05)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Credit australia (NoSig)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Spam (NoSig)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Rest of datasets (Sig)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Wilconson Test (p &lt;= 0.01)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MNIST, DNA, and madelon: RBM-ELM vs Others (Sig)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DNA, and madelon: RBM-ELM vs ELM-RO,  RBM-ELM, ELM (Sig)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Diabetic: ELM-AE vs RBM-ELM (NoSig). ELM-AE vs RBM-ELM  vs Others (Sig)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Overall, the RBM-ELM  vs Other (Sig)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LATAR BELAKANG MASALAH(1)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Obyek Penelitian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Extreme Learning Machines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Masalah Penelitian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Extreme Learning Machine (ELM) is a single-hidden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layer feedforward neural network (SLFN) learning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algorithm that can learn </a:t>
            </a:r>
            <a:r>
              <a:rPr lang="en-US" sz="2000">
                <a:solidFill>
                  <a:srgbClr val="0070c0"/>
                </a:solidFill>
                <a:latin typeface="Calibri"/>
              </a:rPr>
              <a:t>effectively and quickly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However, random weights in the input layer may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affect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0000"/>
                </a:solidFill>
                <a:latin typeface="Calibri"/>
              </a:rPr>
              <a:t>the algorithm performance less effective.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533520"/>
            <a:ext cx="8229240" cy="8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MASALAH PENELITIAN (MP) DAN LANDASAN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0" name="Table 3"/>
          <p:cNvGraphicFramePr/>
          <p:nvPr/>
        </p:nvGraphicFramePr>
        <p:xfrm>
          <a:off x="152280" y="1542600"/>
          <a:ext cx="8838720" cy="4632480"/>
        </p:xfrm>
        <a:graphic>
          <a:graphicData uri="http://schemas.openxmlformats.org/drawingml/2006/table">
            <a:tbl>
              <a:tblPr/>
              <a:tblGrid>
                <a:gridCol w="4419360"/>
                <a:gridCol w="4419360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Calibri"/>
                        </a:rPr>
                        <a:t>MP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Calibri"/>
                        </a:rPr>
                        <a:t>LANDASAN</a:t>
                      </a:r>
                      <a:endParaRPr/>
                    </a:p>
                  </a:txBody>
                  <a:tcPr/>
                </a:tc>
              </a:tr>
              <a:tr h="1969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The Extreme Learning Machine (ELM) is a single-hidden layer feedforward neural network (SLFN) learning algorithm that can learn </a:t>
                      </a:r>
                      <a:r>
                        <a:rPr lang="en-US">
                          <a:solidFill>
                            <a:srgbClr val="0070c0"/>
                          </a:solidFill>
                          <a:latin typeface="Calibri"/>
                        </a:rPr>
                        <a:t>effectively and quickly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However, random weights in the input layer may </a:t>
                      </a:r>
                      <a:r>
                        <a:rPr lang="en-US">
                          <a:solidFill>
                            <a:srgbClr val="ff0000"/>
                          </a:solidFill>
                          <a:latin typeface="Calibri"/>
                        </a:rPr>
                        <a:t>affect the algorithm less effective performance.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Comparing it with backpropagation (Rumelhart et al., 1986), the most common algorithm used to train neural networks, its learning stage can be </a:t>
                      </a:r>
                      <a:r>
                        <a:rPr lang="en-US">
                          <a:solidFill>
                            <a:srgbClr val="0070c0"/>
                          </a:solidFill>
                          <a:latin typeface="Calibri"/>
                        </a:rPr>
                        <a:t>thousand of times faster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and it can </a:t>
                      </a:r>
                      <a:r>
                        <a:rPr lang="en-US">
                          <a:solidFill>
                            <a:srgbClr val="0070c0"/>
                          </a:solidFill>
                          <a:latin typeface="Calibri"/>
                        </a:rPr>
                        <a:t>achieve a better generalization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(Huang et al., 2006).</a:t>
                      </a:r>
                      <a:endParaRPr/>
                    </a:p>
                  </a:txBody>
                  <a:tcPr/>
                </a:tc>
              </a:tr>
              <a:tr h="170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The randomness of the input weights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can make the algorithm </a:t>
                      </a:r>
                      <a:r>
                        <a:rPr lang="en-US">
                          <a:solidFill>
                            <a:srgbClr val="ff0000"/>
                          </a:solidFill>
                          <a:latin typeface="Calibri"/>
                        </a:rPr>
                        <a:t>less effective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, depending on the assigned values for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W.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(Wang et al., 2011)</a:t>
                      </a:r>
                      <a:endParaRPr/>
                    </a:p>
                  </a:txBody>
                  <a:tcPr/>
                </a:tc>
              </a:tr>
              <a:tr h="1432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The randomness of input weights influences the algorithm performance, i.e., the ELM output is </a:t>
                      </a:r>
                      <a:r>
                        <a:rPr lang="en-US">
                          <a:solidFill>
                            <a:srgbClr val="ff0000"/>
                          </a:solidFill>
                          <a:latin typeface="Calibri"/>
                        </a:rPr>
                        <a:t>not quite stable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(Wang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et al., 2015)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33520" y="533520"/>
            <a:ext cx="8229240" cy="68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PENELITIAN YANG BERHUBUNGAN 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457200" y="1676520"/>
            <a:ext cx="8229240" cy="4449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ELM; Standard ELM (Huang et al, 2012)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ELMAE; ELM AutoEncoder (Kasun et al, 2013)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ELMRO; ELM Random Orthogonal (Wang and Liu, 2017)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ELM (Huang et al, 2012)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380880" y="1676520"/>
            <a:ext cx="8229240" cy="4754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371600"/>
            <a:ext cx="6048000" cy="3295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457200"/>
            <a:ext cx="8229240" cy="533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ELM AE (Kasun et al, 2013)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 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1219320" y="4419720"/>
            <a:ext cx="243792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AE</a:t>
            </a:r>
            <a:endParaRPr/>
          </a:p>
        </p:txBody>
      </p:sp>
      <p:sp>
        <p:nvSpPr>
          <p:cNvPr id="59" name="CustomShape 4"/>
          <p:cNvSpPr/>
          <p:nvPr/>
        </p:nvSpPr>
        <p:spPr>
          <a:xfrm>
            <a:off x="4343400" y="4419720"/>
            <a:ext cx="312372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ELM</a:t>
            </a:r>
            <a:endParaRPr/>
          </a:p>
        </p:txBody>
      </p:sp>
      <p:pic>
        <p:nvPicPr>
          <p:cNvPr id="6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933920"/>
            <a:ext cx="5067000" cy="2485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457200"/>
            <a:ext cx="8229240" cy="533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ELMRO (Wang and Liu, 2017)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 </a:t>
            </a: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1066680" y="4572000"/>
            <a:ext cx="312372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RO</a:t>
            </a:r>
            <a:endParaRPr/>
          </a:p>
        </p:txBody>
      </p:sp>
      <p:sp>
        <p:nvSpPr>
          <p:cNvPr id="64" name="CustomShape 4"/>
          <p:cNvSpPr/>
          <p:nvPr/>
        </p:nvSpPr>
        <p:spPr>
          <a:xfrm>
            <a:off x="4343400" y="4572000"/>
            <a:ext cx="312372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ELM</a:t>
            </a:r>
            <a:endParaRPr/>
          </a:p>
        </p:txBody>
      </p:sp>
      <p:pic>
        <p:nvPicPr>
          <p:cNvPr id="6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371600"/>
            <a:ext cx="6048000" cy="3295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457200"/>
            <a:ext cx="8229240" cy="533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METODE YANG DIUSULKAN (MYD)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 </a:t>
            </a:r>
            <a:endParaRPr/>
          </a:p>
        </p:txBody>
      </p:sp>
      <p:pic>
        <p:nvPicPr>
          <p:cNvPr id="6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295280"/>
            <a:ext cx="6033600" cy="3281040"/>
          </a:xfrm>
          <a:prstGeom prst="rect">
            <a:avLst/>
          </a:prstGeom>
          <a:ln w="9360">
            <a:noFill/>
          </a:ln>
        </p:spPr>
      </p:pic>
      <p:sp>
        <p:nvSpPr>
          <p:cNvPr id="69" name="CustomShape 3"/>
          <p:cNvSpPr/>
          <p:nvPr/>
        </p:nvSpPr>
        <p:spPr>
          <a:xfrm>
            <a:off x="1066680" y="4572000"/>
            <a:ext cx="312372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RBM (Smolensky, 1986; Hinton, 2002)</a:t>
            </a:r>
            <a:endParaRPr/>
          </a:p>
        </p:txBody>
      </p:sp>
      <p:sp>
        <p:nvSpPr>
          <p:cNvPr id="70" name="CustomShape 4"/>
          <p:cNvSpPr/>
          <p:nvPr/>
        </p:nvSpPr>
        <p:spPr>
          <a:xfrm>
            <a:off x="4343400" y="4572000"/>
            <a:ext cx="312372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ELM (Huang, 2004)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ANALISIS PERBEDAAN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PYB DAN MYD</a:t>
            </a:r>
            <a:endParaRPr/>
          </a:p>
        </p:txBody>
      </p:sp>
      <p:graphicFrame>
        <p:nvGraphicFramePr>
          <p:cNvPr id="72" name="Table 2"/>
          <p:cNvGraphicFramePr/>
          <p:nvPr/>
        </p:nvGraphicFramePr>
        <p:xfrm>
          <a:off x="0" y="1752480"/>
          <a:ext cx="9067320" cy="4234680"/>
        </p:xfrm>
        <a:graphic>
          <a:graphicData uri="http://schemas.openxmlformats.org/drawingml/2006/table">
            <a:tbl>
              <a:tblPr/>
              <a:tblGrid>
                <a:gridCol w="1813320"/>
                <a:gridCol w="1813320"/>
                <a:gridCol w="1813320"/>
                <a:gridCol w="1813320"/>
                <a:gridCol w="1814040"/>
              </a:tblGrid>
              <a:tr h="56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</a:rPr>
                        <a:t>METHODE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</a:rPr>
                        <a:t>Datasets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Permutation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</a:rPr>
                        <a:t>Input Weighting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</a:rPr>
                        <a:t>Evaluation</a:t>
                      </a:r>
                      <a:endParaRPr/>
                    </a:p>
                  </a:txBody>
                  <a:tcPr/>
                </a:tc>
              </a:tr>
              <a:tr h="804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Standard ELM (Huang et al, 2012)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20 Datasets from UCI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Default, otherwise shuffled*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Random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ACC</a:t>
                      </a:r>
                      <a:endParaRPr/>
                    </a:p>
                  </a:txBody>
                  <a:tcPr/>
                </a:tc>
              </a:tr>
              <a:tr h="1042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ELM AutoEncoder (Kasun et al, 2013)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MNIST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17% Testing, 83% Training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ACC</a:t>
                      </a:r>
                      <a:endParaRPr/>
                    </a:p>
                  </a:txBody>
                  <a:tcPr/>
                </a:tc>
              </a:tr>
              <a:tr h="1042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ELM Random Orthogonal (Wang and Liu, 2017)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11 Datasets from UCI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Default from UCI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RMSE</a:t>
                      </a:r>
                      <a:endParaRPr/>
                    </a:p>
                  </a:txBody>
                  <a:tcPr/>
                </a:tc>
              </a:tr>
              <a:tr h="1517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alibri"/>
                        </a:rPr>
                        <a:t>Restricted Boltman Machine ELM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9 Dataset from UCI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Default from UCI, otherwise shuffled and split (70% Training, 30% Testing)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RBM (Smolensky, 1986; Hinton, 2002)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ACC, Friedmen, Wilconson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