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3" r:id="rId14"/>
    <p:sldId id="267" r:id="rId15"/>
    <p:sldId id="270" r:id="rId16"/>
    <p:sldId id="272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0246" y="2835401"/>
            <a:ext cx="7731506" cy="1188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0129" y="2662554"/>
            <a:ext cx="7571740" cy="2327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wazali333T" TargetMode="External"/><Relationship Id="rId2" Type="http://schemas.openxmlformats.org/officeDocument/2006/relationships/hyperlink" Target="https://www.linkedin.com/in/nawazali-nadaf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public.tableau.com/app/profile/nawaz.ali/viz/Test1_17075953972180/Dashboard2?publish=ye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bopith.bun/viz/UnicornCompaniesAnalysis_16777574461280/MyDashboard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mailto:Nawazali.nadaf@outlook.com" TargetMode="External"/><Relationship Id="rId7" Type="http://schemas.openxmlformats.org/officeDocument/2006/relationships/hyperlink" Target="https://github.com/nawazali33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linkedin.com/in/nawazali-nadaf/" TargetMode="External"/><Relationship Id="rId9" Type="http://schemas.openxmlformats.org/officeDocument/2006/relationships/hyperlink" Target="https://public.tableau.com/app/profile/nawaz.ali/viz/Test1_17075953972180/Dashboard2?publish=y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463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317F9"/>
          </a:solidFill>
          <a:ln w="76200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961" y="2387345"/>
            <a:ext cx="8991600" cy="164592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vert="horz" wrap="square" lIns="0" tIns="473075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3725"/>
              </a:spcBef>
            </a:pPr>
            <a:r>
              <a:rPr sz="3800" spc="484" dirty="0"/>
              <a:t>UNICORN</a:t>
            </a:r>
            <a:r>
              <a:rPr sz="3800" spc="240" dirty="0"/>
              <a:t> </a:t>
            </a:r>
            <a:r>
              <a:rPr sz="3800" spc="310" dirty="0"/>
              <a:t>COMPANIES</a:t>
            </a:r>
            <a:r>
              <a:rPr sz="3800" spc="240" dirty="0"/>
              <a:t> ANALYSIS</a:t>
            </a: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5254244" y="4282516"/>
            <a:ext cx="1686560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900" spc="-105" dirty="0" smtClean="0">
                <a:solidFill>
                  <a:srgbClr val="FFFFFF"/>
                </a:solidFill>
                <a:latin typeface="Trebuchet MS"/>
                <a:cs typeface="Trebuchet MS"/>
              </a:rPr>
              <a:t>Nawaz Ali</a:t>
            </a:r>
            <a:endParaRPr sz="2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5055311"/>
            <a:ext cx="10515601" cy="1009251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i="1" dirty="0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LinkedIn</a:t>
            </a:r>
            <a:r>
              <a:rPr sz="1600" dirty="0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: </a:t>
            </a:r>
            <a:r>
              <a:rPr lang="en-US" sz="1600" dirty="0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IN" sz="1600" u="heavy" dirty="0" smtClean="0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Trebuchet MS" panose="020B0603020202020204" pitchFamily="34" charset="0"/>
                <a:cs typeface="Trebuchet MS"/>
                <a:hlinkClick r:id="rId2"/>
              </a:rPr>
              <a:t>https://www.linkedin.com/in/nawazali-nadaf/</a:t>
            </a:r>
            <a:r>
              <a:rPr lang="en-IN" sz="1600" u="heavy" dirty="0" smtClean="0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Trebuchet MS" panose="020B0603020202020204" pitchFamily="34" charset="0"/>
                <a:cs typeface="Trebuchet MS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i="1" dirty="0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GitHub</a:t>
            </a:r>
            <a:r>
              <a:rPr sz="1600" dirty="0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: </a:t>
            </a:r>
            <a:r>
              <a:rPr lang="en-US" sz="1600" dirty="0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IN" sz="1600" u="heavy" dirty="0" smtClean="0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Trebuchet MS" panose="020B0603020202020204" pitchFamily="34" charset="0"/>
                <a:cs typeface="Trebuchet MS"/>
                <a:hlinkClick r:id="rId3"/>
              </a:rPr>
              <a:t>https://github.com/nawazali333</a:t>
            </a:r>
            <a:r>
              <a:rPr sz="1600" i="1" dirty="0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  <a:hlinkClick r:id="rId3"/>
              </a:rPr>
              <a:t>T</a:t>
            </a:r>
            <a:endParaRPr lang="en-US" sz="1600" i="1" dirty="0" smtClean="0">
              <a:solidFill>
                <a:srgbClr val="FFFFFF"/>
              </a:solidFill>
              <a:latin typeface="Trebuchet MS" panose="020B0603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lang="en-US" sz="1600" i="1" dirty="0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T</a:t>
            </a:r>
            <a:r>
              <a:rPr sz="1600" i="1" dirty="0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ableau</a:t>
            </a:r>
            <a:r>
              <a:rPr sz="1600" dirty="0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:</a:t>
            </a:r>
            <a:r>
              <a:rPr lang="en-US" sz="1600" dirty="0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 </a:t>
            </a:r>
            <a:r>
              <a:rPr lang="en-IN" sz="1600" u="heavy" dirty="0" smtClean="0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Trebuchet MS" panose="020B0603020202020204" pitchFamily="34" charset="0"/>
                <a:cs typeface="Trebuchet MS"/>
                <a:hlinkClick r:id="rId4"/>
              </a:rPr>
              <a:t>https://public.tableau.com/app/profile/nawaz.ali/viz/Test1_17075953972180/Dashboard2?publish=yes</a:t>
            </a:r>
            <a:endParaRPr sz="160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6" name="Google Shape;238;p34"/>
          <p:cNvSpPr/>
          <p:nvPr/>
        </p:nvSpPr>
        <p:spPr>
          <a:xfrm>
            <a:off x="-101113" y="-115089"/>
            <a:ext cx="12725400" cy="80772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oogle Shape;259;p34"/>
          <p:cNvGrpSpPr/>
          <p:nvPr/>
        </p:nvGrpSpPr>
        <p:grpSpPr>
          <a:xfrm>
            <a:off x="7604767" y="112153"/>
            <a:ext cx="3701872" cy="3762679"/>
            <a:chOff x="5041963" y="757530"/>
            <a:chExt cx="3701872" cy="3762679"/>
          </a:xfrm>
        </p:grpSpPr>
        <p:sp>
          <p:nvSpPr>
            <p:cNvPr id="8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65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51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46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43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27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29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1371600" y="609600"/>
            <a:ext cx="678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rgbClr val="002060"/>
                </a:solidFill>
                <a:latin typeface="Trebuchet MS" panose="020B0603020202020204" pitchFamily="34" charset="0"/>
              </a:rPr>
              <a:t>UNICORN COMPANIES ANALYSIS</a:t>
            </a:r>
            <a:endParaRPr lang="en-IN" sz="6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160919" y="6094519"/>
            <a:ext cx="519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Nawaz Ali</a:t>
            </a:r>
            <a:endParaRPr lang="en-IN" sz="3600" b="1" dirty="0">
              <a:solidFill>
                <a:srgbClr val="00B0F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630588" y="5628507"/>
            <a:ext cx="247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PRESENTED BY:</a:t>
            </a:r>
            <a:endParaRPr lang="en-IN" sz="2800" dirty="0">
              <a:solidFill>
                <a:srgbClr val="FFC000"/>
              </a:solidFill>
            </a:endParaRPr>
          </a:p>
        </p:txBody>
      </p:sp>
      <p:grpSp>
        <p:nvGrpSpPr>
          <p:cNvPr id="75" name="Google Shape;797;p43"/>
          <p:cNvGrpSpPr/>
          <p:nvPr/>
        </p:nvGrpSpPr>
        <p:grpSpPr>
          <a:xfrm>
            <a:off x="3798384" y="3766124"/>
            <a:ext cx="4011437" cy="3091876"/>
            <a:chOff x="233350" y="949250"/>
            <a:chExt cx="7137300" cy="3802300"/>
          </a:xfrm>
        </p:grpSpPr>
        <p:sp>
          <p:nvSpPr>
            <p:cNvPr id="76" name="Google Shape;798;p43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99;p43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00;p43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01;p43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2;p43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03;p43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04;p43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05;p43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06;p43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07;p43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08;p43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09;p43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10;p43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11;p43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12;p43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13;p43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14;p43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15;p43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16;p43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17;p43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18;p43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19;p43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20;p43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21;p43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22;p43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23;p43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24;p43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25;p43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26;p43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27;p43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28;p43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29;p43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30;p43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31;p43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32;p43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33;p43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34;p43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35;p43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36;p43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37;p43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38;p43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39;p43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40;p43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41;p43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42;p43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43;p43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44;p43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45;p43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46;p43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47;p43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48;p43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855;p43"/>
          <p:cNvSpPr/>
          <p:nvPr/>
        </p:nvSpPr>
        <p:spPr>
          <a:xfrm>
            <a:off x="4193446" y="5801869"/>
            <a:ext cx="522000" cy="522000"/>
          </a:xfrm>
          <a:prstGeom prst="ellipse">
            <a:avLst/>
          </a:prstGeom>
          <a:gradFill>
            <a:gsLst>
              <a:gs pos="0">
                <a:schemeClr val="accent2">
                  <a:alpha val="50449"/>
                </a:schemeClr>
              </a:gs>
              <a:gs pos="100000">
                <a:schemeClr val="dk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856;p43"/>
          <p:cNvSpPr/>
          <p:nvPr/>
        </p:nvSpPr>
        <p:spPr>
          <a:xfrm>
            <a:off x="4715446" y="5801869"/>
            <a:ext cx="140100" cy="140100"/>
          </a:xfrm>
          <a:prstGeom prst="ellipse">
            <a:avLst/>
          </a:prstGeom>
          <a:gradFill>
            <a:gsLst>
              <a:gs pos="0">
                <a:schemeClr val="accent2">
                  <a:alpha val="50449"/>
                </a:schemeClr>
              </a:gs>
              <a:gs pos="100000">
                <a:schemeClr val="dk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881;p43"/>
          <p:cNvSpPr/>
          <p:nvPr/>
        </p:nvSpPr>
        <p:spPr>
          <a:xfrm>
            <a:off x="4498696" y="5564719"/>
            <a:ext cx="214800" cy="214800"/>
          </a:xfrm>
          <a:prstGeom prst="ellipse">
            <a:avLst/>
          </a:prstGeom>
          <a:gradFill>
            <a:gsLst>
              <a:gs pos="0">
                <a:schemeClr val="accent2">
                  <a:alpha val="50449"/>
                </a:schemeClr>
              </a:gs>
              <a:gs pos="100000">
                <a:schemeClr val="dk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891;p43"/>
          <p:cNvSpPr/>
          <p:nvPr/>
        </p:nvSpPr>
        <p:spPr>
          <a:xfrm rot="19914242">
            <a:off x="3690849" y="484566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560;p39"/>
          <p:cNvGrpSpPr/>
          <p:nvPr/>
        </p:nvGrpSpPr>
        <p:grpSpPr>
          <a:xfrm>
            <a:off x="77013" y="3842614"/>
            <a:ext cx="3107245" cy="3299166"/>
            <a:chOff x="299357" y="956975"/>
            <a:chExt cx="3107245" cy="3299166"/>
          </a:xfrm>
        </p:grpSpPr>
        <p:grpSp>
          <p:nvGrpSpPr>
            <p:cNvPr id="140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190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185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174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169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16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162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157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0" name="Google Shape;1257;p50"/>
          <p:cNvPicPr preferRelativeResize="0"/>
          <p:nvPr/>
        </p:nvPicPr>
        <p:blipFill rotWithShape="1">
          <a:blip r:embed="rId5">
            <a:alphaModFix/>
          </a:blip>
          <a:srcRect l="17481" r="15847"/>
          <a:stretch/>
        </p:blipFill>
        <p:spPr>
          <a:xfrm>
            <a:off x="9848191" y="3880802"/>
            <a:ext cx="2164267" cy="1665755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29" dirty="0"/>
              <a:t> </a:t>
            </a:r>
            <a:r>
              <a:rPr spc="300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0129" y="2656459"/>
            <a:ext cx="4593590" cy="26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252525"/>
                </a:solidFill>
                <a:latin typeface="Trebuchet MS"/>
                <a:cs typeface="Trebuchet MS"/>
              </a:rPr>
              <a:t>4.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Trebuchet MS"/>
                <a:cs typeface="Trebuchet MS"/>
              </a:rPr>
              <a:t>Which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Trebuchet MS"/>
                <a:cs typeface="Trebuchet MS"/>
              </a:rPr>
              <a:t>cou</a:t>
            </a:r>
            <a:r>
              <a:rPr sz="1800" spc="-80" dirty="0">
                <a:solidFill>
                  <a:srgbClr val="252525"/>
                </a:solidFill>
                <a:latin typeface="Trebuchet MS"/>
                <a:cs typeface="Trebuchet MS"/>
              </a:rPr>
              <a:t>ntries</a:t>
            </a:r>
            <a:r>
              <a:rPr sz="1800" spc="-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52525"/>
                </a:solidFill>
                <a:latin typeface="Trebuchet MS"/>
                <a:cs typeface="Trebuchet MS"/>
              </a:rPr>
              <a:t>h</a:t>
            </a:r>
            <a:r>
              <a:rPr sz="1800" spc="-16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800" spc="-7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m</a:t>
            </a:r>
            <a:r>
              <a:rPr sz="1800" spc="-30" dirty="0">
                <a:solidFill>
                  <a:srgbClr val="252525"/>
                </a:solidFill>
                <a:latin typeface="Trebuchet MS"/>
                <a:cs typeface="Trebuchet MS"/>
              </a:rPr>
              <a:t>o</a:t>
            </a:r>
            <a:r>
              <a:rPr sz="1800" spc="-65" dirty="0">
                <a:solidFill>
                  <a:srgbClr val="25252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1800" spc="-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52525"/>
                </a:solidFill>
                <a:latin typeface="Trebuchet MS"/>
                <a:cs typeface="Trebuchet MS"/>
              </a:rPr>
              <a:t>uni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r>
              <a:rPr sz="1800" spc="-30" dirty="0">
                <a:solidFill>
                  <a:srgbClr val="252525"/>
                </a:solidFill>
                <a:latin typeface="Trebuchet MS"/>
                <a:cs typeface="Trebuchet MS"/>
              </a:rPr>
              <a:t>orns?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spcBef>
                <a:spcPts val="1725"/>
              </a:spcBef>
              <a:buFont typeface="Wingdings" panose="05000000000000000000" pitchFamily="2" charset="2"/>
              <a:buChar char="§"/>
            </a:pPr>
            <a:r>
              <a:rPr sz="1800" spc="-85" dirty="0" smtClean="0">
                <a:solidFill>
                  <a:srgbClr val="252525"/>
                </a:solidFill>
                <a:latin typeface="Trebuchet MS"/>
                <a:cs typeface="Trebuchet MS"/>
              </a:rPr>
              <a:t>It</a:t>
            </a:r>
            <a:r>
              <a:rPr sz="1800" spc="-50" dirty="0" smtClean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interesting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52525"/>
                </a:solidFill>
                <a:latin typeface="Trebuchet MS"/>
                <a:cs typeface="Trebuchet MS"/>
              </a:rPr>
              <a:t>(but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52525"/>
                </a:solidFill>
                <a:latin typeface="Trebuchet MS"/>
                <a:cs typeface="Trebuchet MS"/>
              </a:rPr>
              <a:t>not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Trebuchet MS"/>
                <a:cs typeface="Trebuchet MS"/>
              </a:rPr>
              <a:t>surprising)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52525"/>
                </a:solidFill>
                <a:latin typeface="Trebuchet MS"/>
                <a:cs typeface="Trebuchet MS"/>
              </a:rPr>
              <a:t>that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0" dirty="0" smtClean="0">
                <a:solidFill>
                  <a:srgbClr val="379B73"/>
                </a:solidFill>
                <a:latin typeface="Trebuchet MS"/>
                <a:cs typeface="Trebuchet MS"/>
              </a:rPr>
              <a:t>the </a:t>
            </a:r>
            <a:r>
              <a:rPr sz="1800" spc="-105" dirty="0" smtClean="0">
                <a:solidFill>
                  <a:srgbClr val="379B73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79B73"/>
                </a:solidFill>
                <a:latin typeface="Trebuchet MS"/>
                <a:cs typeface="Trebuchet MS"/>
              </a:rPr>
              <a:t>United</a:t>
            </a:r>
            <a:r>
              <a:rPr sz="1800" spc="-35" dirty="0">
                <a:solidFill>
                  <a:srgbClr val="379B73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79B73"/>
                </a:solidFill>
                <a:latin typeface="Trebuchet MS"/>
                <a:cs typeface="Trebuchet MS"/>
              </a:rPr>
              <a:t>States</a:t>
            </a:r>
            <a:r>
              <a:rPr sz="1800" spc="-55" dirty="0">
                <a:solidFill>
                  <a:srgbClr val="379B73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79B73"/>
                </a:solidFill>
                <a:latin typeface="Trebuchet MS"/>
                <a:cs typeface="Trebuchet MS"/>
              </a:rPr>
              <a:t>has</a:t>
            </a:r>
            <a:r>
              <a:rPr sz="1800" spc="-55" dirty="0">
                <a:solidFill>
                  <a:srgbClr val="379B73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79B73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379B73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79B73"/>
                </a:solidFill>
                <a:latin typeface="Trebuchet MS"/>
                <a:cs typeface="Trebuchet MS"/>
              </a:rPr>
              <a:t>largest</a:t>
            </a:r>
            <a:r>
              <a:rPr sz="1800" spc="-50" dirty="0">
                <a:solidFill>
                  <a:srgbClr val="379B73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79B73"/>
                </a:solidFill>
                <a:latin typeface="Trebuchet MS"/>
                <a:cs typeface="Trebuchet MS"/>
              </a:rPr>
              <a:t>share</a:t>
            </a:r>
            <a:r>
              <a:rPr sz="1800" spc="-55" dirty="0">
                <a:solidFill>
                  <a:srgbClr val="379B73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79B73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379B73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79B73"/>
                </a:solidFill>
                <a:latin typeface="Trebuchet MS"/>
                <a:cs typeface="Trebuchet MS"/>
              </a:rPr>
              <a:t>unicorns</a:t>
            </a:r>
            <a:r>
              <a:rPr sz="1800" spc="-85" dirty="0">
                <a:solidFill>
                  <a:srgbClr val="252525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298450" marR="13970" indent="-28575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§"/>
            </a:pPr>
            <a:r>
              <a:rPr sz="1800" spc="-55" dirty="0" smtClean="0">
                <a:solidFill>
                  <a:srgbClr val="379B73"/>
                </a:solidFill>
                <a:latin typeface="Trebuchet MS"/>
                <a:cs typeface="Trebuchet MS"/>
              </a:rPr>
              <a:t>China</a:t>
            </a:r>
            <a:r>
              <a:rPr sz="1800" spc="-50" dirty="0" smtClean="0">
                <a:solidFill>
                  <a:srgbClr val="379B73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79B73"/>
                </a:solidFill>
                <a:latin typeface="Trebuchet MS"/>
                <a:cs typeface="Trebuchet MS"/>
              </a:rPr>
              <a:t>India</a:t>
            </a:r>
            <a:r>
              <a:rPr sz="1800" spc="-135" dirty="0">
                <a:solidFill>
                  <a:srgbClr val="252525"/>
                </a:solidFill>
                <a:latin typeface="Trebuchet MS"/>
                <a:cs typeface="Trebuchet MS"/>
              </a:rPr>
              <a:t>,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Trebuchet MS"/>
                <a:cs typeface="Trebuchet MS"/>
              </a:rPr>
              <a:t>countries</a:t>
            </a:r>
            <a:r>
              <a:rPr sz="1800" spc="-5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with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largest </a:t>
            </a:r>
            <a:r>
              <a:rPr sz="1800" spc="-5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Trebuchet MS"/>
                <a:cs typeface="Trebuchet MS"/>
              </a:rPr>
              <a:t>sha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800" spc="-5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sz="1800" spc="-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52525"/>
                </a:solidFill>
                <a:latin typeface="Trebuchet MS"/>
                <a:cs typeface="Trebuchet MS"/>
              </a:rPr>
              <a:t>w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orld</a:t>
            </a:r>
            <a:r>
              <a:rPr sz="1800" spc="-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popul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ation,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52525"/>
                </a:solidFill>
                <a:latin typeface="Trebuchet MS"/>
                <a:cs typeface="Trebuchet MS"/>
              </a:rPr>
              <a:t>h</a:t>
            </a:r>
            <a:r>
              <a:rPr sz="1800" spc="-16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800" spc="-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0" dirty="0" smtClean="0">
                <a:solidFill>
                  <a:srgbClr val="252525"/>
                </a:solidFill>
                <a:latin typeface="Trebuchet MS"/>
                <a:cs typeface="Trebuchet MS"/>
              </a:rPr>
              <a:t>percent</a:t>
            </a:r>
            <a:r>
              <a:rPr sz="1800" spc="-50" dirty="0" smtClean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52525"/>
                </a:solidFill>
                <a:latin typeface="Trebuchet MS"/>
                <a:cs typeface="Trebuchet MS"/>
              </a:rPr>
              <a:t>share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52525"/>
                </a:solidFill>
                <a:latin typeface="Trebuchet MS"/>
                <a:cs typeface="Trebuchet MS"/>
              </a:rPr>
              <a:t>unicorns,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52525"/>
                </a:solidFill>
                <a:latin typeface="Trebuchet MS"/>
                <a:cs typeface="Trebuchet MS"/>
              </a:rPr>
              <a:t>respectively.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2657934"/>
            <a:ext cx="2951987" cy="2619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29" dirty="0"/>
              <a:t> </a:t>
            </a:r>
            <a:r>
              <a:rPr spc="300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0129" y="2656459"/>
            <a:ext cx="4468495" cy="3175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" algn="l"/>
              </a:tabLst>
            </a:pPr>
            <a:r>
              <a:rPr sz="1800" dirty="0" smtClean="0">
                <a:solidFill>
                  <a:srgbClr val="252525"/>
                </a:solidFill>
                <a:latin typeface="Trebuchet MS"/>
                <a:cs typeface="Trebuchet MS"/>
              </a:rPr>
              <a:t>5.</a:t>
            </a:r>
            <a:r>
              <a:rPr lang="en-US" sz="1800" dirty="0" smtClean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 smtClean="0">
                <a:solidFill>
                  <a:srgbClr val="252525"/>
                </a:solidFill>
                <a:latin typeface="Trebuchet MS"/>
                <a:cs typeface="Trebuchet MS"/>
              </a:rPr>
              <a:t>Which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investors have funded the most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Trebuchet MS"/>
                <a:cs typeface="Trebuchet MS"/>
              </a:rPr>
              <a:t>   </a:t>
            </a:r>
            <a:r>
              <a:rPr sz="1800" dirty="0" smtClean="0">
                <a:solidFill>
                  <a:srgbClr val="252525"/>
                </a:solidFill>
                <a:latin typeface="Trebuchet MS"/>
                <a:cs typeface="Trebuchet MS"/>
              </a:rPr>
              <a:t>unicorns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?</a:t>
            </a:r>
            <a:endParaRPr sz="1800" dirty="0">
              <a:latin typeface="Trebuchet MS"/>
              <a:cs typeface="Trebuchet MS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sz="2100" dirty="0">
              <a:latin typeface="Trebuchet MS"/>
              <a:cs typeface="Trebuchet MS"/>
            </a:endParaRPr>
          </a:p>
          <a:p>
            <a:pPr marL="298450" marR="328295" indent="-285750">
              <a:lnSpc>
                <a:spcPct val="100000"/>
              </a:lnSpc>
              <a:spcBef>
                <a:spcPts val="1725"/>
              </a:spcBef>
              <a:buFont typeface="Wingdings" panose="05000000000000000000" pitchFamily="2" charset="2"/>
              <a:buChar char="§"/>
            </a:pPr>
            <a:r>
              <a:rPr sz="1800" dirty="0" smtClean="0">
                <a:solidFill>
                  <a:srgbClr val="252525"/>
                </a:solidFill>
                <a:latin typeface="Trebuchet MS"/>
                <a:cs typeface="Trebuchet MS"/>
              </a:rPr>
              <a:t>This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query output shows </a:t>
            </a:r>
            <a:r>
              <a:rPr sz="1800" dirty="0">
                <a:solidFill>
                  <a:srgbClr val="379B73"/>
                </a:solidFill>
                <a:latin typeface="Trebuchet MS"/>
                <a:cs typeface="Trebuchet MS"/>
              </a:rPr>
              <a:t>Accel is the top  investor who invests in 60 unicorns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§"/>
            </a:pPr>
            <a:r>
              <a:rPr sz="1800" dirty="0" smtClean="0">
                <a:solidFill>
                  <a:srgbClr val="252525"/>
                </a:solidFill>
                <a:latin typeface="Trebuchet MS"/>
                <a:cs typeface="Trebuchet MS"/>
              </a:rPr>
              <a:t>Based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on this project’s scope, </a:t>
            </a:r>
            <a:r>
              <a:rPr sz="1800" dirty="0">
                <a:solidFill>
                  <a:srgbClr val="379B73"/>
                </a:solidFill>
                <a:latin typeface="Trebuchet MS"/>
                <a:cs typeface="Trebuchet MS"/>
              </a:rPr>
              <a:t>Sequoia  Capital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379B73"/>
                </a:solidFill>
                <a:latin typeface="Trebuchet MS"/>
                <a:cs typeface="Trebuchet MS"/>
              </a:rPr>
              <a:t>Sequoia Capital China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are treated  as different investors since we will not dive  deep into further details</a:t>
            </a:r>
            <a:r>
              <a:rPr sz="1800" spc="-270" dirty="0">
                <a:solidFill>
                  <a:srgbClr val="252525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1340" y="2638044"/>
            <a:ext cx="3049524" cy="2593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L="857885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54" dirty="0"/>
              <a:t> </a:t>
            </a:r>
            <a:r>
              <a:rPr spc="270" dirty="0"/>
              <a:t>VISUALIZATION</a:t>
            </a:r>
            <a:r>
              <a:rPr spc="265" dirty="0"/>
              <a:t> </a:t>
            </a:r>
            <a:r>
              <a:rPr spc="170" dirty="0"/>
              <a:t>(TABLEAU)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0129" y="2510924"/>
            <a:ext cx="4307840" cy="343235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4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Techn</a:t>
            </a:r>
            <a:r>
              <a:rPr sz="1800" spc="-55" dirty="0">
                <a:solidFill>
                  <a:srgbClr val="252525"/>
                </a:solidFill>
                <a:latin typeface="Trebuchet MS"/>
                <a:cs typeface="Trebuchet MS"/>
              </a:rPr>
              <a:t>i</a:t>
            </a:r>
            <a:r>
              <a:rPr sz="1800" spc="-90" dirty="0">
                <a:solidFill>
                  <a:srgbClr val="252525"/>
                </a:solidFill>
                <a:latin typeface="Trebuchet MS"/>
                <a:cs typeface="Trebuchet MS"/>
              </a:rPr>
              <a:t>ques</a:t>
            </a:r>
            <a:r>
              <a:rPr sz="1800" spc="-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52525"/>
                </a:solidFill>
                <a:latin typeface="Trebuchet MS"/>
                <a:cs typeface="Trebuchet MS"/>
              </a:rPr>
              <a:t>th</a:t>
            </a:r>
            <a:r>
              <a:rPr sz="1800" spc="-15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52525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utili</a:t>
            </a:r>
            <a:r>
              <a:rPr sz="1800" spc="-140" dirty="0">
                <a:solidFill>
                  <a:srgbClr val="252525"/>
                </a:solidFill>
                <a:latin typeface="Trebuchet MS"/>
                <a:cs typeface="Trebuchet MS"/>
              </a:rPr>
              <a:t>z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ed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1800" spc="-80" dirty="0">
                <a:solidFill>
                  <a:srgbClr val="252525"/>
                </a:solidFill>
                <a:latin typeface="Trebuchet MS"/>
                <a:cs typeface="Trebuchet MS"/>
              </a:rPr>
              <a:t>his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52525"/>
                </a:solidFill>
                <a:latin typeface="Trebuchet MS"/>
                <a:cs typeface="Trebuchet MS"/>
              </a:rPr>
              <a:t>p</a:t>
            </a:r>
            <a:r>
              <a:rPr sz="1800" spc="-75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oje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ct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800" spc="-195" dirty="0">
                <a:solidFill>
                  <a:srgbClr val="252525"/>
                </a:solidFill>
                <a:latin typeface="Trebuchet MS"/>
                <a:cs typeface="Trebuchet MS"/>
              </a:rPr>
              <a:t>e:</a:t>
            </a:r>
            <a:endParaRPr sz="1800" dirty="0">
              <a:latin typeface="Trebuchet MS"/>
              <a:cs typeface="Trebuchet MS"/>
            </a:endParaRPr>
          </a:p>
          <a:p>
            <a:pPr marL="469900" lvl="1" indent="-228600">
              <a:lnSpc>
                <a:spcPct val="100000"/>
              </a:lnSpc>
              <a:spcBef>
                <a:spcPts val="1015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solidFill>
                  <a:srgbClr val="379B73"/>
                </a:solidFill>
                <a:latin typeface="Trebuchet MS"/>
                <a:cs typeface="Trebuchet MS"/>
              </a:rPr>
              <a:t>Parameters</a:t>
            </a:r>
            <a:endParaRPr sz="1600" dirty="0">
              <a:latin typeface="Trebuchet MS"/>
              <a:cs typeface="Trebuchet MS"/>
            </a:endParaRPr>
          </a:p>
          <a:p>
            <a:pPr marL="469900" lvl="1" indent="-228600">
              <a:lnSpc>
                <a:spcPct val="100000"/>
              </a:lnSpc>
              <a:spcBef>
                <a:spcPts val="1010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spc="-65" dirty="0">
                <a:solidFill>
                  <a:srgbClr val="379B73"/>
                </a:solidFill>
                <a:latin typeface="Trebuchet MS"/>
                <a:cs typeface="Trebuchet MS"/>
              </a:rPr>
              <a:t>Top</a:t>
            </a:r>
            <a:r>
              <a:rPr sz="1600" spc="-50" dirty="0">
                <a:solidFill>
                  <a:srgbClr val="379B73"/>
                </a:solidFill>
                <a:latin typeface="Trebuchet MS"/>
                <a:cs typeface="Trebuchet MS"/>
              </a:rPr>
              <a:t> </a:t>
            </a:r>
            <a:r>
              <a:rPr sz="1600" spc="225" dirty="0">
                <a:solidFill>
                  <a:srgbClr val="379B73"/>
                </a:solidFill>
                <a:latin typeface="Trebuchet MS"/>
                <a:cs typeface="Trebuchet MS"/>
              </a:rPr>
              <a:t>N</a:t>
            </a:r>
            <a:r>
              <a:rPr sz="1600" spc="-45" dirty="0">
                <a:solidFill>
                  <a:srgbClr val="379B73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379B73"/>
                </a:solidFill>
                <a:latin typeface="Trebuchet MS"/>
                <a:cs typeface="Trebuchet MS"/>
              </a:rPr>
              <a:t>filters</a:t>
            </a:r>
            <a:endParaRPr sz="1600" dirty="0">
              <a:latin typeface="Trebuchet MS"/>
              <a:cs typeface="Trebuchet MS"/>
            </a:endParaRPr>
          </a:p>
          <a:p>
            <a:pPr marL="469900" lvl="1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379B73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379B73"/>
                </a:solidFill>
                <a:latin typeface="Trebuchet MS"/>
                <a:cs typeface="Trebuchet MS"/>
              </a:rPr>
              <a:t>e</a:t>
            </a:r>
            <a:r>
              <a:rPr sz="1600" spc="-235" dirty="0">
                <a:solidFill>
                  <a:srgbClr val="379B73"/>
                </a:solidFill>
                <a:latin typeface="Trebuchet MS"/>
                <a:cs typeface="Trebuchet MS"/>
              </a:rPr>
              <a:t>f</a:t>
            </a:r>
            <a:r>
              <a:rPr sz="1600" spc="-60" dirty="0">
                <a:solidFill>
                  <a:srgbClr val="379B73"/>
                </a:solidFill>
                <a:latin typeface="Trebuchet MS"/>
                <a:cs typeface="Trebuchet MS"/>
              </a:rPr>
              <a:t>e</a:t>
            </a:r>
            <a:r>
              <a:rPr sz="1600" spc="-65" dirty="0">
                <a:solidFill>
                  <a:srgbClr val="379B73"/>
                </a:solidFill>
                <a:latin typeface="Trebuchet MS"/>
                <a:cs typeface="Trebuchet MS"/>
              </a:rPr>
              <a:t>r</a:t>
            </a:r>
            <a:r>
              <a:rPr sz="1600" spc="-95" dirty="0">
                <a:solidFill>
                  <a:srgbClr val="379B73"/>
                </a:solidFill>
                <a:latin typeface="Trebuchet MS"/>
                <a:cs typeface="Trebuchet MS"/>
              </a:rPr>
              <a:t>e</a:t>
            </a:r>
            <a:r>
              <a:rPr sz="1600" spc="-90" dirty="0">
                <a:solidFill>
                  <a:srgbClr val="379B73"/>
                </a:solidFill>
                <a:latin typeface="Trebuchet MS"/>
                <a:cs typeface="Trebuchet MS"/>
              </a:rPr>
              <a:t>n</a:t>
            </a:r>
            <a:r>
              <a:rPr sz="1600" spc="-105" dirty="0">
                <a:solidFill>
                  <a:srgbClr val="379B73"/>
                </a:solidFill>
                <a:latin typeface="Trebuchet MS"/>
                <a:cs typeface="Trebuchet MS"/>
              </a:rPr>
              <a:t>ce</a:t>
            </a:r>
            <a:r>
              <a:rPr sz="1600" spc="-50" dirty="0">
                <a:solidFill>
                  <a:srgbClr val="379B73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379B73"/>
                </a:solidFill>
                <a:latin typeface="Trebuchet MS"/>
                <a:cs typeface="Trebuchet MS"/>
              </a:rPr>
              <a:t>lin</a:t>
            </a:r>
            <a:r>
              <a:rPr sz="1600" spc="-135" dirty="0">
                <a:solidFill>
                  <a:srgbClr val="379B73"/>
                </a:solidFill>
                <a:latin typeface="Trebuchet MS"/>
                <a:cs typeface="Trebuchet MS"/>
              </a:rPr>
              <a:t>e</a:t>
            </a:r>
            <a:r>
              <a:rPr sz="1600" spc="-35" dirty="0">
                <a:solidFill>
                  <a:srgbClr val="379B73"/>
                </a:solidFill>
                <a:latin typeface="Trebuchet MS"/>
                <a:cs typeface="Trebuchet MS"/>
              </a:rPr>
              <a:t>s</a:t>
            </a:r>
            <a:endParaRPr sz="1600" dirty="0">
              <a:latin typeface="Trebuchet MS"/>
              <a:cs typeface="Trebuchet MS"/>
            </a:endParaRPr>
          </a:p>
          <a:p>
            <a:pPr marL="469900" lvl="1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spc="-80" dirty="0">
                <a:solidFill>
                  <a:srgbClr val="379B73"/>
                </a:solidFill>
                <a:latin typeface="Trebuchet MS"/>
                <a:cs typeface="Trebuchet MS"/>
              </a:rPr>
              <a:t>Calcul</a:t>
            </a:r>
            <a:r>
              <a:rPr sz="1600" spc="-100" dirty="0">
                <a:solidFill>
                  <a:srgbClr val="379B73"/>
                </a:solidFill>
                <a:latin typeface="Trebuchet MS"/>
                <a:cs typeface="Trebuchet MS"/>
              </a:rPr>
              <a:t>a</a:t>
            </a:r>
            <a:r>
              <a:rPr sz="1600" spc="-125" dirty="0">
                <a:solidFill>
                  <a:srgbClr val="379B73"/>
                </a:solidFill>
                <a:latin typeface="Trebuchet MS"/>
                <a:cs typeface="Trebuchet MS"/>
              </a:rPr>
              <a:t>t</a:t>
            </a:r>
            <a:r>
              <a:rPr sz="1600" spc="-95" dirty="0">
                <a:solidFill>
                  <a:srgbClr val="379B73"/>
                </a:solidFill>
                <a:latin typeface="Trebuchet MS"/>
                <a:cs typeface="Trebuchet MS"/>
              </a:rPr>
              <a:t>ed</a:t>
            </a:r>
            <a:r>
              <a:rPr sz="1600" spc="-15" dirty="0">
                <a:solidFill>
                  <a:srgbClr val="379B73"/>
                </a:solidFill>
                <a:latin typeface="Trebuchet MS"/>
                <a:cs typeface="Trebuchet MS"/>
              </a:rPr>
              <a:t> </a:t>
            </a:r>
            <a:r>
              <a:rPr sz="1600" spc="-110" dirty="0" smtClean="0">
                <a:solidFill>
                  <a:srgbClr val="379B73"/>
                </a:solidFill>
                <a:latin typeface="Trebuchet MS"/>
                <a:cs typeface="Trebuchet MS"/>
              </a:rPr>
              <a:t>fields</a:t>
            </a:r>
            <a:endParaRPr lang="en-US" sz="1600" spc="-110" dirty="0" smtClean="0">
              <a:solidFill>
                <a:srgbClr val="379B73"/>
              </a:solidFill>
              <a:latin typeface="Trebuchet MS"/>
              <a:cs typeface="Trebuchet MS"/>
            </a:endParaRPr>
          </a:p>
          <a:p>
            <a:pPr marL="469900" lvl="1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1600" spc="-110" dirty="0" smtClean="0">
                <a:solidFill>
                  <a:srgbClr val="379B73"/>
                </a:solidFill>
                <a:latin typeface="Trebuchet MS"/>
                <a:cs typeface="Trebuchet MS"/>
              </a:rPr>
              <a:t>Map Visualization</a:t>
            </a:r>
          </a:p>
          <a:p>
            <a:pPr marL="469900" lvl="1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1600" spc="-110" dirty="0" smtClean="0">
                <a:solidFill>
                  <a:srgbClr val="379B73"/>
                </a:solidFill>
                <a:latin typeface="Trebuchet MS"/>
                <a:cs typeface="Trebuchet MS"/>
              </a:rPr>
              <a:t>Bar Charts, Scatter Plot, Graphs ,</a:t>
            </a:r>
            <a:r>
              <a:rPr lang="en-US" sz="1600" spc="-110" dirty="0" err="1" smtClean="0">
                <a:solidFill>
                  <a:srgbClr val="379B73"/>
                </a:solidFill>
                <a:latin typeface="Trebuchet MS"/>
                <a:cs typeface="Trebuchet MS"/>
              </a:rPr>
              <a:t>etc</a:t>
            </a:r>
            <a:endParaRPr lang="en-US" sz="1600" spc="-110" dirty="0" smtClean="0">
              <a:solidFill>
                <a:srgbClr val="379B73"/>
              </a:solidFill>
              <a:latin typeface="Trebuchet MS"/>
              <a:cs typeface="Trebuchet MS"/>
            </a:endParaRPr>
          </a:p>
          <a:p>
            <a:pPr marL="469900" lvl="1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1600" spc="-110" dirty="0" smtClean="0">
                <a:solidFill>
                  <a:srgbClr val="379B73"/>
                </a:solidFill>
                <a:latin typeface="Trebuchet MS"/>
                <a:cs typeface="Trebuchet MS"/>
              </a:rPr>
              <a:t>Dashboard Reporting</a:t>
            </a:r>
          </a:p>
          <a:p>
            <a:pPr marL="469900" lvl="1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246" y="2835401"/>
            <a:ext cx="7731506" cy="830997"/>
          </a:xfrm>
        </p:spPr>
        <p:txBody>
          <a:bodyPr/>
          <a:lstStyle/>
          <a:p>
            <a:r>
              <a:rPr lang="en-US" sz="5400" dirty="0" smtClean="0"/>
              <a:t>DASHBOARD REPORTING</a:t>
            </a:r>
            <a:endParaRPr lang="en-IN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57400"/>
            <a:ext cx="4334429" cy="43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9" y="2334767"/>
            <a:ext cx="6949440" cy="36225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41801" y="6163767"/>
            <a:ext cx="459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rebuchet MS"/>
                <a:cs typeface="Trebuchet MS"/>
              </a:rPr>
              <a:t>Link: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u="sng" spc="-3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  <a:hlinkClick r:id="rId3"/>
              </a:rPr>
              <a:t>Unicorn</a:t>
            </a:r>
            <a:r>
              <a:rPr sz="1800" u="sng" spc="-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800" u="sng" spc="-6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  <a:hlinkClick r:id="rId3"/>
              </a:rPr>
              <a:t>Companies</a:t>
            </a:r>
            <a:r>
              <a:rPr sz="1800" u="sng" spc="-24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800" u="sng" spc="-7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  <a:hlinkClick r:id="rId3"/>
              </a:rPr>
              <a:t>Analysis</a:t>
            </a:r>
            <a:r>
              <a:rPr sz="1800" u="sng" spc="-7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800" u="sng" spc="-48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  <a:hlinkClick r:id="rId3"/>
              </a:rPr>
              <a:t>|</a:t>
            </a:r>
            <a:r>
              <a:rPr sz="1800" u="sng" spc="-27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800" u="sng" spc="-14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  <a:hlinkClick r:id="rId3"/>
              </a:rPr>
              <a:t>Tableau</a:t>
            </a:r>
            <a:r>
              <a:rPr sz="1800" u="sng" spc="-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800" u="sng" spc="-1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  <a:hlinkClick r:id="rId3"/>
              </a:rPr>
              <a:t>Public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706350" cy="6934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lide19" descr="Dashboard 3">
            <a:extLst>
              <a:ext uri="{FF2B5EF4-FFF2-40B4-BE49-F238E27FC236}">
                <a16:creationId xmlns:a16="http://schemas.microsoft.com/office/drawing/2014/main" id="{33ECA748-3352-4512-BDDA-D9A1AC342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2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Google Shape;238;p34"/>
          <p:cNvSpPr/>
          <p:nvPr/>
        </p:nvSpPr>
        <p:spPr>
          <a:xfrm rot="5400000">
            <a:off x="2649047" y="-2671401"/>
            <a:ext cx="6858000" cy="1219200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150;p67"/>
          <p:cNvSpPr txBox="1">
            <a:spLocks/>
          </p:cNvSpPr>
          <p:nvPr/>
        </p:nvSpPr>
        <p:spPr>
          <a:xfrm>
            <a:off x="1037967" y="926123"/>
            <a:ext cx="85059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IN" sz="7200" b="1" kern="0" dirty="0" smtClean="0">
                <a:solidFill>
                  <a:sysClr val="windowText" lastClr="000000"/>
                </a:solidFill>
              </a:rPr>
              <a:t>THANK YOU</a:t>
            </a:r>
            <a:endParaRPr lang="en-IN" sz="72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Google Shape;2151;p67"/>
          <p:cNvSpPr txBox="1">
            <a:spLocks/>
          </p:cNvSpPr>
          <p:nvPr/>
        </p:nvSpPr>
        <p:spPr>
          <a:xfrm>
            <a:off x="8909026" y="2286142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800" b="0" i="0">
                <a:solidFill>
                  <a:srgbClr val="252525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r" rtl="0"/>
            <a:r>
              <a:rPr lang="en-IN" kern="0" dirty="0" smtClean="0"/>
              <a:t>EMAIL</a:t>
            </a:r>
            <a:endParaRPr lang="en-IN" kern="0" dirty="0"/>
          </a:p>
        </p:txBody>
      </p:sp>
      <p:sp>
        <p:nvSpPr>
          <p:cNvPr id="10" name="Google Shape;2152;p67"/>
          <p:cNvSpPr txBox="1">
            <a:spLocks/>
          </p:cNvSpPr>
          <p:nvPr/>
        </p:nvSpPr>
        <p:spPr>
          <a:xfrm>
            <a:off x="8137009" y="2932299"/>
            <a:ext cx="3235376" cy="631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en-IN" kern="0" dirty="0" smtClean="0">
                <a:hlinkClick r:id="rId3"/>
              </a:rPr>
              <a:t>Nawazali.nadaf@outlook.com</a:t>
            </a:r>
            <a:endParaRPr lang="en-IN" kern="0" dirty="0"/>
          </a:p>
        </p:txBody>
      </p:sp>
      <p:sp>
        <p:nvSpPr>
          <p:cNvPr id="11" name="Google Shape;2153;p67"/>
          <p:cNvSpPr txBox="1">
            <a:spLocks/>
          </p:cNvSpPr>
          <p:nvPr/>
        </p:nvSpPr>
        <p:spPr>
          <a:xfrm>
            <a:off x="8595777" y="181429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r" rtl="0"/>
            <a:r>
              <a:rPr lang="en-IN" kern="0" dirty="0" smtClean="0">
                <a:solidFill>
                  <a:sysClr val="windowText" lastClr="000000"/>
                </a:solidFill>
              </a:rPr>
              <a:t>CELL PHONE</a:t>
            </a:r>
            <a:endParaRPr lang="en-IN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Google Shape;2154;p67"/>
          <p:cNvSpPr txBox="1">
            <a:spLocks/>
          </p:cNvSpPr>
          <p:nvPr/>
        </p:nvSpPr>
        <p:spPr>
          <a:xfrm>
            <a:off x="8844739" y="714391"/>
            <a:ext cx="22305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" kern="0" dirty="0" smtClean="0">
                <a:solidFill>
                  <a:sysClr val="windowText" lastClr="000000"/>
                </a:solidFill>
              </a:rPr>
              <a:t>+</a:t>
            </a:r>
            <a:r>
              <a:rPr lang="en-IN" kern="0" dirty="0">
                <a:solidFill>
                  <a:sysClr val="windowText" lastClr="000000"/>
                </a:solidFill>
              </a:rPr>
              <a:t> 916363315219</a:t>
            </a:r>
            <a:endParaRPr lang="en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Google Shape;2155;p67"/>
          <p:cNvCxnSpPr/>
          <p:nvPr/>
        </p:nvCxnSpPr>
        <p:spPr>
          <a:xfrm>
            <a:off x="8953126" y="2879531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156;p67"/>
          <p:cNvCxnSpPr/>
          <p:nvPr/>
        </p:nvCxnSpPr>
        <p:spPr>
          <a:xfrm>
            <a:off x="8844739" y="630659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58;p67"/>
          <p:cNvSpPr txBox="1">
            <a:spLocks/>
          </p:cNvSpPr>
          <p:nvPr/>
        </p:nvSpPr>
        <p:spPr>
          <a:xfrm>
            <a:off x="8427413" y="130056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smtClean="0"/>
              <a:t>ADDRESS</a:t>
            </a:r>
            <a:endParaRPr lang="en-IN" dirty="0"/>
          </a:p>
        </p:txBody>
      </p:sp>
      <p:sp>
        <p:nvSpPr>
          <p:cNvPr id="16" name="Google Shape;2159;p67"/>
          <p:cNvSpPr txBox="1">
            <a:spLocks/>
          </p:cNvSpPr>
          <p:nvPr/>
        </p:nvSpPr>
        <p:spPr>
          <a:xfrm>
            <a:off x="6990025" y="1748597"/>
            <a:ext cx="4223163" cy="401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smtClean="0"/>
              <a:t>BANGALORE, KARNATAKA</a:t>
            </a:r>
            <a:endParaRPr lang="en-IN" dirty="0"/>
          </a:p>
        </p:txBody>
      </p:sp>
      <p:cxnSp>
        <p:nvCxnSpPr>
          <p:cNvPr id="17" name="Google Shape;2160;p67"/>
          <p:cNvCxnSpPr/>
          <p:nvPr/>
        </p:nvCxnSpPr>
        <p:spPr>
          <a:xfrm>
            <a:off x="8931076" y="1747657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161;p67"/>
          <p:cNvSpPr/>
          <p:nvPr/>
        </p:nvSpPr>
        <p:spPr>
          <a:xfrm>
            <a:off x="11060784" y="243870"/>
            <a:ext cx="829231" cy="7293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162;p67"/>
          <p:cNvSpPr/>
          <p:nvPr/>
        </p:nvSpPr>
        <p:spPr>
          <a:xfrm>
            <a:off x="11139526" y="1347364"/>
            <a:ext cx="729401" cy="7293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63;p67"/>
          <p:cNvSpPr/>
          <p:nvPr/>
        </p:nvSpPr>
        <p:spPr>
          <a:xfrm>
            <a:off x="11195615" y="2516292"/>
            <a:ext cx="729401" cy="7293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64;p67"/>
          <p:cNvGrpSpPr/>
          <p:nvPr/>
        </p:nvGrpSpPr>
        <p:grpSpPr>
          <a:xfrm>
            <a:off x="11332282" y="1486600"/>
            <a:ext cx="340813" cy="387773"/>
            <a:chOff x="10820058" y="-1580970"/>
            <a:chExt cx="423475" cy="481825"/>
          </a:xfrm>
        </p:grpSpPr>
        <p:sp>
          <p:nvSpPr>
            <p:cNvPr id="22" name="Google Shape;2165;p67"/>
            <p:cNvSpPr/>
            <p:nvPr/>
          </p:nvSpPr>
          <p:spPr>
            <a:xfrm>
              <a:off x="10876508" y="-1580970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2166;p67"/>
            <p:cNvSpPr/>
            <p:nvPr/>
          </p:nvSpPr>
          <p:spPr>
            <a:xfrm>
              <a:off x="10820058" y="-1256595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" name="Google Shape;2167;p67"/>
          <p:cNvGrpSpPr/>
          <p:nvPr/>
        </p:nvGrpSpPr>
        <p:grpSpPr>
          <a:xfrm>
            <a:off x="11360552" y="403129"/>
            <a:ext cx="272646" cy="387773"/>
            <a:chOff x="4871379" y="2201410"/>
            <a:chExt cx="338775" cy="481825"/>
          </a:xfrm>
        </p:grpSpPr>
        <p:sp>
          <p:nvSpPr>
            <p:cNvPr id="25" name="Google Shape;2168;p67"/>
            <p:cNvSpPr/>
            <p:nvPr/>
          </p:nvSpPr>
          <p:spPr>
            <a:xfrm>
              <a:off x="4871379" y="2201410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2169;p67"/>
            <p:cNvSpPr/>
            <p:nvPr/>
          </p:nvSpPr>
          <p:spPr>
            <a:xfrm>
              <a:off x="4871379" y="2286085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2170;p67"/>
            <p:cNvSpPr/>
            <p:nvPr/>
          </p:nvSpPr>
          <p:spPr>
            <a:xfrm>
              <a:off x="4871379" y="2598510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" name="Google Shape;2171;p67"/>
          <p:cNvGrpSpPr/>
          <p:nvPr/>
        </p:nvGrpSpPr>
        <p:grpSpPr>
          <a:xfrm>
            <a:off x="11383733" y="2707511"/>
            <a:ext cx="387773" cy="387773"/>
            <a:chOff x="10856438" y="2626531"/>
            <a:chExt cx="481825" cy="481825"/>
          </a:xfrm>
        </p:grpSpPr>
        <p:sp>
          <p:nvSpPr>
            <p:cNvPr id="29" name="Google Shape;2172;p67"/>
            <p:cNvSpPr/>
            <p:nvPr/>
          </p:nvSpPr>
          <p:spPr>
            <a:xfrm>
              <a:off x="10856438" y="2817956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2173;p67"/>
            <p:cNvSpPr/>
            <p:nvPr/>
          </p:nvSpPr>
          <p:spPr>
            <a:xfrm>
              <a:off x="11252638" y="2740356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2174;p67"/>
            <p:cNvSpPr/>
            <p:nvPr/>
          </p:nvSpPr>
          <p:spPr>
            <a:xfrm>
              <a:off x="10870588" y="2740356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2175;p67"/>
            <p:cNvSpPr/>
            <p:nvPr/>
          </p:nvSpPr>
          <p:spPr>
            <a:xfrm>
              <a:off x="10970338" y="2626531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" name="Google Shape;2176;p67"/>
          <p:cNvGrpSpPr/>
          <p:nvPr/>
        </p:nvGrpSpPr>
        <p:grpSpPr>
          <a:xfrm>
            <a:off x="609403" y="2777635"/>
            <a:ext cx="3852862" cy="3290153"/>
            <a:chOff x="409488" y="1216888"/>
            <a:chExt cx="3852862" cy="3290153"/>
          </a:xfrm>
        </p:grpSpPr>
        <p:sp>
          <p:nvSpPr>
            <p:cNvPr id="34" name="Google Shape;2177;p67"/>
            <p:cNvSpPr/>
            <p:nvPr/>
          </p:nvSpPr>
          <p:spPr>
            <a:xfrm>
              <a:off x="706058" y="2669198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78;p67"/>
            <p:cNvSpPr/>
            <p:nvPr/>
          </p:nvSpPr>
          <p:spPr>
            <a:xfrm>
              <a:off x="3947025" y="1216888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2179;p67"/>
            <p:cNvGrpSpPr/>
            <p:nvPr/>
          </p:nvGrpSpPr>
          <p:grpSpPr>
            <a:xfrm>
              <a:off x="409488" y="1322894"/>
              <a:ext cx="3852857" cy="3184146"/>
              <a:chOff x="4021063" y="1017944"/>
              <a:chExt cx="3852857" cy="3184146"/>
            </a:xfrm>
          </p:grpSpPr>
          <p:sp>
            <p:nvSpPr>
              <p:cNvPr id="37" name="Google Shape;2180;p67"/>
              <p:cNvSpPr/>
              <p:nvPr/>
            </p:nvSpPr>
            <p:spPr>
              <a:xfrm rot="8100000">
                <a:off x="5208370" y="3036140"/>
                <a:ext cx="969401" cy="964456"/>
              </a:xfrm>
              <a:custGeom>
                <a:avLst/>
                <a:gdLst/>
                <a:ahLst/>
                <a:cxnLst/>
                <a:rect l="l" t="t" r="r" b="b"/>
                <a:pathLst>
                  <a:path w="207404" h="206346" extrusionOk="0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81;p67"/>
              <p:cNvSpPr/>
              <p:nvPr/>
            </p:nvSpPr>
            <p:spPr>
              <a:xfrm rot="7198710">
                <a:off x="5377611" y="1283939"/>
                <a:ext cx="630918" cy="627700"/>
              </a:xfrm>
              <a:custGeom>
                <a:avLst/>
                <a:gdLst/>
                <a:ahLst/>
                <a:cxnLst/>
                <a:rect l="l" t="t" r="r" b="b"/>
                <a:pathLst>
                  <a:path w="207404" h="206346" extrusionOk="0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182;p67"/>
              <p:cNvSpPr/>
              <p:nvPr/>
            </p:nvSpPr>
            <p:spPr>
              <a:xfrm>
                <a:off x="6911202" y="3637588"/>
                <a:ext cx="335779" cy="396117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7126" extrusionOk="0">
                    <a:moveTo>
                      <a:pt x="5844" y="2726"/>
                    </a:moveTo>
                    <a:lnTo>
                      <a:pt x="3225" y="107"/>
                    </a:lnTo>
                    <a:cubicBezTo>
                      <a:pt x="3118" y="0"/>
                      <a:pt x="2922" y="0"/>
                      <a:pt x="2815" y="107"/>
                    </a:cubicBezTo>
                    <a:lnTo>
                      <a:pt x="197" y="2726"/>
                    </a:lnTo>
                    <a:cubicBezTo>
                      <a:pt x="1" y="2922"/>
                      <a:pt x="143" y="3260"/>
                      <a:pt x="410" y="3242"/>
                    </a:cubicBezTo>
                    <a:lnTo>
                      <a:pt x="749" y="3242"/>
                    </a:lnTo>
                    <a:cubicBezTo>
                      <a:pt x="909" y="3242"/>
                      <a:pt x="1052" y="3367"/>
                      <a:pt x="1052" y="3545"/>
                    </a:cubicBezTo>
                    <a:lnTo>
                      <a:pt x="1052" y="6823"/>
                    </a:lnTo>
                    <a:cubicBezTo>
                      <a:pt x="1052" y="6983"/>
                      <a:pt x="1177" y="7126"/>
                      <a:pt x="1337" y="7126"/>
                    </a:cubicBezTo>
                    <a:lnTo>
                      <a:pt x="4722" y="7126"/>
                    </a:lnTo>
                    <a:cubicBezTo>
                      <a:pt x="4864" y="7108"/>
                      <a:pt x="4989" y="6983"/>
                      <a:pt x="4989" y="6823"/>
                    </a:cubicBezTo>
                    <a:lnTo>
                      <a:pt x="4989" y="3545"/>
                    </a:lnTo>
                    <a:cubicBezTo>
                      <a:pt x="4989" y="3367"/>
                      <a:pt x="5131" y="3242"/>
                      <a:pt x="5292" y="3242"/>
                    </a:cubicBezTo>
                    <a:lnTo>
                      <a:pt x="5630" y="3242"/>
                    </a:lnTo>
                    <a:cubicBezTo>
                      <a:pt x="5897" y="3242"/>
                      <a:pt x="6040" y="2922"/>
                      <a:pt x="5844" y="2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" name="Google Shape;2183;p67"/>
              <p:cNvGrpSpPr/>
              <p:nvPr/>
            </p:nvGrpSpPr>
            <p:grpSpPr>
              <a:xfrm rot="582716" flipH="1">
                <a:off x="6170759" y="1095259"/>
                <a:ext cx="1043083" cy="1488448"/>
                <a:chOff x="910475" y="761863"/>
                <a:chExt cx="1043050" cy="1488400"/>
              </a:xfrm>
            </p:grpSpPr>
            <p:sp>
              <p:nvSpPr>
                <p:cNvPr id="88" name="Google Shape;2184;p67"/>
                <p:cNvSpPr/>
                <p:nvPr/>
              </p:nvSpPr>
              <p:spPr>
                <a:xfrm>
                  <a:off x="910475" y="761863"/>
                  <a:ext cx="1043050" cy="148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2" h="59536" fill="none" extrusionOk="0">
                      <a:moveTo>
                        <a:pt x="41722" y="8159"/>
                      </a:moveTo>
                      <a:lnTo>
                        <a:pt x="41722" y="57914"/>
                      </a:lnTo>
                      <a:cubicBezTo>
                        <a:pt x="41722" y="58805"/>
                        <a:pt x="40991" y="59536"/>
                        <a:pt x="40101" y="59536"/>
                      </a:cubicBezTo>
                      <a:lnTo>
                        <a:pt x="1622" y="59536"/>
                      </a:lnTo>
                      <a:cubicBezTo>
                        <a:pt x="731" y="59536"/>
                        <a:pt x="1" y="58805"/>
                        <a:pt x="1" y="57914"/>
                      </a:cubicBezTo>
                      <a:lnTo>
                        <a:pt x="1" y="1621"/>
                      </a:lnTo>
                      <a:cubicBezTo>
                        <a:pt x="1" y="730"/>
                        <a:pt x="731" y="0"/>
                        <a:pt x="1622" y="0"/>
                      </a:cubicBezTo>
                      <a:lnTo>
                        <a:pt x="3251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2185;p67"/>
                <p:cNvSpPr/>
                <p:nvPr/>
              </p:nvSpPr>
              <p:spPr>
                <a:xfrm>
                  <a:off x="1723250" y="761863"/>
                  <a:ext cx="224500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8249" fill="none" extrusionOk="0">
                      <a:moveTo>
                        <a:pt x="1" y="0"/>
                      </a:moveTo>
                      <a:lnTo>
                        <a:pt x="1" y="6645"/>
                      </a:lnTo>
                      <a:cubicBezTo>
                        <a:pt x="1" y="7518"/>
                        <a:pt x="713" y="8248"/>
                        <a:pt x="1604" y="8248"/>
                      </a:cubicBezTo>
                      <a:lnTo>
                        <a:pt x="8979" y="824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2186;p67"/>
                <p:cNvSpPr/>
                <p:nvPr/>
              </p:nvSpPr>
              <p:spPr>
                <a:xfrm>
                  <a:off x="1051650" y="1062463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2187;p67"/>
                <p:cNvSpPr/>
                <p:nvPr/>
              </p:nvSpPr>
              <p:spPr>
                <a:xfrm>
                  <a:off x="1051650" y="1162663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2"/>
                      </a:lnTo>
                      <a:lnTo>
                        <a:pt x="1" y="89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188;p67"/>
                <p:cNvSpPr/>
                <p:nvPr/>
              </p:nvSpPr>
              <p:spPr>
                <a:xfrm>
                  <a:off x="1051650" y="1262888"/>
                  <a:ext cx="760700" cy="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1" fill="none" extrusionOk="0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189;p67"/>
                <p:cNvSpPr/>
                <p:nvPr/>
              </p:nvSpPr>
              <p:spPr>
                <a:xfrm>
                  <a:off x="1051650" y="1363088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190;p67"/>
                <p:cNvSpPr/>
                <p:nvPr/>
              </p:nvSpPr>
              <p:spPr>
                <a:xfrm>
                  <a:off x="1051650" y="1463288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191;p67"/>
                <p:cNvSpPr/>
                <p:nvPr/>
              </p:nvSpPr>
              <p:spPr>
                <a:xfrm>
                  <a:off x="1051650" y="1563488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2"/>
                      </a:lnTo>
                      <a:lnTo>
                        <a:pt x="1" y="89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192;p67"/>
                <p:cNvSpPr/>
                <p:nvPr/>
              </p:nvSpPr>
              <p:spPr>
                <a:xfrm>
                  <a:off x="1051650" y="1663713"/>
                  <a:ext cx="760700" cy="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1" fill="none" extrusionOk="0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193;p67"/>
                <p:cNvSpPr/>
                <p:nvPr/>
              </p:nvSpPr>
              <p:spPr>
                <a:xfrm>
                  <a:off x="1051650" y="1782613"/>
                  <a:ext cx="31535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4" h="892" fill="none" extrusionOk="0">
                      <a:moveTo>
                        <a:pt x="1" y="1"/>
                      </a:moveTo>
                      <a:lnTo>
                        <a:pt x="12613" y="1"/>
                      </a:lnTo>
                      <a:lnTo>
                        <a:pt x="12613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2194;p67"/>
                <p:cNvSpPr/>
                <p:nvPr/>
              </p:nvSpPr>
              <p:spPr>
                <a:xfrm>
                  <a:off x="1051650" y="1990163"/>
                  <a:ext cx="3932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1" fill="none" extrusionOk="0">
                      <a:moveTo>
                        <a:pt x="1" y="0"/>
                      </a:moveTo>
                      <a:lnTo>
                        <a:pt x="15731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" name="Google Shape;2195;p67"/>
              <p:cNvGrpSpPr/>
              <p:nvPr/>
            </p:nvGrpSpPr>
            <p:grpSpPr>
              <a:xfrm>
                <a:off x="6784900" y="1896663"/>
                <a:ext cx="875600" cy="1088925"/>
                <a:chOff x="5962175" y="478150"/>
                <a:chExt cx="875600" cy="1088925"/>
              </a:xfrm>
            </p:grpSpPr>
            <p:sp>
              <p:nvSpPr>
                <p:cNvPr id="83" name="Google Shape;2196;p67"/>
                <p:cNvSpPr/>
                <p:nvPr/>
              </p:nvSpPr>
              <p:spPr>
                <a:xfrm>
                  <a:off x="6095350" y="582825"/>
                  <a:ext cx="504600" cy="5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4" h="20184" extrusionOk="0">
                      <a:moveTo>
                        <a:pt x="10083" y="0"/>
                      </a:moveTo>
                      <a:lnTo>
                        <a:pt x="10083" y="0"/>
                      </a:lnTo>
                      <a:cubicBezTo>
                        <a:pt x="15659" y="18"/>
                        <a:pt x="20166" y="4525"/>
                        <a:pt x="20184" y="10101"/>
                      </a:cubicBezTo>
                      <a:lnTo>
                        <a:pt x="20184" y="10101"/>
                      </a:lnTo>
                      <a:cubicBezTo>
                        <a:pt x="20166" y="15659"/>
                        <a:pt x="15659" y="20166"/>
                        <a:pt x="10083" y="20184"/>
                      </a:cubicBezTo>
                      <a:lnTo>
                        <a:pt x="10083" y="20184"/>
                      </a:lnTo>
                      <a:cubicBezTo>
                        <a:pt x="4525" y="20166"/>
                        <a:pt x="0" y="15659"/>
                        <a:pt x="0" y="10101"/>
                      </a:cubicBezTo>
                      <a:lnTo>
                        <a:pt x="0" y="10101"/>
                      </a:lnTo>
                      <a:cubicBezTo>
                        <a:pt x="0" y="4525"/>
                        <a:pt x="4525" y="18"/>
                        <a:pt x="1008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197;p67"/>
                <p:cNvSpPr/>
                <p:nvPr/>
              </p:nvSpPr>
              <p:spPr>
                <a:xfrm>
                  <a:off x="6501075" y="1086075"/>
                  <a:ext cx="145650" cy="18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6" h="7465" extrusionOk="0">
                      <a:moveTo>
                        <a:pt x="0" y="1176"/>
                      </a:moveTo>
                      <a:lnTo>
                        <a:pt x="1888" y="0"/>
                      </a:lnTo>
                      <a:lnTo>
                        <a:pt x="5825" y="6289"/>
                      </a:lnTo>
                      <a:lnTo>
                        <a:pt x="3937" y="746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198;p67"/>
                <p:cNvSpPr/>
                <p:nvPr/>
              </p:nvSpPr>
              <p:spPr>
                <a:xfrm>
                  <a:off x="5962175" y="478150"/>
                  <a:ext cx="742450" cy="74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8" h="29680" extrusionOk="0">
                      <a:moveTo>
                        <a:pt x="15410" y="1"/>
                      </a:moveTo>
                      <a:cubicBezTo>
                        <a:pt x="9638" y="1"/>
                        <a:pt x="4419" y="3475"/>
                        <a:pt x="2210" y="8819"/>
                      </a:cubicBezTo>
                      <a:cubicBezTo>
                        <a:pt x="1" y="14146"/>
                        <a:pt x="1230" y="20291"/>
                        <a:pt x="5309" y="24371"/>
                      </a:cubicBezTo>
                      <a:cubicBezTo>
                        <a:pt x="9389" y="28468"/>
                        <a:pt x="15535" y="29680"/>
                        <a:pt x="20879" y="27471"/>
                      </a:cubicBezTo>
                      <a:cubicBezTo>
                        <a:pt x="26206" y="25262"/>
                        <a:pt x="29697" y="20060"/>
                        <a:pt x="29697" y="14288"/>
                      </a:cubicBezTo>
                      <a:cubicBezTo>
                        <a:pt x="29697" y="6396"/>
                        <a:pt x="23302" y="1"/>
                        <a:pt x="15410" y="1"/>
                      </a:cubicBezTo>
                      <a:close/>
                      <a:moveTo>
                        <a:pt x="15410" y="24068"/>
                      </a:moveTo>
                      <a:cubicBezTo>
                        <a:pt x="11455" y="24068"/>
                        <a:pt x="7875" y="21681"/>
                        <a:pt x="6360" y="18029"/>
                      </a:cubicBezTo>
                      <a:cubicBezTo>
                        <a:pt x="4846" y="14359"/>
                        <a:pt x="5684" y="10155"/>
                        <a:pt x="8480" y="7358"/>
                      </a:cubicBezTo>
                      <a:cubicBezTo>
                        <a:pt x="11277" y="4544"/>
                        <a:pt x="15499" y="3706"/>
                        <a:pt x="19151" y="5221"/>
                      </a:cubicBezTo>
                      <a:cubicBezTo>
                        <a:pt x="22821" y="6735"/>
                        <a:pt x="25208" y="10315"/>
                        <a:pt x="25208" y="14270"/>
                      </a:cubicBezTo>
                      <a:cubicBezTo>
                        <a:pt x="25208" y="19686"/>
                        <a:pt x="20826" y="24068"/>
                        <a:pt x="15410" y="240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199;p67"/>
                <p:cNvSpPr/>
                <p:nvPr/>
              </p:nvSpPr>
              <p:spPr>
                <a:xfrm>
                  <a:off x="6581675" y="1224575"/>
                  <a:ext cx="256100" cy="3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" h="13700" extrusionOk="0">
                      <a:moveTo>
                        <a:pt x="9086" y="13148"/>
                      </a:moveTo>
                      <a:lnTo>
                        <a:pt x="9086" y="13148"/>
                      </a:lnTo>
                      <a:cubicBezTo>
                        <a:pt x="8177" y="13700"/>
                        <a:pt x="6984" y="13433"/>
                        <a:pt x="6414" y="12542"/>
                      </a:cubicBezTo>
                      <a:lnTo>
                        <a:pt x="571" y="3243"/>
                      </a:lnTo>
                      <a:cubicBezTo>
                        <a:pt x="1" y="2334"/>
                        <a:pt x="286" y="1141"/>
                        <a:pt x="1194" y="571"/>
                      </a:cubicBezTo>
                      <a:lnTo>
                        <a:pt x="1194" y="571"/>
                      </a:lnTo>
                      <a:cubicBezTo>
                        <a:pt x="2085" y="1"/>
                        <a:pt x="3278" y="286"/>
                        <a:pt x="3848" y="1176"/>
                      </a:cubicBezTo>
                      <a:lnTo>
                        <a:pt x="9692" y="10476"/>
                      </a:lnTo>
                      <a:cubicBezTo>
                        <a:pt x="10244" y="11384"/>
                        <a:pt x="9977" y="12578"/>
                        <a:pt x="9086" y="131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2200;p67"/>
                <p:cNvSpPr/>
                <p:nvPr/>
              </p:nvSpPr>
              <p:spPr>
                <a:xfrm>
                  <a:off x="6203125" y="760525"/>
                  <a:ext cx="320675" cy="1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" h="7429" extrusionOk="0">
                      <a:moveTo>
                        <a:pt x="0" y="4525"/>
                      </a:moveTo>
                      <a:lnTo>
                        <a:pt x="2494" y="7429"/>
                      </a:lnTo>
                      <a:cubicBezTo>
                        <a:pt x="2494" y="7429"/>
                        <a:pt x="5558" y="1782"/>
                        <a:pt x="12827" y="0"/>
                      </a:cubicBezTo>
                      <a:cubicBezTo>
                        <a:pt x="12827" y="0"/>
                        <a:pt x="6039" y="89"/>
                        <a:pt x="2334" y="60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" name="Google Shape;2201;p67"/>
              <p:cNvSpPr/>
              <p:nvPr/>
            </p:nvSpPr>
            <p:spPr>
              <a:xfrm>
                <a:off x="4420101" y="1117180"/>
                <a:ext cx="140247" cy="140224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202;p67"/>
              <p:cNvSpPr/>
              <p:nvPr/>
            </p:nvSpPr>
            <p:spPr>
              <a:xfrm>
                <a:off x="7660488" y="1490450"/>
                <a:ext cx="213431" cy="21468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83" fill="none" extrusionOk="0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203;p67"/>
              <p:cNvSpPr/>
              <p:nvPr/>
            </p:nvSpPr>
            <p:spPr>
              <a:xfrm>
                <a:off x="7168775" y="3339656"/>
                <a:ext cx="107827" cy="107819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204;p67"/>
              <p:cNvSpPr/>
              <p:nvPr/>
            </p:nvSpPr>
            <p:spPr>
              <a:xfrm rot="-1685758">
                <a:off x="4338466" y="3096797"/>
                <a:ext cx="59549" cy="60168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47" fill="none" extrusionOk="0">
                    <a:moveTo>
                      <a:pt x="1729" y="749"/>
                    </a:moveTo>
                    <a:cubicBezTo>
                      <a:pt x="1729" y="1408"/>
                      <a:pt x="927" y="1746"/>
                      <a:pt x="464" y="1265"/>
                    </a:cubicBezTo>
                    <a:cubicBezTo>
                      <a:pt x="1" y="802"/>
                      <a:pt x="322" y="1"/>
                      <a:pt x="998" y="1"/>
                    </a:cubicBezTo>
                    <a:cubicBezTo>
                      <a:pt x="1408" y="1"/>
                      <a:pt x="1729" y="339"/>
                      <a:pt x="1729" y="7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205;p67"/>
              <p:cNvSpPr/>
              <p:nvPr/>
            </p:nvSpPr>
            <p:spPr>
              <a:xfrm>
                <a:off x="4261526" y="3558088"/>
                <a:ext cx="213431" cy="21468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83" fill="none" extrusionOk="0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206;p67"/>
              <p:cNvSpPr/>
              <p:nvPr/>
            </p:nvSpPr>
            <p:spPr>
              <a:xfrm>
                <a:off x="4021063" y="2661013"/>
                <a:ext cx="107827" cy="108491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83" fill="none" extrusionOk="0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207;p67"/>
              <p:cNvSpPr/>
              <p:nvPr/>
            </p:nvSpPr>
            <p:spPr>
              <a:xfrm rot="7201932">
                <a:off x="6345687" y="3182940"/>
                <a:ext cx="371928" cy="370031"/>
              </a:xfrm>
              <a:custGeom>
                <a:avLst/>
                <a:gdLst/>
                <a:ahLst/>
                <a:cxnLst/>
                <a:rect l="l" t="t" r="r" b="b"/>
                <a:pathLst>
                  <a:path w="207404" h="206346" extrusionOk="0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208;p67"/>
              <p:cNvGrpSpPr/>
              <p:nvPr/>
            </p:nvGrpSpPr>
            <p:grpSpPr>
              <a:xfrm>
                <a:off x="4523787" y="1543335"/>
                <a:ext cx="2338579" cy="2014768"/>
                <a:chOff x="4546896" y="1377977"/>
                <a:chExt cx="2655063" cy="2287430"/>
              </a:xfrm>
            </p:grpSpPr>
            <p:sp>
              <p:nvSpPr>
                <p:cNvPr id="56" name="Google Shape;2209;p67"/>
                <p:cNvSpPr/>
                <p:nvPr/>
              </p:nvSpPr>
              <p:spPr>
                <a:xfrm>
                  <a:off x="4566233" y="1677948"/>
                  <a:ext cx="2635726" cy="198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87" extrusionOk="0">
                      <a:moveTo>
                        <a:pt x="0" y="14163"/>
                      </a:moveTo>
                      <a:lnTo>
                        <a:pt x="8658" y="47956"/>
                      </a:lnTo>
                      <a:lnTo>
                        <a:pt x="10653" y="54886"/>
                      </a:lnTo>
                      <a:cubicBezTo>
                        <a:pt x="10653" y="54886"/>
                        <a:pt x="26312" y="46638"/>
                        <a:pt x="41722" y="46923"/>
                      </a:cubicBezTo>
                      <a:cubicBezTo>
                        <a:pt x="57024" y="38764"/>
                        <a:pt x="72790" y="38942"/>
                        <a:pt x="72790" y="38942"/>
                      </a:cubicBezTo>
                      <a:lnTo>
                        <a:pt x="71240" y="33295"/>
                      </a:lnTo>
                      <a:lnTo>
                        <a:pt x="62707" y="0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210;p67"/>
                <p:cNvSpPr/>
                <p:nvPr/>
              </p:nvSpPr>
              <p:spPr>
                <a:xfrm>
                  <a:off x="4557217" y="1643729"/>
                  <a:ext cx="2635726" cy="198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70" extrusionOk="0">
                      <a:moveTo>
                        <a:pt x="1105" y="13682"/>
                      </a:moveTo>
                      <a:cubicBezTo>
                        <a:pt x="659" y="13860"/>
                        <a:pt x="0" y="14163"/>
                        <a:pt x="0" y="14163"/>
                      </a:cubicBezTo>
                      <a:lnTo>
                        <a:pt x="8658" y="47957"/>
                      </a:lnTo>
                      <a:lnTo>
                        <a:pt x="10653" y="54869"/>
                      </a:lnTo>
                      <a:cubicBezTo>
                        <a:pt x="10653" y="54869"/>
                        <a:pt x="26312" y="46639"/>
                        <a:pt x="41721" y="46906"/>
                      </a:cubicBezTo>
                      <a:cubicBezTo>
                        <a:pt x="57024" y="38765"/>
                        <a:pt x="72789" y="38943"/>
                        <a:pt x="72789" y="38943"/>
                      </a:cubicBezTo>
                      <a:lnTo>
                        <a:pt x="71240" y="33278"/>
                      </a:lnTo>
                      <a:lnTo>
                        <a:pt x="62707" y="1"/>
                      </a:lnTo>
                      <a:cubicBezTo>
                        <a:pt x="62707" y="1"/>
                        <a:pt x="62297" y="1"/>
                        <a:pt x="61549" y="19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211;p67"/>
                <p:cNvSpPr/>
                <p:nvPr/>
              </p:nvSpPr>
              <p:spPr>
                <a:xfrm>
                  <a:off x="5687360" y="1576666"/>
                  <a:ext cx="1403029" cy="1693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7" h="46763" extrusionOk="0">
                      <a:moveTo>
                        <a:pt x="1" y="7839"/>
                      </a:moveTo>
                      <a:lnTo>
                        <a:pt x="9977" y="46763"/>
                      </a:lnTo>
                      <a:cubicBezTo>
                        <a:pt x="24086" y="38907"/>
                        <a:pt x="38747" y="39388"/>
                        <a:pt x="38747" y="39388"/>
                      </a:cubicBezTo>
                      <a:lnTo>
                        <a:pt x="38604" y="33420"/>
                      </a:lnTo>
                      <a:lnTo>
                        <a:pt x="30071" y="143"/>
                      </a:lnTo>
                      <a:cubicBezTo>
                        <a:pt x="30071" y="143"/>
                        <a:pt x="14110" y="0"/>
                        <a:pt x="1" y="783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212;p67"/>
                <p:cNvSpPr/>
                <p:nvPr/>
              </p:nvSpPr>
              <p:spPr>
                <a:xfrm>
                  <a:off x="4546896" y="1377977"/>
                  <a:ext cx="2540240" cy="197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53" h="54477" extrusionOk="0">
                      <a:moveTo>
                        <a:pt x="60159" y="125"/>
                      </a:moveTo>
                      <a:cubicBezTo>
                        <a:pt x="60159" y="125"/>
                        <a:pt x="44197" y="0"/>
                        <a:pt x="30088" y="7839"/>
                      </a:cubicBezTo>
                      <a:cubicBezTo>
                        <a:pt x="15730" y="7287"/>
                        <a:pt x="0" y="15552"/>
                        <a:pt x="0" y="15552"/>
                      </a:cubicBezTo>
                      <a:lnTo>
                        <a:pt x="9976" y="54477"/>
                      </a:lnTo>
                      <a:cubicBezTo>
                        <a:pt x="9976" y="54477"/>
                        <a:pt x="25706" y="46211"/>
                        <a:pt x="40064" y="46763"/>
                      </a:cubicBezTo>
                      <a:cubicBezTo>
                        <a:pt x="54173" y="38907"/>
                        <a:pt x="70153" y="39049"/>
                        <a:pt x="70153" y="390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213;p67"/>
                <p:cNvSpPr/>
                <p:nvPr/>
              </p:nvSpPr>
              <p:spPr>
                <a:xfrm>
                  <a:off x="4546896" y="1641810"/>
                  <a:ext cx="1450754" cy="1708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5" h="47191" extrusionOk="0">
                      <a:moveTo>
                        <a:pt x="0" y="8266"/>
                      </a:moveTo>
                      <a:lnTo>
                        <a:pt x="9976" y="47191"/>
                      </a:lnTo>
                      <a:cubicBezTo>
                        <a:pt x="9976" y="47191"/>
                        <a:pt x="25706" y="38925"/>
                        <a:pt x="40064" y="39477"/>
                      </a:cubicBezTo>
                      <a:lnTo>
                        <a:pt x="30088" y="553"/>
                      </a:lnTo>
                      <a:cubicBezTo>
                        <a:pt x="15730" y="1"/>
                        <a:pt x="0" y="8266"/>
                        <a:pt x="0" y="82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214;p67"/>
                <p:cNvSpPr/>
                <p:nvPr/>
              </p:nvSpPr>
              <p:spPr>
                <a:xfrm>
                  <a:off x="4566233" y="1677948"/>
                  <a:ext cx="2635726" cy="198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87" fill="none" extrusionOk="0">
                      <a:moveTo>
                        <a:pt x="0" y="14163"/>
                      </a:moveTo>
                      <a:lnTo>
                        <a:pt x="8658" y="47956"/>
                      </a:lnTo>
                      <a:lnTo>
                        <a:pt x="10653" y="54886"/>
                      </a:lnTo>
                      <a:cubicBezTo>
                        <a:pt x="10653" y="54886"/>
                        <a:pt x="26312" y="46638"/>
                        <a:pt x="41722" y="46923"/>
                      </a:cubicBezTo>
                      <a:cubicBezTo>
                        <a:pt x="57024" y="38764"/>
                        <a:pt x="72790" y="38942"/>
                        <a:pt x="72790" y="38942"/>
                      </a:cubicBezTo>
                      <a:lnTo>
                        <a:pt x="71240" y="33295"/>
                      </a:lnTo>
                      <a:lnTo>
                        <a:pt x="62707" y="0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215;p67"/>
                <p:cNvSpPr/>
                <p:nvPr/>
              </p:nvSpPr>
              <p:spPr>
                <a:xfrm>
                  <a:off x="4557217" y="1643729"/>
                  <a:ext cx="2635726" cy="198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70" fill="none" extrusionOk="0">
                      <a:moveTo>
                        <a:pt x="1105" y="13682"/>
                      </a:moveTo>
                      <a:cubicBezTo>
                        <a:pt x="659" y="13860"/>
                        <a:pt x="0" y="14163"/>
                        <a:pt x="0" y="14163"/>
                      </a:cubicBezTo>
                      <a:lnTo>
                        <a:pt x="8658" y="47957"/>
                      </a:lnTo>
                      <a:lnTo>
                        <a:pt x="10653" y="54869"/>
                      </a:lnTo>
                      <a:cubicBezTo>
                        <a:pt x="10653" y="54869"/>
                        <a:pt x="26312" y="46639"/>
                        <a:pt x="41721" y="46906"/>
                      </a:cubicBezTo>
                      <a:cubicBezTo>
                        <a:pt x="57024" y="38765"/>
                        <a:pt x="72789" y="38943"/>
                        <a:pt x="72789" y="38943"/>
                      </a:cubicBezTo>
                      <a:lnTo>
                        <a:pt x="71240" y="33278"/>
                      </a:lnTo>
                      <a:lnTo>
                        <a:pt x="62707" y="1"/>
                      </a:lnTo>
                      <a:cubicBezTo>
                        <a:pt x="62707" y="1"/>
                        <a:pt x="62297" y="1"/>
                        <a:pt x="61549" y="19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216;p67"/>
                <p:cNvSpPr/>
                <p:nvPr/>
              </p:nvSpPr>
              <p:spPr>
                <a:xfrm>
                  <a:off x="4597845" y="1581808"/>
                  <a:ext cx="2492515" cy="1955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35" h="53996" fill="none" extrusionOk="0">
                      <a:moveTo>
                        <a:pt x="0" y="15410"/>
                      </a:moveTo>
                      <a:lnTo>
                        <a:pt x="8658" y="49204"/>
                      </a:lnTo>
                      <a:lnTo>
                        <a:pt x="11277" y="53996"/>
                      </a:lnTo>
                      <a:cubicBezTo>
                        <a:pt x="11277" y="53996"/>
                        <a:pt x="25706" y="46069"/>
                        <a:pt x="40065" y="46621"/>
                      </a:cubicBezTo>
                      <a:cubicBezTo>
                        <a:pt x="54174" y="38765"/>
                        <a:pt x="68835" y="39246"/>
                        <a:pt x="68835" y="39246"/>
                      </a:cubicBezTo>
                      <a:lnTo>
                        <a:pt x="68692" y="33278"/>
                      </a:lnTo>
                      <a:lnTo>
                        <a:pt x="60159" y="1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217;p67"/>
                <p:cNvSpPr/>
                <p:nvPr/>
              </p:nvSpPr>
              <p:spPr>
                <a:xfrm>
                  <a:off x="4546896" y="1377977"/>
                  <a:ext cx="2540240" cy="197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53" h="54477" fill="none" extrusionOk="0">
                      <a:moveTo>
                        <a:pt x="60159" y="125"/>
                      </a:moveTo>
                      <a:cubicBezTo>
                        <a:pt x="60159" y="125"/>
                        <a:pt x="44197" y="0"/>
                        <a:pt x="30088" y="7839"/>
                      </a:cubicBezTo>
                      <a:cubicBezTo>
                        <a:pt x="15730" y="7287"/>
                        <a:pt x="0" y="15552"/>
                        <a:pt x="0" y="15552"/>
                      </a:cubicBezTo>
                      <a:lnTo>
                        <a:pt x="9976" y="54477"/>
                      </a:lnTo>
                      <a:cubicBezTo>
                        <a:pt x="9976" y="54477"/>
                        <a:pt x="25706" y="46211"/>
                        <a:pt x="40064" y="46763"/>
                      </a:cubicBezTo>
                      <a:cubicBezTo>
                        <a:pt x="54173" y="38907"/>
                        <a:pt x="70153" y="39049"/>
                        <a:pt x="70153" y="390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218;p67"/>
                <p:cNvSpPr/>
                <p:nvPr/>
              </p:nvSpPr>
              <p:spPr>
                <a:xfrm>
                  <a:off x="4546896" y="1641810"/>
                  <a:ext cx="1450754" cy="1708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5" h="47191" fill="none" extrusionOk="0">
                      <a:moveTo>
                        <a:pt x="0" y="8266"/>
                      </a:moveTo>
                      <a:lnTo>
                        <a:pt x="9976" y="47191"/>
                      </a:lnTo>
                      <a:cubicBezTo>
                        <a:pt x="9976" y="47191"/>
                        <a:pt x="25706" y="38925"/>
                        <a:pt x="40064" y="39477"/>
                      </a:cubicBezTo>
                      <a:lnTo>
                        <a:pt x="30088" y="553"/>
                      </a:lnTo>
                      <a:cubicBezTo>
                        <a:pt x="15730" y="1"/>
                        <a:pt x="0" y="8266"/>
                        <a:pt x="0" y="82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219;p67"/>
                <p:cNvSpPr/>
                <p:nvPr/>
              </p:nvSpPr>
              <p:spPr>
                <a:xfrm>
                  <a:off x="5595782" y="1661146"/>
                  <a:ext cx="40012" cy="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19" extrusionOk="0">
                      <a:moveTo>
                        <a:pt x="0" y="1"/>
                      </a:moveTo>
                      <a:cubicBezTo>
                        <a:pt x="356" y="1"/>
                        <a:pt x="748" y="19"/>
                        <a:pt x="1105" y="19"/>
                      </a:cubicBezTo>
                      <a:cubicBezTo>
                        <a:pt x="748" y="19"/>
                        <a:pt x="374" y="1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220;p67"/>
                <p:cNvSpPr/>
                <p:nvPr/>
              </p:nvSpPr>
              <p:spPr>
                <a:xfrm>
                  <a:off x="5593175" y="1661146"/>
                  <a:ext cx="36" cy="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221;p67"/>
                <p:cNvSpPr/>
                <p:nvPr/>
              </p:nvSpPr>
              <p:spPr>
                <a:xfrm>
                  <a:off x="4971977" y="3106145"/>
                  <a:ext cx="988931" cy="28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1" h="7803" fill="none" extrusionOk="0">
                      <a:moveTo>
                        <a:pt x="27310" y="392"/>
                      </a:moveTo>
                      <a:cubicBezTo>
                        <a:pt x="27310" y="392"/>
                        <a:pt x="15250" y="0"/>
                        <a:pt x="1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222;p67"/>
                <p:cNvSpPr/>
                <p:nvPr/>
              </p:nvSpPr>
              <p:spPr>
                <a:xfrm>
                  <a:off x="4988742" y="3147425"/>
                  <a:ext cx="988931" cy="28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1" h="7803" fill="none" extrusionOk="0">
                      <a:moveTo>
                        <a:pt x="27310" y="392"/>
                      </a:moveTo>
                      <a:cubicBezTo>
                        <a:pt x="27310" y="392"/>
                        <a:pt x="15268" y="0"/>
                        <a:pt x="1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223;p67"/>
                <p:cNvSpPr/>
                <p:nvPr/>
              </p:nvSpPr>
              <p:spPr>
                <a:xfrm>
                  <a:off x="5008115" y="3190625"/>
                  <a:ext cx="988895" cy="28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0" h="7804" fill="none" extrusionOk="0">
                      <a:moveTo>
                        <a:pt x="27310" y="410"/>
                      </a:moveTo>
                      <a:cubicBezTo>
                        <a:pt x="27310" y="410"/>
                        <a:pt x="15249" y="1"/>
                        <a:pt x="0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224;p67"/>
                <p:cNvSpPr/>
                <p:nvPr/>
              </p:nvSpPr>
              <p:spPr>
                <a:xfrm>
                  <a:off x="6037628" y="2848106"/>
                  <a:ext cx="991502" cy="257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2" h="7109" fill="none" extrusionOk="0">
                      <a:moveTo>
                        <a:pt x="1" y="7108"/>
                      </a:moveTo>
                      <a:cubicBezTo>
                        <a:pt x="1" y="7108"/>
                        <a:pt x="10262" y="802"/>
                        <a:pt x="27382" y="0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225;p67"/>
                <p:cNvSpPr/>
                <p:nvPr/>
              </p:nvSpPr>
              <p:spPr>
                <a:xfrm>
                  <a:off x="6042806" y="2892609"/>
                  <a:ext cx="992118" cy="257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9" h="7109" fill="none" extrusionOk="0">
                      <a:moveTo>
                        <a:pt x="0" y="7108"/>
                      </a:moveTo>
                      <a:cubicBezTo>
                        <a:pt x="0" y="7108"/>
                        <a:pt x="10279" y="802"/>
                        <a:pt x="27399" y="0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226;p67"/>
                <p:cNvSpPr/>
                <p:nvPr/>
              </p:nvSpPr>
              <p:spPr>
                <a:xfrm>
                  <a:off x="6047948" y="2939683"/>
                  <a:ext cx="992154" cy="257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00" h="7109" fill="none" extrusionOk="0">
                      <a:moveTo>
                        <a:pt x="1" y="7109"/>
                      </a:moveTo>
                      <a:cubicBezTo>
                        <a:pt x="1" y="7109"/>
                        <a:pt x="10262" y="803"/>
                        <a:pt x="27399" y="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227;p67"/>
                <p:cNvSpPr/>
                <p:nvPr/>
              </p:nvSpPr>
              <p:spPr>
                <a:xfrm>
                  <a:off x="5997651" y="3070658"/>
                  <a:ext cx="50984" cy="19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" h="5505" fill="none" extrusionOk="0">
                      <a:moveTo>
                        <a:pt x="0" y="0"/>
                      </a:moveTo>
                      <a:lnTo>
                        <a:pt x="1408" y="5505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2228;p67"/>
                <p:cNvSpPr/>
                <p:nvPr/>
              </p:nvSpPr>
              <p:spPr>
                <a:xfrm>
                  <a:off x="4693297" y="1840499"/>
                  <a:ext cx="888304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2" h="8106" fill="none" extrusionOk="0">
                      <a:moveTo>
                        <a:pt x="820" y="8106"/>
                      </a:moveTo>
                      <a:lnTo>
                        <a:pt x="1" y="6289"/>
                      </a:lnTo>
                      <a:cubicBezTo>
                        <a:pt x="10743" y="1443"/>
                        <a:pt x="19899" y="268"/>
                        <a:pt x="24407" y="0"/>
                      </a:cubicBezTo>
                      <a:lnTo>
                        <a:pt x="24531" y="2013"/>
                      </a:lnTo>
                      <a:cubicBezTo>
                        <a:pt x="20167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229;p67"/>
                <p:cNvSpPr/>
                <p:nvPr/>
              </p:nvSpPr>
              <p:spPr>
                <a:xfrm>
                  <a:off x="4741675" y="2028869"/>
                  <a:ext cx="888304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2" h="8106" fill="none" extrusionOk="0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900" y="267"/>
                        <a:pt x="24407" y="0"/>
                      </a:cubicBezTo>
                      <a:lnTo>
                        <a:pt x="24531" y="1995"/>
                      </a:lnTo>
                      <a:cubicBezTo>
                        <a:pt x="20167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230;p67"/>
                <p:cNvSpPr/>
                <p:nvPr/>
              </p:nvSpPr>
              <p:spPr>
                <a:xfrm>
                  <a:off x="4798454" y="2216586"/>
                  <a:ext cx="887652" cy="29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4" h="8124" fill="none" extrusionOk="0">
                      <a:moveTo>
                        <a:pt x="820" y="8123"/>
                      </a:moveTo>
                      <a:lnTo>
                        <a:pt x="1" y="6289"/>
                      </a:lnTo>
                      <a:cubicBezTo>
                        <a:pt x="10743" y="1461"/>
                        <a:pt x="19899" y="285"/>
                        <a:pt x="24388" y="0"/>
                      </a:cubicBezTo>
                      <a:lnTo>
                        <a:pt x="24513" y="2013"/>
                      </a:lnTo>
                      <a:cubicBezTo>
                        <a:pt x="20149" y="2280"/>
                        <a:pt x="11259" y="3420"/>
                        <a:pt x="820" y="81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2231;p67"/>
                <p:cNvSpPr/>
                <p:nvPr/>
              </p:nvSpPr>
              <p:spPr>
                <a:xfrm>
                  <a:off x="4849403" y="2413321"/>
                  <a:ext cx="887652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4" h="8106" fill="none" extrusionOk="0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900" y="268"/>
                        <a:pt x="24389" y="0"/>
                      </a:cubicBezTo>
                      <a:lnTo>
                        <a:pt x="24513" y="1996"/>
                      </a:lnTo>
                      <a:cubicBezTo>
                        <a:pt x="20149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2232;p67"/>
                <p:cNvSpPr/>
                <p:nvPr/>
              </p:nvSpPr>
              <p:spPr>
                <a:xfrm>
                  <a:off x="4895209" y="2609439"/>
                  <a:ext cx="887652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4" h="8106" fill="none" extrusionOk="0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899" y="267"/>
                        <a:pt x="24389" y="0"/>
                      </a:cubicBezTo>
                      <a:lnTo>
                        <a:pt x="24513" y="1995"/>
                      </a:lnTo>
                      <a:cubicBezTo>
                        <a:pt x="20149" y="2262"/>
                        <a:pt x="11259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2233;p67"/>
                <p:cNvSpPr/>
                <p:nvPr/>
              </p:nvSpPr>
              <p:spPr>
                <a:xfrm>
                  <a:off x="5775099" y="1589557"/>
                  <a:ext cx="888919" cy="289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49" h="8000" fill="none" extrusionOk="0">
                      <a:moveTo>
                        <a:pt x="802" y="7999"/>
                      </a:moveTo>
                      <a:lnTo>
                        <a:pt x="1" y="6164"/>
                      </a:lnTo>
                      <a:cubicBezTo>
                        <a:pt x="10760" y="1390"/>
                        <a:pt x="19935" y="250"/>
                        <a:pt x="24424" y="1"/>
                      </a:cubicBezTo>
                      <a:lnTo>
                        <a:pt x="24549" y="2014"/>
                      </a:lnTo>
                      <a:cubicBezTo>
                        <a:pt x="20184" y="2245"/>
                        <a:pt x="11295" y="3350"/>
                        <a:pt x="802" y="799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2234;p67"/>
                <p:cNvSpPr/>
                <p:nvPr/>
              </p:nvSpPr>
              <p:spPr>
                <a:xfrm>
                  <a:off x="5822173" y="1778579"/>
                  <a:ext cx="888956" cy="28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50" h="7981" fill="none" extrusionOk="0">
                      <a:moveTo>
                        <a:pt x="820" y="7981"/>
                      </a:moveTo>
                      <a:lnTo>
                        <a:pt x="1" y="6146"/>
                      </a:lnTo>
                      <a:cubicBezTo>
                        <a:pt x="10779" y="1372"/>
                        <a:pt x="19935" y="232"/>
                        <a:pt x="24442" y="0"/>
                      </a:cubicBezTo>
                      <a:lnTo>
                        <a:pt x="24549" y="1995"/>
                      </a:lnTo>
                      <a:cubicBezTo>
                        <a:pt x="20185" y="2227"/>
                        <a:pt x="11295" y="3331"/>
                        <a:pt x="820" y="798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2235;p67"/>
                <p:cNvSpPr/>
                <p:nvPr/>
              </p:nvSpPr>
              <p:spPr>
                <a:xfrm>
                  <a:off x="5877648" y="1966912"/>
                  <a:ext cx="888955" cy="289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50" h="7982" fill="none" extrusionOk="0">
                      <a:moveTo>
                        <a:pt x="820" y="7982"/>
                      </a:moveTo>
                      <a:lnTo>
                        <a:pt x="1" y="6147"/>
                      </a:lnTo>
                      <a:cubicBezTo>
                        <a:pt x="10779" y="1373"/>
                        <a:pt x="19935" y="250"/>
                        <a:pt x="24442" y="1"/>
                      </a:cubicBezTo>
                      <a:lnTo>
                        <a:pt x="24549" y="1996"/>
                      </a:lnTo>
                      <a:cubicBezTo>
                        <a:pt x="20185" y="2246"/>
                        <a:pt x="11277" y="3332"/>
                        <a:pt x="820" y="79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" name="Google Shape;2236;p67"/>
              <p:cNvGrpSpPr/>
              <p:nvPr/>
            </p:nvGrpSpPr>
            <p:grpSpPr>
              <a:xfrm>
                <a:off x="4388225" y="1476850"/>
                <a:ext cx="621130" cy="624971"/>
                <a:chOff x="2483500" y="875875"/>
                <a:chExt cx="621130" cy="624971"/>
              </a:xfrm>
            </p:grpSpPr>
            <p:sp>
              <p:nvSpPr>
                <p:cNvPr id="53" name="Google Shape;2237;p67"/>
                <p:cNvSpPr/>
                <p:nvPr/>
              </p:nvSpPr>
              <p:spPr>
                <a:xfrm>
                  <a:off x="2959384" y="964136"/>
                  <a:ext cx="145246" cy="29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5" h="8320" extrusionOk="0">
                      <a:moveTo>
                        <a:pt x="2281" y="6378"/>
                      </a:moveTo>
                      <a:cubicBezTo>
                        <a:pt x="2281" y="6930"/>
                        <a:pt x="2210" y="7500"/>
                        <a:pt x="2067" y="8035"/>
                      </a:cubicBezTo>
                      <a:lnTo>
                        <a:pt x="3831" y="8320"/>
                      </a:lnTo>
                      <a:cubicBezTo>
                        <a:pt x="3973" y="7678"/>
                        <a:pt x="4045" y="7037"/>
                        <a:pt x="4045" y="6378"/>
                      </a:cubicBezTo>
                      <a:cubicBezTo>
                        <a:pt x="4045" y="3902"/>
                        <a:pt x="2940" y="1568"/>
                        <a:pt x="1016" y="1"/>
                      </a:cubicBezTo>
                      <a:lnTo>
                        <a:pt x="1" y="1461"/>
                      </a:lnTo>
                      <a:cubicBezTo>
                        <a:pt x="1444" y="2690"/>
                        <a:pt x="2281" y="4490"/>
                        <a:pt x="2281" y="63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238;p67"/>
                <p:cNvSpPr/>
                <p:nvPr/>
              </p:nvSpPr>
              <p:spPr>
                <a:xfrm>
                  <a:off x="2544902" y="1252617"/>
                  <a:ext cx="552042" cy="24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4" h="6913" extrusionOk="0">
                      <a:moveTo>
                        <a:pt x="13610" y="1"/>
                      </a:moveTo>
                      <a:cubicBezTo>
                        <a:pt x="12933" y="2566"/>
                        <a:pt x="10742" y="4472"/>
                        <a:pt x="8088" y="4757"/>
                      </a:cubicBezTo>
                      <a:cubicBezTo>
                        <a:pt x="5434" y="5060"/>
                        <a:pt x="2868" y="3688"/>
                        <a:pt x="1639" y="1337"/>
                      </a:cubicBezTo>
                      <a:lnTo>
                        <a:pt x="0" y="2032"/>
                      </a:lnTo>
                      <a:cubicBezTo>
                        <a:pt x="1550" y="5113"/>
                        <a:pt x="4864" y="6913"/>
                        <a:pt x="8302" y="6521"/>
                      </a:cubicBezTo>
                      <a:cubicBezTo>
                        <a:pt x="11740" y="6147"/>
                        <a:pt x="14554" y="3653"/>
                        <a:pt x="15374" y="28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239;p67"/>
                <p:cNvSpPr/>
                <p:nvPr/>
              </p:nvSpPr>
              <p:spPr>
                <a:xfrm>
                  <a:off x="2483500" y="875875"/>
                  <a:ext cx="513046" cy="449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8" h="12524" extrusionOk="0">
                      <a:moveTo>
                        <a:pt x="2619" y="8836"/>
                      </a:moveTo>
                      <a:cubicBezTo>
                        <a:pt x="2619" y="3331"/>
                        <a:pt x="9068" y="356"/>
                        <a:pt x="13272" y="3919"/>
                      </a:cubicBezTo>
                      <a:lnTo>
                        <a:pt x="14287" y="2459"/>
                      </a:lnTo>
                      <a:cubicBezTo>
                        <a:pt x="11276" y="18"/>
                        <a:pt x="6965" y="0"/>
                        <a:pt x="3955" y="2423"/>
                      </a:cubicBezTo>
                      <a:cubicBezTo>
                        <a:pt x="926" y="4846"/>
                        <a:pt x="0" y="9050"/>
                        <a:pt x="1710" y="12524"/>
                      </a:cubicBezTo>
                      <a:lnTo>
                        <a:pt x="3349" y="11811"/>
                      </a:lnTo>
                      <a:cubicBezTo>
                        <a:pt x="2868" y="10902"/>
                        <a:pt x="2619" y="9869"/>
                        <a:pt x="2619" y="883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" name="Google Shape;2240;p67"/>
              <p:cNvSpPr/>
              <p:nvPr/>
            </p:nvSpPr>
            <p:spPr>
              <a:xfrm>
                <a:off x="4053162" y="1511578"/>
                <a:ext cx="80847" cy="80847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241;p67"/>
              <p:cNvSpPr/>
              <p:nvPr/>
            </p:nvSpPr>
            <p:spPr>
              <a:xfrm rot="-1685758">
                <a:off x="7548391" y="3616034"/>
                <a:ext cx="59549" cy="60168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47" fill="none" extrusionOk="0">
                    <a:moveTo>
                      <a:pt x="1729" y="749"/>
                    </a:moveTo>
                    <a:cubicBezTo>
                      <a:pt x="1729" y="1408"/>
                      <a:pt x="927" y="1746"/>
                      <a:pt x="464" y="1265"/>
                    </a:cubicBezTo>
                    <a:cubicBezTo>
                      <a:pt x="1" y="802"/>
                      <a:pt x="322" y="1"/>
                      <a:pt x="998" y="1"/>
                    </a:cubicBezTo>
                    <a:cubicBezTo>
                      <a:pt x="1408" y="1"/>
                      <a:pt x="1729" y="339"/>
                      <a:pt x="1729" y="7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2242;p67"/>
          <p:cNvSpPr/>
          <p:nvPr/>
        </p:nvSpPr>
        <p:spPr>
          <a:xfrm>
            <a:off x="5246663" y="6919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2243;p67"/>
          <p:cNvSpPr/>
          <p:nvPr/>
        </p:nvSpPr>
        <p:spPr>
          <a:xfrm rot="19914242">
            <a:off x="4967116" y="10884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2244;p67"/>
          <p:cNvSpPr/>
          <p:nvPr/>
        </p:nvSpPr>
        <p:spPr>
          <a:xfrm>
            <a:off x="4354438" y="89836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2245;p67"/>
          <p:cNvSpPr/>
          <p:nvPr/>
        </p:nvSpPr>
        <p:spPr>
          <a:xfrm>
            <a:off x="4835912" y="3480040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TextBox 106"/>
          <p:cNvSpPr txBox="1"/>
          <p:nvPr/>
        </p:nvSpPr>
        <p:spPr>
          <a:xfrm>
            <a:off x="6830068" y="4137597"/>
            <a:ext cx="489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4"/>
              </a:rPr>
              <a:t>https://www.linkedin.com/in/nawazali-nadaf/</a:t>
            </a:r>
            <a:endParaRPr lang="en-IN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498" y="4011141"/>
            <a:ext cx="657088" cy="657088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498" y="4946708"/>
            <a:ext cx="791112" cy="791112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8033745" y="5194640"/>
            <a:ext cx="31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7"/>
              </a:rPr>
              <a:t>https://github.com/nawazali333</a:t>
            </a:r>
            <a:endParaRPr lang="en-IN" dirty="0"/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94" y="5638470"/>
            <a:ext cx="1213435" cy="121343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6044680" y="6058902"/>
            <a:ext cx="510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9"/>
              </a:rPr>
              <a:t>https://public.tableau.com/app/profile/nawaz.ali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15708" y="2295296"/>
            <a:ext cx="3121660" cy="2537233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20" dirty="0">
                <a:latin typeface="Trebuchet MS" panose="020B0603020202020204" pitchFamily="34" charset="0"/>
                <a:cs typeface="Trebuchet MS"/>
              </a:rPr>
              <a:t>Ab</a:t>
            </a:r>
            <a:r>
              <a:rPr sz="1900" spc="5" dirty="0">
                <a:latin typeface="Trebuchet MS" panose="020B0603020202020204" pitchFamily="34" charset="0"/>
                <a:cs typeface="Trebuchet MS"/>
              </a:rPr>
              <a:t>o</a:t>
            </a:r>
            <a:r>
              <a:rPr sz="1900" spc="-110" dirty="0">
                <a:latin typeface="Trebuchet MS" panose="020B0603020202020204" pitchFamily="34" charset="0"/>
                <a:cs typeface="Trebuchet MS"/>
              </a:rPr>
              <a:t>ut</a:t>
            </a:r>
            <a:r>
              <a:rPr sz="1900" spc="-35" dirty="0">
                <a:latin typeface="Trebuchet MS" panose="020B0603020202020204" pitchFamily="34" charset="0"/>
                <a:cs typeface="Trebuchet MS"/>
              </a:rPr>
              <a:t> </a:t>
            </a:r>
            <a:r>
              <a:rPr sz="1900" spc="-114" dirty="0">
                <a:latin typeface="Trebuchet MS" panose="020B0603020202020204" pitchFamily="34" charset="0"/>
                <a:cs typeface="Trebuchet MS"/>
              </a:rPr>
              <a:t>the</a:t>
            </a:r>
            <a:r>
              <a:rPr sz="1900" spc="-40" dirty="0">
                <a:latin typeface="Trebuchet MS" panose="020B0603020202020204" pitchFamily="34" charset="0"/>
                <a:cs typeface="Trebuchet MS"/>
              </a:rPr>
              <a:t> </a:t>
            </a:r>
            <a:r>
              <a:rPr sz="1900" spc="-95" dirty="0">
                <a:latin typeface="Trebuchet MS" panose="020B0603020202020204" pitchFamily="34" charset="0"/>
                <a:cs typeface="Trebuchet MS"/>
              </a:rPr>
              <a:t>P</a:t>
            </a:r>
            <a:r>
              <a:rPr sz="1900" spc="-25" dirty="0">
                <a:latin typeface="Trebuchet MS" panose="020B0603020202020204" pitchFamily="34" charset="0"/>
                <a:cs typeface="Trebuchet MS"/>
              </a:rPr>
              <a:t>r</a:t>
            </a:r>
            <a:r>
              <a:rPr sz="1900" spc="-130" dirty="0">
                <a:latin typeface="Trebuchet MS" panose="020B0603020202020204" pitchFamily="34" charset="0"/>
                <a:cs typeface="Trebuchet MS"/>
              </a:rPr>
              <a:t>oje</a:t>
            </a:r>
            <a:r>
              <a:rPr sz="1900" spc="-120" dirty="0">
                <a:latin typeface="Trebuchet MS" panose="020B0603020202020204" pitchFamily="34" charset="0"/>
                <a:cs typeface="Trebuchet MS"/>
              </a:rPr>
              <a:t>ct</a:t>
            </a:r>
            <a:endParaRPr sz="1900" dirty="0">
              <a:latin typeface="Trebuchet MS" panose="020B0603020202020204" pitchFamily="34" charset="0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20" dirty="0">
                <a:latin typeface="Trebuchet MS" panose="020B0603020202020204" pitchFamily="34" charset="0"/>
                <a:cs typeface="Trebuchet MS"/>
              </a:rPr>
              <a:t>Ab</a:t>
            </a:r>
            <a:r>
              <a:rPr sz="1900" spc="5" dirty="0">
                <a:latin typeface="Trebuchet MS" panose="020B0603020202020204" pitchFamily="34" charset="0"/>
                <a:cs typeface="Trebuchet MS"/>
              </a:rPr>
              <a:t>o</a:t>
            </a:r>
            <a:r>
              <a:rPr sz="1900" spc="-110" dirty="0">
                <a:latin typeface="Trebuchet MS" panose="020B0603020202020204" pitchFamily="34" charset="0"/>
                <a:cs typeface="Trebuchet MS"/>
              </a:rPr>
              <a:t>ut</a:t>
            </a:r>
            <a:r>
              <a:rPr sz="1900" spc="-35" dirty="0">
                <a:latin typeface="Trebuchet MS" panose="020B0603020202020204" pitchFamily="34" charset="0"/>
                <a:cs typeface="Trebuchet MS"/>
              </a:rPr>
              <a:t> </a:t>
            </a:r>
            <a:r>
              <a:rPr sz="1900" spc="-114" dirty="0">
                <a:latin typeface="Trebuchet MS" panose="020B0603020202020204" pitchFamily="34" charset="0"/>
                <a:cs typeface="Trebuchet MS"/>
              </a:rPr>
              <a:t>the</a:t>
            </a:r>
            <a:r>
              <a:rPr sz="1900" spc="-40" dirty="0">
                <a:latin typeface="Trebuchet MS" panose="020B0603020202020204" pitchFamily="34" charset="0"/>
                <a:cs typeface="Trebuchet MS"/>
              </a:rPr>
              <a:t> </a:t>
            </a:r>
            <a:r>
              <a:rPr lang="en-IN" sz="1900" spc="-75" dirty="0">
                <a:latin typeface="Trebuchet MS" panose="020B0603020202020204" pitchFamily="34" charset="0"/>
                <a:cs typeface="Trebuchet MS"/>
              </a:rPr>
              <a:t>Data</a:t>
            </a:r>
            <a:endParaRPr sz="1900" dirty="0">
              <a:latin typeface="Trebuchet MS" panose="020B0603020202020204" pitchFamily="34" charset="0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IN" sz="1900" spc="-75" dirty="0">
                <a:latin typeface="Trebuchet MS" panose="020B0603020202020204" pitchFamily="34" charset="0"/>
                <a:cs typeface="Trebuchet MS"/>
              </a:rPr>
              <a:t>Data</a:t>
            </a:r>
            <a:r>
              <a:rPr sz="1900" spc="-40" dirty="0" smtClean="0">
                <a:latin typeface="Trebuchet MS" panose="020B0603020202020204" pitchFamily="34" charset="0"/>
                <a:cs typeface="Trebuchet MS"/>
              </a:rPr>
              <a:t> </a:t>
            </a:r>
            <a:r>
              <a:rPr sz="1900" spc="30" dirty="0">
                <a:latin typeface="Trebuchet MS" panose="020B0603020202020204" pitchFamily="34" charset="0"/>
                <a:cs typeface="Trebuchet MS"/>
              </a:rPr>
              <a:t>Cl</a:t>
            </a:r>
            <a:r>
              <a:rPr sz="1900" spc="-130" dirty="0">
                <a:latin typeface="Trebuchet MS" panose="020B0603020202020204" pitchFamily="34" charset="0"/>
                <a:cs typeface="Trebuchet MS"/>
              </a:rPr>
              <a:t>eaning</a:t>
            </a:r>
            <a:endParaRPr sz="1900" dirty="0">
              <a:latin typeface="Trebuchet MS" panose="020B0603020202020204" pitchFamily="34" charset="0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75" dirty="0">
                <a:latin typeface="Trebuchet MS" panose="020B0603020202020204" pitchFamily="34" charset="0"/>
                <a:cs typeface="Trebuchet MS"/>
              </a:rPr>
              <a:t>Data</a:t>
            </a:r>
            <a:r>
              <a:rPr sz="1900" spc="-60" dirty="0">
                <a:latin typeface="Trebuchet MS" panose="020B0603020202020204" pitchFamily="34" charset="0"/>
                <a:cs typeface="Trebuchet MS"/>
              </a:rPr>
              <a:t> </a:t>
            </a:r>
            <a:r>
              <a:rPr sz="1900" spc="-80" dirty="0">
                <a:latin typeface="Trebuchet MS" panose="020B0603020202020204" pitchFamily="34" charset="0"/>
                <a:cs typeface="Trebuchet MS"/>
              </a:rPr>
              <a:t>Exploration</a:t>
            </a:r>
            <a:endParaRPr sz="1900" dirty="0">
              <a:latin typeface="Trebuchet MS" panose="020B0603020202020204" pitchFamily="34" charset="0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IN" sz="1900" spc="-75" dirty="0" smtClean="0">
                <a:latin typeface="Trebuchet MS" panose="020B0603020202020204" pitchFamily="34" charset="0"/>
                <a:cs typeface="Trebuchet MS"/>
              </a:rPr>
              <a:t>Data</a:t>
            </a:r>
            <a:r>
              <a:rPr sz="1900" spc="-40" dirty="0" smtClean="0">
                <a:latin typeface="Trebuchet MS" panose="020B0603020202020204" pitchFamily="34" charset="0"/>
                <a:cs typeface="Trebuchet MS"/>
              </a:rPr>
              <a:t> </a:t>
            </a:r>
            <a:r>
              <a:rPr sz="1900" dirty="0">
                <a:latin typeface="Trebuchet MS" panose="020B0603020202020204" pitchFamily="34" charset="0"/>
                <a:cs typeface="Trebuchet MS"/>
              </a:rPr>
              <a:t>Visualization </a:t>
            </a:r>
            <a:endParaRPr lang="en-US" sz="1900" dirty="0" smtClean="0">
              <a:latin typeface="Trebuchet MS" panose="020B0603020202020204" pitchFamily="34" charset="0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IN" sz="1900" dirty="0" smtClean="0">
                <a:latin typeface="Trebuchet MS" panose="020B0603020202020204" pitchFamily="34" charset="0"/>
                <a:cs typeface="Trebuchet MS"/>
              </a:rPr>
              <a:t>Das</a:t>
            </a:r>
            <a:r>
              <a:rPr sz="1900" dirty="0" err="1" smtClean="0">
                <a:latin typeface="Trebuchet MS" panose="020B0603020202020204" pitchFamily="34" charset="0"/>
                <a:cs typeface="Trebuchet MS"/>
              </a:rPr>
              <a:t>hboard</a:t>
            </a:r>
            <a:r>
              <a:rPr lang="en-US" sz="1900" dirty="0" smtClean="0">
                <a:latin typeface="Trebuchet MS" panose="020B0603020202020204" pitchFamily="34" charset="0"/>
                <a:cs typeface="Trebuchet MS"/>
              </a:rPr>
              <a:t> Reporting</a:t>
            </a:r>
            <a:endParaRPr sz="190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5" name="Google Shape;238;p34"/>
          <p:cNvSpPr/>
          <p:nvPr/>
        </p:nvSpPr>
        <p:spPr>
          <a:xfrm rot="5400000">
            <a:off x="-381000" y="381000"/>
            <a:ext cx="6858000" cy="6096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43000" y="2455916"/>
            <a:ext cx="411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CONTENTS</a:t>
            </a:r>
            <a:endParaRPr lang="en-IN" sz="6600" dirty="0"/>
          </a:p>
        </p:txBody>
      </p:sp>
      <p:sp>
        <p:nvSpPr>
          <p:cNvPr id="8" name="Google Shape;697;p41"/>
          <p:cNvSpPr/>
          <p:nvPr/>
        </p:nvSpPr>
        <p:spPr>
          <a:xfrm rot="7198710">
            <a:off x="837561" y="1030638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04;p41"/>
          <p:cNvSpPr/>
          <p:nvPr/>
        </p:nvSpPr>
        <p:spPr>
          <a:xfrm>
            <a:off x="2057400" y="914400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05;p41"/>
          <p:cNvSpPr/>
          <p:nvPr/>
        </p:nvSpPr>
        <p:spPr>
          <a:xfrm>
            <a:off x="2859788" y="1575124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10;p41"/>
          <p:cNvSpPr/>
          <p:nvPr/>
        </p:nvSpPr>
        <p:spPr>
          <a:xfrm>
            <a:off x="4278737" y="149427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11;p41"/>
          <p:cNvSpPr/>
          <p:nvPr/>
        </p:nvSpPr>
        <p:spPr>
          <a:xfrm rot="19914242">
            <a:off x="2501703" y="1423621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15;p41"/>
          <p:cNvSpPr/>
          <p:nvPr/>
        </p:nvSpPr>
        <p:spPr>
          <a:xfrm>
            <a:off x="3543963" y="195276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17;p41"/>
          <p:cNvSpPr/>
          <p:nvPr/>
        </p:nvSpPr>
        <p:spPr>
          <a:xfrm rot="7201932">
            <a:off x="1217212" y="1713539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18;p41"/>
          <p:cNvSpPr/>
          <p:nvPr/>
        </p:nvSpPr>
        <p:spPr>
          <a:xfrm>
            <a:off x="2074564" y="1844323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2274;p68"/>
          <p:cNvGrpSpPr/>
          <p:nvPr/>
        </p:nvGrpSpPr>
        <p:grpSpPr>
          <a:xfrm>
            <a:off x="1149927" y="3262431"/>
            <a:ext cx="3369676" cy="3605166"/>
            <a:chOff x="5419191" y="718476"/>
            <a:chExt cx="3369676" cy="3605166"/>
          </a:xfrm>
        </p:grpSpPr>
        <p:grpSp>
          <p:nvGrpSpPr>
            <p:cNvPr id="17" name="Google Shape;2275;p68"/>
            <p:cNvGrpSpPr/>
            <p:nvPr/>
          </p:nvGrpSpPr>
          <p:grpSpPr>
            <a:xfrm flipH="1">
              <a:off x="7684431" y="3475491"/>
              <a:ext cx="953591" cy="334099"/>
              <a:chOff x="2271950" y="2722775"/>
              <a:chExt cx="575875" cy="201775"/>
            </a:xfrm>
          </p:grpSpPr>
          <p:sp>
            <p:nvSpPr>
              <p:cNvPr id="50" name="Google Shape;2276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277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278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279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280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2281;p68"/>
            <p:cNvSpPr/>
            <p:nvPr/>
          </p:nvSpPr>
          <p:spPr>
            <a:xfrm>
              <a:off x="6442058" y="3748623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2282;p68"/>
            <p:cNvGrpSpPr/>
            <p:nvPr/>
          </p:nvGrpSpPr>
          <p:grpSpPr>
            <a:xfrm flipH="1">
              <a:off x="5419191" y="1974291"/>
              <a:ext cx="858975" cy="300968"/>
              <a:chOff x="2271950" y="2722775"/>
              <a:chExt cx="575875" cy="201775"/>
            </a:xfrm>
          </p:grpSpPr>
          <p:sp>
            <p:nvSpPr>
              <p:cNvPr id="45" name="Google Shape;2283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284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285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286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287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288;p68"/>
            <p:cNvGrpSpPr/>
            <p:nvPr/>
          </p:nvGrpSpPr>
          <p:grpSpPr>
            <a:xfrm>
              <a:off x="7039690" y="2776447"/>
              <a:ext cx="1068760" cy="1547196"/>
              <a:chOff x="-1602050" y="2114015"/>
              <a:chExt cx="1213397" cy="1756580"/>
            </a:xfrm>
          </p:grpSpPr>
          <p:sp>
            <p:nvSpPr>
              <p:cNvPr id="39" name="Google Shape;2289;p68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30446" extrusionOk="0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290;p68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6004" extrusionOk="0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291;p68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4360" extrusionOk="0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292;p68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35398" extrusionOk="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293;p68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6111" fill="none" extrusionOk="0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294;p68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avLst/>
                <a:gdLst/>
                <a:ahLst/>
                <a:cxnLst/>
                <a:rect l="l" t="t" r="r" b="b"/>
                <a:pathLst>
                  <a:path w="13166" h="3315" fill="none" extrusionOk="0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2295;p68"/>
            <p:cNvSpPr/>
            <p:nvPr/>
          </p:nvSpPr>
          <p:spPr>
            <a:xfrm flipH="1">
              <a:off x="6399344" y="3172643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96;p68"/>
            <p:cNvSpPr/>
            <p:nvPr/>
          </p:nvSpPr>
          <p:spPr>
            <a:xfrm flipH="1">
              <a:off x="7316613" y="16273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97;p68"/>
            <p:cNvSpPr/>
            <p:nvPr/>
          </p:nvSpPr>
          <p:spPr>
            <a:xfrm flipH="1">
              <a:off x="5741973" y="283426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98;p68"/>
            <p:cNvSpPr/>
            <p:nvPr/>
          </p:nvSpPr>
          <p:spPr>
            <a:xfrm flipH="1">
              <a:off x="8681040" y="107770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99;p68"/>
            <p:cNvSpPr/>
            <p:nvPr/>
          </p:nvSpPr>
          <p:spPr>
            <a:xfrm flipH="1">
              <a:off x="5778570" y="35724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0;p68"/>
            <p:cNvSpPr/>
            <p:nvPr/>
          </p:nvSpPr>
          <p:spPr>
            <a:xfrm flipH="1">
              <a:off x="5557224" y="1262628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1;p68"/>
            <p:cNvSpPr/>
            <p:nvPr/>
          </p:nvSpPr>
          <p:spPr>
            <a:xfrm rot="1685758" flipH="1">
              <a:off x="6889728" y="28447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2;p68"/>
            <p:cNvSpPr/>
            <p:nvPr/>
          </p:nvSpPr>
          <p:spPr>
            <a:xfrm flipH="1">
              <a:off x="7997824" y="2239615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3;p68"/>
            <p:cNvSpPr/>
            <p:nvPr/>
          </p:nvSpPr>
          <p:spPr>
            <a:xfrm>
              <a:off x="7369100" y="2199275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4;p68"/>
            <p:cNvSpPr/>
            <p:nvPr/>
          </p:nvSpPr>
          <p:spPr>
            <a:xfrm flipH="1">
              <a:off x="6539588" y="895263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5;p68"/>
            <p:cNvSpPr/>
            <p:nvPr/>
          </p:nvSpPr>
          <p:spPr>
            <a:xfrm flipH="1">
              <a:off x="7121719" y="126263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2306;p68"/>
            <p:cNvGrpSpPr/>
            <p:nvPr/>
          </p:nvGrpSpPr>
          <p:grpSpPr>
            <a:xfrm>
              <a:off x="5994591" y="1496066"/>
              <a:ext cx="1068791" cy="1338198"/>
              <a:chOff x="3443324" y="1093103"/>
              <a:chExt cx="2097725" cy="2626492"/>
            </a:xfrm>
          </p:grpSpPr>
          <p:sp>
            <p:nvSpPr>
              <p:cNvPr id="35" name="Google Shape;2307;p68"/>
              <p:cNvSpPr/>
              <p:nvPr/>
            </p:nvSpPr>
            <p:spPr>
              <a:xfrm>
                <a:off x="3640350" y="1827963"/>
                <a:ext cx="1704900" cy="17049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308;p68"/>
              <p:cNvSpPr/>
              <p:nvPr/>
            </p:nvSpPr>
            <p:spPr>
              <a:xfrm>
                <a:off x="3443324" y="1093103"/>
                <a:ext cx="2097725" cy="2626492"/>
              </a:xfrm>
              <a:custGeom>
                <a:avLst/>
                <a:gdLst/>
                <a:ahLst/>
                <a:cxnLst/>
                <a:rect l="l" t="t" r="r" b="b"/>
                <a:pathLst>
                  <a:path w="15410" h="19294" extrusionOk="0">
                    <a:moveTo>
                      <a:pt x="8569" y="4383"/>
                    </a:moveTo>
                    <a:lnTo>
                      <a:pt x="8569" y="1728"/>
                    </a:lnTo>
                    <a:lnTo>
                      <a:pt x="10885" y="1728"/>
                    </a:lnTo>
                    <a:cubicBezTo>
                      <a:pt x="12043" y="1728"/>
                      <a:pt x="12043" y="0"/>
                      <a:pt x="10885" y="0"/>
                    </a:cubicBezTo>
                    <a:lnTo>
                      <a:pt x="4543" y="0"/>
                    </a:lnTo>
                    <a:cubicBezTo>
                      <a:pt x="3385" y="0"/>
                      <a:pt x="3385" y="1728"/>
                      <a:pt x="4543" y="1728"/>
                    </a:cubicBezTo>
                    <a:lnTo>
                      <a:pt x="6841" y="1728"/>
                    </a:lnTo>
                    <a:lnTo>
                      <a:pt x="6841" y="4383"/>
                    </a:lnTo>
                    <a:cubicBezTo>
                      <a:pt x="2904" y="4828"/>
                      <a:pt x="0" y="8284"/>
                      <a:pt x="232" y="12239"/>
                    </a:cubicBezTo>
                    <a:cubicBezTo>
                      <a:pt x="464" y="16211"/>
                      <a:pt x="3741" y="19293"/>
                      <a:pt x="7714" y="19293"/>
                    </a:cubicBezTo>
                    <a:cubicBezTo>
                      <a:pt x="11687" y="19293"/>
                      <a:pt x="14964" y="16211"/>
                      <a:pt x="15196" y="12239"/>
                    </a:cubicBezTo>
                    <a:cubicBezTo>
                      <a:pt x="15410" y="8284"/>
                      <a:pt x="12524" y="4828"/>
                      <a:pt x="8569" y="4383"/>
                    </a:cubicBezTo>
                    <a:close/>
                    <a:moveTo>
                      <a:pt x="7714" y="17565"/>
                    </a:moveTo>
                    <a:cubicBezTo>
                      <a:pt x="2583" y="17565"/>
                      <a:pt x="0" y="11366"/>
                      <a:pt x="3635" y="7732"/>
                    </a:cubicBezTo>
                    <a:cubicBezTo>
                      <a:pt x="7269" y="4098"/>
                      <a:pt x="13468" y="6681"/>
                      <a:pt x="13468" y="11811"/>
                    </a:cubicBezTo>
                    <a:cubicBezTo>
                      <a:pt x="13468" y="14982"/>
                      <a:pt x="10885" y="17565"/>
                      <a:pt x="7714" y="175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309;p68"/>
              <p:cNvSpPr/>
              <p:nvPr/>
            </p:nvSpPr>
            <p:spPr>
              <a:xfrm>
                <a:off x="4345468" y="2562726"/>
                <a:ext cx="666889" cy="235369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1729" fill="none" extrusionOk="0">
                    <a:moveTo>
                      <a:pt x="3741" y="0"/>
                    </a:moveTo>
                    <a:lnTo>
                      <a:pt x="1158" y="0"/>
                    </a:lnTo>
                    <a:cubicBezTo>
                      <a:pt x="0" y="0"/>
                      <a:pt x="0" y="1728"/>
                      <a:pt x="1158" y="1728"/>
                    </a:cubicBezTo>
                    <a:lnTo>
                      <a:pt x="3741" y="1728"/>
                    </a:lnTo>
                    <a:cubicBezTo>
                      <a:pt x="4899" y="1728"/>
                      <a:pt x="4899" y="0"/>
                      <a:pt x="3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5800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310;p68"/>
              <p:cNvSpPr/>
              <p:nvPr/>
            </p:nvSpPr>
            <p:spPr>
              <a:xfrm>
                <a:off x="4370903" y="2215908"/>
                <a:ext cx="243804" cy="588762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4325" extrusionOk="0">
                    <a:moveTo>
                      <a:pt x="898" y="0"/>
                    </a:moveTo>
                    <a:cubicBezTo>
                      <a:pt x="450" y="0"/>
                      <a:pt x="0" y="303"/>
                      <a:pt x="27" y="909"/>
                    </a:cubicBezTo>
                    <a:lnTo>
                      <a:pt x="27" y="3510"/>
                    </a:lnTo>
                    <a:cubicBezTo>
                      <a:pt x="54" y="4053"/>
                      <a:pt x="472" y="4325"/>
                      <a:pt x="891" y="4325"/>
                    </a:cubicBezTo>
                    <a:cubicBezTo>
                      <a:pt x="1310" y="4325"/>
                      <a:pt x="1728" y="4053"/>
                      <a:pt x="1755" y="3510"/>
                    </a:cubicBezTo>
                    <a:lnTo>
                      <a:pt x="1755" y="909"/>
                    </a:lnTo>
                    <a:cubicBezTo>
                      <a:pt x="1791" y="303"/>
                      <a:pt x="1345" y="0"/>
                      <a:pt x="8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2311;p68"/>
            <p:cNvSpPr/>
            <p:nvPr/>
          </p:nvSpPr>
          <p:spPr>
            <a:xfrm rot="7198898">
              <a:off x="7705699" y="8475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8"/>
            <p:cNvSpPr/>
            <p:nvPr/>
          </p:nvSpPr>
          <p:spPr>
            <a:xfrm rot="7201932">
              <a:off x="8143687" y="1509265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5400" algn="ctr">
              <a:lnSpc>
                <a:spcPct val="100000"/>
              </a:lnSpc>
              <a:spcBef>
                <a:spcPts val="2640"/>
              </a:spcBef>
            </a:pPr>
            <a:r>
              <a:rPr spc="325" dirty="0"/>
              <a:t>ABOUT</a:t>
            </a:r>
            <a:r>
              <a:rPr spc="270" dirty="0"/>
              <a:t> </a:t>
            </a:r>
            <a:r>
              <a:rPr spc="190" dirty="0"/>
              <a:t>THE</a:t>
            </a:r>
            <a:r>
              <a:rPr spc="265" dirty="0"/>
              <a:t> </a:t>
            </a:r>
            <a:r>
              <a:rPr spc="15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898" y="2656459"/>
            <a:ext cx="7729855" cy="3829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1800" dirty="0">
                <a:latin typeface="Trebuchet MS" panose="020B0603020202020204" pitchFamily="34" charset="0"/>
                <a:cs typeface="Trebuchet MS"/>
              </a:rPr>
              <a:t>This project provides insights into the characteristics of unicorn companies  (companies whose values are over 1 billion dollars). In particular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,</a:t>
            </a:r>
            <a:r>
              <a:rPr lang="en-US" sz="1800" dirty="0" smtClean="0">
                <a:latin typeface="Trebuchet MS" panose="020B0603020202020204" pitchFamily="34" charset="0"/>
                <a:cs typeface="Trebuchet MS"/>
              </a:rPr>
              <a:t> Majorly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 </a:t>
            </a:r>
            <a:r>
              <a:rPr sz="1800" dirty="0">
                <a:latin typeface="Trebuchet MS" panose="020B0603020202020204" pitchFamily="34" charset="0"/>
                <a:cs typeface="Trebuchet MS"/>
              </a:rPr>
              <a:t>it will find the  </a:t>
            </a:r>
            <a:r>
              <a:rPr lang="en-US" sz="1800" dirty="0" smtClean="0">
                <a:latin typeface="Trebuchet MS" panose="020B0603020202020204" pitchFamily="34" charset="0"/>
                <a:cs typeface="Trebuchet MS"/>
              </a:rPr>
              <a:t>Solution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 </a:t>
            </a:r>
            <a:r>
              <a:rPr sz="1800" dirty="0">
                <a:latin typeface="Trebuchet MS" panose="020B0603020202020204" pitchFamily="34" charset="0"/>
                <a:cs typeface="Trebuchet MS"/>
              </a:rPr>
              <a:t>to the following </a:t>
            </a:r>
            <a:r>
              <a:rPr lang="en-US" sz="1800" dirty="0" smtClean="0">
                <a:latin typeface="Trebuchet MS" panose="020B0603020202020204" pitchFamily="34" charset="0"/>
                <a:cs typeface="Trebuchet MS"/>
              </a:rPr>
              <a:t> &amp; Some of Other Scenarios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:</a:t>
            </a:r>
            <a:endParaRPr sz="1800" dirty="0">
              <a:latin typeface="Trebuchet MS" panose="020B0603020202020204" pitchFamily="34" charset="0"/>
              <a:cs typeface="Trebuchet MS"/>
            </a:endParaRPr>
          </a:p>
          <a:p>
            <a:pPr marL="355600" indent="-342900">
              <a:spcBef>
                <a:spcPts val="1010"/>
              </a:spcBef>
              <a:buClr>
                <a:srgbClr val="9BAEB5"/>
              </a:buClr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rebuchet MS" panose="020B0603020202020204" pitchFamily="34" charset="0"/>
                <a:cs typeface="Trebuchet MS"/>
              </a:rPr>
              <a:t>Which </a:t>
            </a:r>
            <a:r>
              <a:rPr lang="en-US" dirty="0">
                <a:latin typeface="Trebuchet MS" panose="020B0603020202020204" pitchFamily="34" charset="0"/>
                <a:cs typeface="Trebuchet MS"/>
              </a:rPr>
              <a:t>U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nicorn </a:t>
            </a:r>
            <a:r>
              <a:rPr lang="en-US" dirty="0">
                <a:latin typeface="Trebuchet MS" panose="020B0603020202020204" pitchFamily="34" charset="0"/>
                <a:cs typeface="Trebuchet MS"/>
              </a:rPr>
              <a:t>C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ompanies had </a:t>
            </a:r>
            <a:r>
              <a:rPr sz="1800" dirty="0">
                <a:latin typeface="Trebuchet MS" panose="020B0603020202020204" pitchFamily="34" charset="0"/>
                <a:cs typeface="Trebuchet MS"/>
              </a:rPr>
              <a:t>the </a:t>
            </a:r>
            <a:r>
              <a:rPr lang="en-US" dirty="0">
                <a:latin typeface="Trebuchet MS" panose="020B0603020202020204" pitchFamily="34" charset="0"/>
                <a:cs typeface="Trebuchet MS"/>
              </a:rPr>
              <a:t>Biggest Return of Investment </a:t>
            </a:r>
            <a:r>
              <a:rPr lang="en-US" dirty="0" smtClean="0">
                <a:latin typeface="Trebuchet MS" panose="020B0603020202020204" pitchFamily="34" charset="0"/>
                <a:cs typeface="Trebuchet MS"/>
              </a:rPr>
              <a:t>(</a:t>
            </a:r>
            <a:r>
              <a:rPr lang="en-US" dirty="0">
                <a:latin typeface="Trebuchet MS" panose="020B0603020202020204" pitchFamily="34" charset="0"/>
                <a:cs typeface="Trebuchet MS"/>
              </a:rPr>
              <a:t>ROI</a:t>
            </a:r>
            <a:r>
              <a:rPr lang="en-US" dirty="0" smtClean="0">
                <a:latin typeface="Trebuchet MS" panose="020B0603020202020204" pitchFamily="34" charset="0"/>
                <a:cs typeface="Trebuchet MS"/>
              </a:rPr>
              <a:t>)?</a:t>
            </a:r>
            <a:endParaRPr sz="1800" dirty="0">
              <a:latin typeface="Trebuchet MS" panose="020B0603020202020204" pitchFamily="34" charset="0"/>
              <a:cs typeface="Trebuchet MS"/>
            </a:endParaRPr>
          </a:p>
          <a:p>
            <a:pPr marL="355600" indent="-342900">
              <a:spcBef>
                <a:spcPts val="994"/>
              </a:spcBef>
              <a:buClr>
                <a:srgbClr val="9BAEB5"/>
              </a:buClr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lang="en-US" dirty="0">
                <a:latin typeface="Trebuchet MS" panose="020B0603020202020204" pitchFamily="34" charset="0"/>
                <a:cs typeface="Trebuchet MS"/>
              </a:rPr>
              <a:t>What is Total Valuation, Funding </a:t>
            </a:r>
            <a:r>
              <a:rPr lang="en-US" dirty="0" smtClean="0">
                <a:latin typeface="Trebuchet MS" panose="020B0603020202020204" pitchFamily="34" charset="0"/>
                <a:cs typeface="Trebuchet MS"/>
              </a:rPr>
              <a:t>and Correlation Among it?</a:t>
            </a:r>
          </a:p>
          <a:p>
            <a:pPr marL="355600" indent="-342900">
              <a:spcBef>
                <a:spcPts val="994"/>
              </a:spcBef>
              <a:buClr>
                <a:srgbClr val="9BAEB5"/>
              </a:buClr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lang="en-US" dirty="0">
                <a:latin typeface="Trebuchet MS" panose="020B0603020202020204" pitchFamily="34" charset="0"/>
              </a:rPr>
              <a:t>Exploring the distribution of </a:t>
            </a:r>
            <a:r>
              <a:rPr lang="en-US" dirty="0" smtClean="0">
                <a:latin typeface="Trebuchet MS" panose="020B0603020202020204" pitchFamily="34" charset="0"/>
              </a:rPr>
              <a:t>Unicorn Companies </a:t>
            </a:r>
            <a:r>
              <a:rPr lang="en-US" dirty="0">
                <a:latin typeface="Trebuchet MS" panose="020B0603020202020204" pitchFamily="34" charset="0"/>
              </a:rPr>
              <a:t>across different </a:t>
            </a:r>
            <a:r>
              <a:rPr lang="en-US" dirty="0" smtClean="0">
                <a:latin typeface="Trebuchet MS" panose="020B0603020202020204" pitchFamily="34" charset="0"/>
              </a:rPr>
              <a:t>Countries </a:t>
            </a:r>
            <a:r>
              <a:rPr lang="en-US" dirty="0">
                <a:latin typeface="Trebuchet MS" panose="020B0603020202020204" pitchFamily="34" charset="0"/>
              </a:rPr>
              <a:t>and </a:t>
            </a:r>
            <a:r>
              <a:rPr lang="en-US" dirty="0" smtClean="0">
                <a:latin typeface="Trebuchet MS" panose="020B0603020202020204" pitchFamily="34" charset="0"/>
              </a:rPr>
              <a:t>Cities</a:t>
            </a:r>
          </a:p>
          <a:p>
            <a:pPr marL="355600" indent="-342900">
              <a:spcBef>
                <a:spcPts val="994"/>
              </a:spcBef>
              <a:buClr>
                <a:srgbClr val="9BAEB5"/>
              </a:buClr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lang="en-US" dirty="0">
                <a:latin typeface="Trebuchet MS" panose="020B0603020202020204" pitchFamily="34" charset="0"/>
                <a:cs typeface="Trebuchet MS"/>
              </a:rPr>
              <a:t>Which Industries have the Most Unicorns</a:t>
            </a:r>
            <a:r>
              <a:rPr lang="en-US" dirty="0" smtClean="0">
                <a:latin typeface="Trebuchet MS" panose="020B0603020202020204" pitchFamily="34" charset="0"/>
                <a:cs typeface="Trebuchet MS"/>
              </a:rPr>
              <a:t>?</a:t>
            </a:r>
            <a:endParaRPr lang="en-US" b="1" dirty="0">
              <a:latin typeface="Trebuchet MS" panose="020B0603020202020204" pitchFamily="34" charset="0"/>
            </a:endParaRPr>
          </a:p>
          <a:p>
            <a:pPr marL="355600" indent="-342900">
              <a:spcBef>
                <a:spcPts val="1010"/>
              </a:spcBef>
              <a:buClr>
                <a:srgbClr val="9BAE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dirty="0" smtClean="0">
                <a:latin typeface="Trebuchet MS" panose="020B0603020202020204" pitchFamily="34" charset="0"/>
                <a:cs typeface="Trebuchet MS"/>
              </a:rPr>
              <a:t>Which </a:t>
            </a:r>
            <a:r>
              <a:rPr lang="en-US" dirty="0">
                <a:latin typeface="Trebuchet MS" panose="020B0603020202020204" pitchFamily="34" charset="0"/>
                <a:cs typeface="Trebuchet MS"/>
              </a:rPr>
              <a:t>C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ountries </a:t>
            </a:r>
            <a:r>
              <a:rPr sz="1800" dirty="0">
                <a:latin typeface="Trebuchet MS" panose="020B0603020202020204" pitchFamily="34" charset="0"/>
                <a:cs typeface="Trebuchet MS"/>
              </a:rPr>
              <a:t>have the </a:t>
            </a:r>
            <a:r>
              <a:rPr lang="en-US" dirty="0">
                <a:latin typeface="Trebuchet MS" panose="020B0603020202020204" pitchFamily="34" charset="0"/>
                <a:cs typeface="Trebuchet MS"/>
              </a:rPr>
              <a:t>M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ost </a:t>
            </a:r>
            <a:r>
              <a:rPr lang="en-US" dirty="0">
                <a:latin typeface="Trebuchet MS" panose="020B0603020202020204" pitchFamily="34" charset="0"/>
                <a:cs typeface="Trebuchet MS"/>
              </a:rPr>
              <a:t>U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nicorns</a:t>
            </a:r>
            <a:r>
              <a:rPr sz="1800" dirty="0">
                <a:latin typeface="Trebuchet MS" panose="020B0603020202020204" pitchFamily="34" charset="0"/>
                <a:cs typeface="Trebuchet MS"/>
              </a:rPr>
              <a:t>?</a:t>
            </a:r>
          </a:p>
          <a:p>
            <a:pPr marL="355600" indent="-342900">
              <a:spcBef>
                <a:spcPts val="994"/>
              </a:spcBef>
              <a:buClr>
                <a:srgbClr val="9BAE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dirty="0" smtClean="0">
                <a:latin typeface="Trebuchet MS" panose="020B0603020202020204" pitchFamily="34" charset="0"/>
                <a:cs typeface="Trebuchet MS"/>
              </a:rPr>
              <a:t>Which </a:t>
            </a:r>
            <a:r>
              <a:rPr sz="1800" dirty="0">
                <a:latin typeface="Trebuchet MS" panose="020B0603020202020204" pitchFamily="34" charset="0"/>
                <a:cs typeface="Trebuchet MS"/>
              </a:rPr>
              <a:t>have </a:t>
            </a:r>
            <a:r>
              <a:rPr lang="en-US" dirty="0">
                <a:latin typeface="Trebuchet MS" panose="020B0603020202020204" pitchFamily="34" charset="0"/>
                <a:cs typeface="Trebuchet MS"/>
              </a:rPr>
              <a:t>F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unded </a:t>
            </a:r>
            <a:r>
              <a:rPr sz="1800" dirty="0">
                <a:latin typeface="Trebuchet MS" panose="020B0603020202020204" pitchFamily="34" charset="0"/>
                <a:cs typeface="Trebuchet MS"/>
              </a:rPr>
              <a:t>the </a:t>
            </a:r>
            <a:r>
              <a:rPr lang="en-US" sz="1800" dirty="0" smtClean="0">
                <a:latin typeface="Trebuchet MS" panose="020B0603020202020204" pitchFamily="34" charset="0"/>
                <a:cs typeface="Trebuchet MS"/>
              </a:rPr>
              <a:t>M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ost </a:t>
            </a:r>
            <a:r>
              <a:rPr sz="1800" dirty="0">
                <a:latin typeface="Trebuchet MS" panose="020B0603020202020204" pitchFamily="34" charset="0"/>
                <a:cs typeface="Trebuchet MS"/>
              </a:rPr>
              <a:t>unicorns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?</a:t>
            </a:r>
            <a:endParaRPr lang="en-US" sz="1800" dirty="0" smtClean="0">
              <a:latin typeface="Trebuchet MS" panose="020B0603020202020204" pitchFamily="34" charset="0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44805" rIns="0" bIns="0" rtlCol="0">
            <a:spAutoFit/>
          </a:bodyPr>
          <a:lstStyle/>
          <a:p>
            <a:pPr marR="20320" algn="ctr">
              <a:lnSpc>
                <a:spcPct val="100000"/>
              </a:lnSpc>
              <a:spcBef>
                <a:spcPts val="2715"/>
              </a:spcBef>
            </a:pPr>
            <a:r>
              <a:rPr spc="325" dirty="0"/>
              <a:t>ABOUT</a:t>
            </a:r>
            <a:r>
              <a:rPr spc="-65" dirty="0"/>
              <a:t> </a:t>
            </a:r>
            <a:r>
              <a:rPr spc="190" dirty="0"/>
              <a:t>THE</a:t>
            </a:r>
            <a:r>
              <a:rPr spc="265" dirty="0"/>
              <a:t> </a:t>
            </a:r>
            <a:r>
              <a:rPr spc="19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899" y="2488866"/>
            <a:ext cx="7521702" cy="4403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 algn="just">
              <a:spcBef>
                <a:spcPts val="10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rebuchet MS" panose="020B0603020202020204" pitchFamily="34" charset="0"/>
                <a:cs typeface="Trebuchet MS"/>
              </a:rPr>
              <a:t>The dataset used in this analysis contains records of 1074 unicorn 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companies</a:t>
            </a:r>
            <a:r>
              <a:rPr lang="en-US" sz="1800" dirty="0" smtClean="0">
                <a:latin typeface="Trebuchet MS" panose="020B0603020202020204" pitchFamily="34" charset="0"/>
                <a:cs typeface="Trebuchet MS"/>
              </a:rPr>
              <a:t> 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obtained </a:t>
            </a:r>
            <a:r>
              <a:rPr lang="en-US" sz="1800" dirty="0" smtClean="0">
                <a:latin typeface="Trebuchet MS" panose="020B0603020202020204" pitchFamily="34" charset="0"/>
                <a:cs typeface="Trebuchet MS"/>
              </a:rPr>
              <a:t>Data 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from </a:t>
            </a:r>
            <a:r>
              <a:rPr lang="en-US" sz="1800" dirty="0" smtClean="0">
                <a:latin typeface="Trebuchet MS" panose="020B0603020202020204" pitchFamily="34" charset="0"/>
                <a:cs typeface="Trebuchet MS"/>
              </a:rPr>
              <a:t>'Tap Invest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'.</a:t>
            </a:r>
            <a:endParaRPr sz="1800" dirty="0">
              <a:latin typeface="Trebuchet MS" panose="020B0603020202020204" pitchFamily="34" charset="0"/>
              <a:cs typeface="Trebuchet MS"/>
            </a:endParaRPr>
          </a:p>
          <a:p>
            <a:pPr marL="241300" marR="335915" indent="-228600" algn="just">
              <a:spcBef>
                <a:spcPts val="101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rebuchet MS" panose="020B0603020202020204" pitchFamily="34" charset="0"/>
                <a:cs typeface="Trebuchet MS"/>
              </a:rPr>
              <a:t>The sample size </a:t>
            </a:r>
            <a:r>
              <a:rPr lang="en-US" sz="1800" dirty="0" smtClean="0">
                <a:latin typeface="Trebuchet MS" panose="020B0603020202020204" pitchFamily="34" charset="0"/>
                <a:cs typeface="Trebuchet MS"/>
              </a:rPr>
              <a:t>might 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reduces due </a:t>
            </a:r>
            <a:r>
              <a:rPr sz="1800" dirty="0">
                <a:latin typeface="Trebuchet MS" panose="020B0603020202020204" pitchFamily="34" charset="0"/>
                <a:cs typeface="Trebuchet MS"/>
              </a:rPr>
              <a:t>to the lack of funding and inaccurate  information on the year companies are found</a:t>
            </a:r>
            <a:r>
              <a:rPr sz="1800" dirty="0" smtClean="0">
                <a:latin typeface="Trebuchet MS" panose="020B0603020202020204" pitchFamily="34" charset="0"/>
                <a:cs typeface="Trebuchet MS"/>
              </a:rPr>
              <a:t>.</a:t>
            </a:r>
            <a:endParaRPr lang="en-US" sz="1800" dirty="0" smtClean="0">
              <a:latin typeface="Trebuchet MS" panose="020B0603020202020204" pitchFamily="34" charset="0"/>
              <a:cs typeface="Trebuchet MS"/>
            </a:endParaRPr>
          </a:p>
          <a:p>
            <a:pPr marL="241300" marR="335915" indent="-228600" algn="just">
              <a:spcBef>
                <a:spcPts val="101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dirty="0" smtClean="0">
                <a:latin typeface="Trebuchet MS" panose="020B0603020202020204" pitchFamily="34" charset="0"/>
                <a:cs typeface="Trebuchet MS"/>
              </a:rPr>
              <a:t>Each record represent a Unique Unicorn Startup,</a:t>
            </a:r>
            <a:r>
              <a:rPr lang="en-US" b="1" dirty="0" smtClean="0">
                <a:latin typeface="Trebuchet MS" panose="020B0603020202020204" pitchFamily="34" charset="0"/>
              </a:rPr>
              <a:t> </a:t>
            </a:r>
            <a:r>
              <a:rPr lang="en-US" dirty="0" smtClean="0">
                <a:latin typeface="Trebuchet MS" panose="020B0603020202020204" pitchFamily="34" charset="0"/>
              </a:rPr>
              <a:t>In the dataset, a total of 1,074 companies have recently gained a Billion dollar valuation deeming them to be Unicorns</a:t>
            </a:r>
            <a:endParaRPr lang="en-US" dirty="0" smtClean="0">
              <a:latin typeface="Trebuchet MS" panose="020B0603020202020204" pitchFamily="34" charset="0"/>
              <a:cs typeface="Trebuchet MS"/>
            </a:endParaRPr>
          </a:p>
          <a:p>
            <a:pPr marL="241300" marR="335915" indent="-228600" algn="just">
              <a:spcBef>
                <a:spcPts val="101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dirty="0" smtClean="0">
                <a:latin typeface="Trebuchet MS" panose="020B0603020202020204" pitchFamily="34" charset="0"/>
              </a:rPr>
              <a:t>It i</a:t>
            </a:r>
            <a:r>
              <a:rPr lang="en-US" dirty="0" smtClean="0">
                <a:latin typeface="Trebuchet MS" panose="020B0603020202020204" pitchFamily="34" charset="0"/>
              </a:rPr>
              <a:t>ncludes </a:t>
            </a:r>
            <a:r>
              <a:rPr lang="en-US" dirty="0">
                <a:latin typeface="Trebuchet MS" panose="020B0603020202020204" pitchFamily="34" charset="0"/>
              </a:rPr>
              <a:t>the following attributes: Company Name, Valuation, Funding, Continent, Country, City, Industry, Investors, Year </a:t>
            </a:r>
            <a:r>
              <a:rPr lang="en-US" dirty="0" smtClean="0">
                <a:latin typeface="Trebuchet MS" panose="020B0603020202020204" pitchFamily="34" charset="0"/>
              </a:rPr>
              <a:t>Founded, etc.</a:t>
            </a:r>
            <a:endParaRPr sz="1800" dirty="0">
              <a:latin typeface="Trebuchet MS" panose="020B0603020202020204" pitchFamily="34" charset="0"/>
              <a:cs typeface="Trebuchet MS"/>
            </a:endParaRPr>
          </a:p>
          <a:p>
            <a:pPr marL="241300" indent="-228600" algn="just"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Microsoft Excel </a:t>
            </a:r>
            <a:r>
              <a:rPr lang="en-US" dirty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i</a:t>
            </a:r>
            <a:r>
              <a:rPr sz="1800" dirty="0" smtClean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s </a:t>
            </a:r>
            <a:r>
              <a:rPr sz="1800" dirty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used for </a:t>
            </a:r>
            <a:r>
              <a:rPr sz="1800" dirty="0" smtClean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the</a:t>
            </a:r>
            <a:r>
              <a:rPr lang="en-US" sz="1800" dirty="0" smtClean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 Data Manipulation and Tableau for the Data Visualization,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smtClean="0">
                <a:latin typeface="Trebuchet MS" panose="020B0603020202020204" pitchFamily="34" charset="0"/>
              </a:rPr>
              <a:t>these </a:t>
            </a:r>
            <a:r>
              <a:rPr lang="en-US" dirty="0">
                <a:latin typeface="Trebuchet MS" panose="020B0603020202020204" pitchFamily="34" charset="0"/>
              </a:rPr>
              <a:t>tools offer a powerful combination for conducting insightful analysis and creating visually appealing visualizations.</a:t>
            </a:r>
            <a:endParaRPr sz="1800" dirty="0">
              <a:latin typeface="Trebuchet MS" panose="020B0603020202020204" pitchFamily="34" charset="0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20" dirty="0"/>
              <a:t> </a:t>
            </a:r>
            <a:r>
              <a:rPr spc="325"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0129" y="2532545"/>
            <a:ext cx="6797675" cy="370421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8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>
                <a:latin typeface="Trebuchet MS" panose="020B0603020202020204" pitchFamily="34" charset="0"/>
                <a:cs typeface="Trebuchet MS"/>
              </a:rPr>
              <a:t>In this project, we mainly used </a:t>
            </a:r>
            <a:r>
              <a:rPr lang="en-US" dirty="0" smtClean="0">
                <a:latin typeface="Trebuchet MS" panose="020B0603020202020204" pitchFamily="34" charset="0"/>
                <a:cs typeface="Trebuchet MS"/>
              </a:rPr>
              <a:t>Excel, </a:t>
            </a:r>
            <a:r>
              <a:rPr lang="en-US" dirty="0" smtClean="0">
                <a:latin typeface="Trebuchet MS" panose="020B0603020202020204" pitchFamily="34" charset="0"/>
                <a:cs typeface="Trebuchet MS"/>
              </a:rPr>
              <a:t>Tableau </a:t>
            </a:r>
            <a:r>
              <a:rPr dirty="0" smtClean="0">
                <a:latin typeface="Trebuchet MS" panose="020B0603020202020204" pitchFamily="34" charset="0"/>
                <a:cs typeface="Trebuchet MS"/>
              </a:rPr>
              <a:t>for </a:t>
            </a:r>
            <a:r>
              <a:rPr dirty="0">
                <a:latin typeface="Trebuchet MS" panose="020B0603020202020204" pitchFamily="34" charset="0"/>
                <a:cs typeface="Trebuchet MS"/>
              </a:rPr>
              <a:t>both data cleaning and exploration.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>
                <a:latin typeface="Trebuchet MS" panose="020B0603020202020204" pitchFamily="34" charset="0"/>
                <a:cs typeface="Trebuchet MS"/>
              </a:rPr>
              <a:t>Data cleaning steps include:</a:t>
            </a:r>
          </a:p>
          <a:p>
            <a:pPr marL="469900" lvl="1" indent="-228600">
              <a:lnSpc>
                <a:spcPct val="100000"/>
              </a:lnSpc>
              <a:spcBef>
                <a:spcPts val="835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Check for </a:t>
            </a:r>
            <a:r>
              <a:rPr dirty="0" smtClean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duplicates</a:t>
            </a:r>
            <a:r>
              <a:rPr lang="en-US" dirty="0" smtClean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, null values, </a:t>
            </a:r>
            <a:r>
              <a:rPr lang="en-US" dirty="0" err="1" smtClean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etc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469900" lvl="1" indent="-228600">
              <a:lnSpc>
                <a:spcPct val="100000"/>
              </a:lnSpc>
              <a:spcBef>
                <a:spcPts val="815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Rename columns where necessary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469900" lvl="1" indent="-228600">
              <a:lnSpc>
                <a:spcPct val="100000"/>
              </a:lnSpc>
              <a:spcBef>
                <a:spcPts val="820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Standardize date format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469900" lvl="1" indent="-228600">
              <a:lnSpc>
                <a:spcPct val="100000"/>
              </a:lnSpc>
              <a:spcBef>
                <a:spcPts val="825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Drop rows with </a:t>
            </a:r>
            <a:r>
              <a:rPr dirty="0" smtClean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errors</a:t>
            </a:r>
            <a:r>
              <a:rPr lang="en-US" dirty="0" smtClean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 if required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469900" lvl="1" indent="-228600">
              <a:lnSpc>
                <a:spcPct val="100000"/>
              </a:lnSpc>
              <a:spcBef>
                <a:spcPts val="819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Reformat currency values (e.g., $2M =&gt; 2,000,000)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469900" lvl="1" indent="-228600">
              <a:lnSpc>
                <a:spcPct val="100000"/>
              </a:lnSpc>
              <a:spcBef>
                <a:spcPts val="815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Generate new columns based on existing column values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469900" lvl="1" indent="-228600">
              <a:lnSpc>
                <a:spcPct val="100000"/>
              </a:lnSpc>
              <a:spcBef>
                <a:spcPts val="830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Delete unused </a:t>
            </a:r>
            <a:r>
              <a:rPr dirty="0" smtClean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columns</a:t>
            </a:r>
            <a:r>
              <a:rPr lang="en-US" dirty="0" smtClean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 or rows</a:t>
            </a:r>
            <a:endParaRPr dirty="0">
              <a:latin typeface="Trebuchet MS" panose="020B0603020202020204" pitchFamily="34" charset="0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711" y="990600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29" dirty="0"/>
              <a:t> </a:t>
            </a:r>
            <a:r>
              <a:rPr spc="300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4711" y="2362200"/>
            <a:ext cx="4547871" cy="408381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4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dirty="0" smtClean="0">
                <a:solidFill>
                  <a:srgbClr val="252525"/>
                </a:solidFill>
                <a:latin typeface="Trebuchet MS"/>
                <a:cs typeface="Trebuchet MS"/>
              </a:rPr>
              <a:t>Excel</a:t>
            </a:r>
            <a:r>
              <a:rPr dirty="0" smtClean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Trebuchet MS"/>
                <a:cs typeface="Trebuchet MS"/>
              </a:rPr>
              <a:t>steps involved</a:t>
            </a:r>
            <a:r>
              <a:rPr dirty="0" smtClean="0">
                <a:solidFill>
                  <a:srgbClr val="252525"/>
                </a:solidFill>
                <a:latin typeface="Trebuchet MS"/>
                <a:cs typeface="Trebuchet MS"/>
              </a:rPr>
              <a:t>:</a:t>
            </a:r>
            <a:endParaRPr dirty="0">
              <a:latin typeface="Trebuchet MS"/>
              <a:cs typeface="Trebuchet MS"/>
            </a:endParaRPr>
          </a:p>
          <a:p>
            <a:pPr marL="469900" lvl="1" indent="-228600">
              <a:spcBef>
                <a:spcPts val="1015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dirty="0" smtClean="0">
                <a:solidFill>
                  <a:srgbClr val="379B73"/>
                </a:solidFill>
                <a:latin typeface="Trebuchet MS"/>
                <a:cs typeface="Trebuchet MS"/>
              </a:rPr>
              <a:t>Data Cleansing &amp; Preparation</a:t>
            </a:r>
            <a:endParaRPr dirty="0">
              <a:latin typeface="Trebuchet MS"/>
              <a:cs typeface="Trebuchet MS"/>
            </a:endParaRPr>
          </a:p>
          <a:p>
            <a:pPr marL="469900" lvl="1" indent="-228600">
              <a:spcBef>
                <a:spcPts val="1010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dirty="0" smtClean="0">
                <a:solidFill>
                  <a:srgbClr val="379B73"/>
                </a:solidFill>
                <a:latin typeface="Trebuchet MS"/>
                <a:cs typeface="Trebuchet MS"/>
              </a:rPr>
              <a:t>Descriptive Statistics</a:t>
            </a:r>
          </a:p>
          <a:p>
            <a:pPr marL="469900" lvl="1" indent="-228600">
              <a:lnSpc>
                <a:spcPct val="100000"/>
              </a:lnSpc>
              <a:spcBef>
                <a:spcPts val="1010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dirty="0" smtClean="0">
                <a:solidFill>
                  <a:srgbClr val="379B73"/>
                </a:solidFill>
                <a:latin typeface="Trebuchet MS"/>
                <a:cs typeface="Trebuchet MS"/>
              </a:rPr>
              <a:t>Conditional Formatting</a:t>
            </a:r>
            <a:endParaRPr dirty="0">
              <a:latin typeface="Trebuchet MS"/>
              <a:cs typeface="Trebuchet MS"/>
            </a:endParaRPr>
          </a:p>
          <a:p>
            <a:pPr marL="469900" lvl="1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dirty="0" smtClean="0">
                <a:solidFill>
                  <a:srgbClr val="379B73"/>
                </a:solidFill>
                <a:latin typeface="Trebuchet MS"/>
                <a:cs typeface="Trebuchet MS"/>
              </a:rPr>
              <a:t>Named Ranges &amp; Tables</a:t>
            </a:r>
          </a:p>
          <a:p>
            <a:pPr marL="469900" lvl="1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dirty="0" smtClean="0">
                <a:solidFill>
                  <a:srgbClr val="379B73"/>
                </a:solidFill>
                <a:latin typeface="Trebuchet MS"/>
                <a:cs typeface="Trebuchet MS"/>
              </a:rPr>
              <a:t>Logical &amp; Lookup, </a:t>
            </a:r>
            <a:r>
              <a:rPr lang="en-US" dirty="0" err="1" smtClean="0">
                <a:solidFill>
                  <a:srgbClr val="379B73"/>
                </a:solidFill>
                <a:latin typeface="Trebuchet MS"/>
                <a:cs typeface="Trebuchet MS"/>
              </a:rPr>
              <a:t>Vlookup</a:t>
            </a:r>
            <a:endParaRPr dirty="0">
              <a:latin typeface="Trebuchet MS"/>
              <a:cs typeface="Trebuchet MS"/>
            </a:endParaRPr>
          </a:p>
          <a:p>
            <a:pPr marL="469900" lvl="1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379B73"/>
                </a:solidFill>
                <a:latin typeface="Trebuchet MS"/>
                <a:cs typeface="Trebuchet MS"/>
              </a:rPr>
              <a:t>Aggregate Functions</a:t>
            </a:r>
            <a:endParaRPr dirty="0">
              <a:latin typeface="Trebuchet MS"/>
              <a:cs typeface="Trebuchet MS"/>
            </a:endParaRPr>
          </a:p>
          <a:p>
            <a:pPr marL="469900" lvl="1" indent="-228600">
              <a:lnSpc>
                <a:spcPct val="100000"/>
              </a:lnSpc>
              <a:spcBef>
                <a:spcPts val="1015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379B73"/>
                </a:solidFill>
                <a:latin typeface="Trebuchet MS"/>
                <a:cs typeface="Trebuchet MS"/>
              </a:rPr>
              <a:t>Data Types Conversion</a:t>
            </a:r>
            <a:endParaRPr dirty="0">
              <a:latin typeface="Trebuchet MS"/>
              <a:cs typeface="Trebuchet MS"/>
            </a:endParaRPr>
          </a:p>
          <a:p>
            <a:pPr marL="469900" lvl="1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dirty="0" smtClean="0">
                <a:solidFill>
                  <a:srgbClr val="379B73"/>
                </a:solidFill>
                <a:latin typeface="Trebuchet MS"/>
                <a:cs typeface="Trebuchet MS"/>
              </a:rPr>
              <a:t>Pivot tables &amp; charts</a:t>
            </a:r>
          </a:p>
          <a:p>
            <a:pPr marL="469900" lvl="1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dirty="0" err="1" smtClean="0">
                <a:solidFill>
                  <a:srgbClr val="379B73"/>
                </a:solidFill>
                <a:latin typeface="Trebuchet MS"/>
                <a:cs typeface="Trebuchet MS"/>
              </a:rPr>
              <a:t>Interative</a:t>
            </a:r>
            <a:r>
              <a:rPr lang="en-US" dirty="0" smtClean="0">
                <a:solidFill>
                  <a:srgbClr val="379B73"/>
                </a:solidFill>
                <a:latin typeface="Trebuchet MS"/>
                <a:cs typeface="Trebuchet MS"/>
              </a:rPr>
              <a:t> Analysis</a:t>
            </a:r>
            <a:endParaRPr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29" dirty="0"/>
              <a:t> </a:t>
            </a:r>
            <a:r>
              <a:rPr spc="300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2680" y="2638044"/>
            <a:ext cx="5264150" cy="3571491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just">
              <a:spcBef>
                <a:spcPts val="330"/>
              </a:spcBef>
            </a:pPr>
            <a:r>
              <a:rPr dirty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1. Which unicorn companies have had the biggest return on  investment (ROI)?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298450" marR="368300" indent="-285750" algn="just">
              <a:buFont typeface="Wingdings" panose="05000000000000000000" pitchFamily="2" charset="2"/>
              <a:buChar char="§"/>
            </a:pPr>
            <a:r>
              <a:rPr dirty="0" smtClean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This </a:t>
            </a:r>
            <a:r>
              <a:rPr dirty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query output shows the top 10 companies with  the biggest ROI. </a:t>
            </a:r>
            <a:r>
              <a:rPr dirty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Zapier </a:t>
            </a:r>
            <a:r>
              <a:rPr dirty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achieved the biggest ROI of  </a:t>
            </a:r>
            <a:r>
              <a:rPr dirty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3999 percent</a:t>
            </a:r>
            <a:r>
              <a:rPr dirty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. </a:t>
            </a:r>
            <a:r>
              <a:rPr dirty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Dunamu </a:t>
            </a:r>
            <a:r>
              <a:rPr dirty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comes second with </a:t>
            </a:r>
            <a:r>
              <a:rPr dirty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125 percent  </a:t>
            </a:r>
            <a:r>
              <a:rPr dirty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ROI, and </a:t>
            </a:r>
            <a:r>
              <a:rPr dirty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Workhuman </a:t>
            </a:r>
            <a:r>
              <a:rPr dirty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is third with </a:t>
            </a:r>
            <a:r>
              <a:rPr dirty="0">
                <a:solidFill>
                  <a:srgbClr val="379B73"/>
                </a:solidFill>
                <a:latin typeface="Trebuchet MS" panose="020B0603020202020204" pitchFamily="34" charset="0"/>
                <a:cs typeface="Trebuchet MS"/>
              </a:rPr>
              <a:t>110 percent </a:t>
            </a:r>
            <a:r>
              <a:rPr dirty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ROI.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298450" indent="-285750" algn="just">
              <a:spcBef>
                <a:spcPts val="805"/>
              </a:spcBef>
              <a:buFont typeface="Wingdings" panose="05000000000000000000" pitchFamily="2" charset="2"/>
              <a:buChar char="§"/>
            </a:pPr>
            <a:r>
              <a:rPr dirty="0" err="1" smtClean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Zapier’s</a:t>
            </a:r>
            <a:r>
              <a:rPr dirty="0" smtClean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ROI is significantly high compared to </a:t>
            </a:r>
            <a:r>
              <a:rPr dirty="0" smtClean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other</a:t>
            </a:r>
            <a:r>
              <a:rPr lang="en-US" dirty="0">
                <a:latin typeface="Trebuchet MS" panose="020B0603020202020204" pitchFamily="34" charset="0"/>
                <a:cs typeface="Trebuchet MS"/>
              </a:rPr>
              <a:t> </a:t>
            </a:r>
            <a:r>
              <a:rPr dirty="0" smtClean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companies.</a:t>
            </a:r>
            <a:endParaRPr lang="en-US" dirty="0" smtClean="0">
              <a:solidFill>
                <a:srgbClr val="252525"/>
              </a:solidFill>
              <a:latin typeface="Trebuchet MS" panose="020B0603020202020204" pitchFamily="34" charset="0"/>
              <a:cs typeface="Trebuchet MS"/>
            </a:endParaRPr>
          </a:p>
          <a:p>
            <a:pPr marL="298450" indent="-285750" algn="just">
              <a:spcBef>
                <a:spcPts val="805"/>
              </a:spcBef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Trebuchet MS" panose="020B0603020202020204" pitchFamily="34" charset="0"/>
              </a:rPr>
              <a:t>ROI </a:t>
            </a:r>
            <a:r>
              <a:rPr lang="en-IN" b="1" dirty="0">
                <a:latin typeface="Trebuchet MS" panose="020B0603020202020204" pitchFamily="34" charset="0"/>
              </a:rPr>
              <a:t>= ((Valuation — Funding) / Funding)</a:t>
            </a:r>
            <a:endParaRPr b="1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1835" y="2638044"/>
            <a:ext cx="2129028" cy="310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44805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2715"/>
              </a:spcBef>
            </a:pPr>
            <a:r>
              <a:rPr spc="190" dirty="0"/>
              <a:t>DATA</a:t>
            </a:r>
            <a:r>
              <a:rPr spc="235" dirty="0"/>
              <a:t> </a:t>
            </a:r>
            <a:r>
              <a:rPr spc="300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0129" y="2662554"/>
            <a:ext cx="6376671" cy="34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994"/>
              </a:spcBef>
              <a:buClr>
                <a:srgbClr val="9BAEB5"/>
              </a:buClr>
              <a:tabLst>
                <a:tab pos="354965" algn="l"/>
                <a:tab pos="355600" algn="l"/>
              </a:tabLst>
            </a:pPr>
            <a:r>
              <a:rPr sz="1800" spc="-160" dirty="0" smtClean="0">
                <a:solidFill>
                  <a:srgbClr val="252525"/>
                </a:solidFill>
                <a:latin typeface="Trebuchet MS"/>
                <a:cs typeface="Trebuchet MS"/>
              </a:rPr>
              <a:t>2</a:t>
            </a:r>
            <a:r>
              <a:rPr lang="en-US" sz="1800" dirty="0" smtClean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. </a:t>
            </a:r>
            <a:r>
              <a:rPr lang="en-US" dirty="0" smtClean="0">
                <a:latin typeface="Trebuchet MS" panose="020B0603020202020204" pitchFamily="34" charset="0"/>
                <a:cs typeface="Trebuchet MS"/>
              </a:rPr>
              <a:t>What </a:t>
            </a:r>
            <a:r>
              <a:rPr lang="en-US" dirty="0">
                <a:latin typeface="Trebuchet MS" panose="020B0603020202020204" pitchFamily="34" charset="0"/>
                <a:cs typeface="Trebuchet MS"/>
              </a:rPr>
              <a:t>is Total Valuation, Funding and Correlation Among it</a:t>
            </a:r>
            <a:r>
              <a:rPr lang="en-US" dirty="0" smtClean="0">
                <a:latin typeface="Trebuchet MS" panose="020B0603020202020204" pitchFamily="34" charset="0"/>
                <a:cs typeface="Trebuchet MS"/>
              </a:rPr>
              <a:t>?</a:t>
            </a:r>
            <a:endParaRPr sz="2100" dirty="0">
              <a:latin typeface="Trebuchet MS" panose="020B0603020202020204" pitchFamily="34" charset="0"/>
              <a:cs typeface="Trebuchet MS"/>
            </a:endParaRPr>
          </a:p>
          <a:p>
            <a:pPr marL="298450" marR="39370" indent="-285750" algn="just">
              <a:spcBef>
                <a:spcPts val="1725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Trebuchet MS" panose="020B0603020202020204" pitchFamily="34" charset="0"/>
              </a:rPr>
              <a:t>The </a:t>
            </a:r>
            <a:r>
              <a:rPr lang="en-US" dirty="0">
                <a:latin typeface="Trebuchet MS" panose="020B0603020202020204" pitchFamily="34" charset="0"/>
              </a:rPr>
              <a:t>total valuation of all unicorn companies in the dataset amounts to $</a:t>
            </a:r>
            <a:r>
              <a:rPr lang="en-US" dirty="0" smtClean="0">
                <a:latin typeface="Trebuchet MS" panose="020B0603020202020204" pitchFamily="34" charset="0"/>
              </a:rPr>
              <a:t>3682 Billion. </a:t>
            </a:r>
          </a:p>
          <a:p>
            <a:pPr marL="298450" marR="39370" indent="-285750" algn="just">
              <a:spcBef>
                <a:spcPts val="1725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Trebuchet MS" panose="020B0603020202020204" pitchFamily="34" charset="0"/>
              </a:rPr>
              <a:t>This </a:t>
            </a:r>
            <a:r>
              <a:rPr lang="en-US" dirty="0">
                <a:latin typeface="Trebuchet MS" panose="020B0603020202020204" pitchFamily="34" charset="0"/>
              </a:rPr>
              <a:t>figure represents the combined market value of these companies as of the given date</a:t>
            </a:r>
            <a:r>
              <a:rPr lang="en-US" dirty="0" smtClean="0">
                <a:latin typeface="Trebuchet MS" panose="020B0603020202020204" pitchFamily="34" charset="0"/>
              </a:rPr>
              <a:t>.</a:t>
            </a:r>
            <a:endParaRPr sz="1800" dirty="0">
              <a:latin typeface="Trebuchet MS" panose="020B0603020202020204" pitchFamily="34" charset="0"/>
              <a:cs typeface="Trebuchet MS"/>
            </a:endParaRPr>
          </a:p>
          <a:p>
            <a:pPr marL="298450" indent="-285750">
              <a:spcBef>
                <a:spcPts val="994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Trebuchet MS" panose="020B0603020202020204" pitchFamily="34" charset="0"/>
              </a:rPr>
              <a:t>The </a:t>
            </a:r>
            <a:r>
              <a:rPr lang="en-US" dirty="0">
                <a:latin typeface="Trebuchet MS" panose="020B0603020202020204" pitchFamily="34" charset="0"/>
              </a:rPr>
              <a:t>total funding raised by all unicorn companies </a:t>
            </a:r>
            <a:r>
              <a:rPr lang="en-US" dirty="0" smtClean="0">
                <a:latin typeface="Trebuchet MS" panose="020B0603020202020204" pitchFamily="34" charset="0"/>
              </a:rPr>
              <a:t> in the                 dataset </a:t>
            </a:r>
            <a:r>
              <a:rPr lang="en-US" dirty="0">
                <a:latin typeface="Trebuchet MS" panose="020B0603020202020204" pitchFamily="34" charset="0"/>
              </a:rPr>
              <a:t>sums up to $</a:t>
            </a:r>
            <a:r>
              <a:rPr lang="en-US" dirty="0" smtClean="0">
                <a:latin typeface="Trebuchet MS" panose="020B0603020202020204" pitchFamily="34" charset="0"/>
              </a:rPr>
              <a:t>596 Billion. </a:t>
            </a:r>
          </a:p>
          <a:p>
            <a:pPr marL="298450" indent="-285750" algn="just">
              <a:spcBef>
                <a:spcPts val="994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Trebuchet MS" panose="020B0603020202020204" pitchFamily="34" charset="0"/>
              </a:rPr>
              <a:t>This </a:t>
            </a:r>
            <a:r>
              <a:rPr lang="en-US" dirty="0">
                <a:latin typeface="Trebuchet MS" panose="020B0603020202020204" pitchFamily="34" charset="0"/>
              </a:rPr>
              <a:t>amount represents the cumulative investment received by these companies from various investors and funding rounds.</a:t>
            </a:r>
            <a:r>
              <a:rPr dirty="0" smtClean="0">
                <a:solidFill>
                  <a:srgbClr val="252525"/>
                </a:solidFill>
                <a:latin typeface="Trebuchet MS" panose="020B0603020202020204" pitchFamily="34" charset="0"/>
                <a:cs typeface="Trebuchet MS"/>
              </a:rPr>
              <a:t>.</a:t>
            </a:r>
            <a:endParaRPr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2439945"/>
            <a:ext cx="1981200" cy="1181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323" y="3906982"/>
            <a:ext cx="1884553" cy="1190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29" dirty="0"/>
              <a:t> </a:t>
            </a:r>
            <a:r>
              <a:rPr spc="300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0129" y="2656459"/>
            <a:ext cx="4171315" cy="302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252525"/>
                </a:solidFill>
                <a:latin typeface="Trebuchet MS"/>
                <a:cs typeface="Trebuchet MS"/>
              </a:rPr>
              <a:t>3.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Trebuchet MS"/>
                <a:cs typeface="Trebuchet MS"/>
              </a:rPr>
              <a:t>Which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i</a:t>
            </a:r>
            <a:r>
              <a:rPr sz="1800" spc="-85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1800" spc="-100" dirty="0">
                <a:solidFill>
                  <a:srgbClr val="252525"/>
                </a:solidFill>
                <a:latin typeface="Trebuchet MS"/>
                <a:cs typeface="Trebuchet MS"/>
              </a:rPr>
              <a:t>d</a:t>
            </a:r>
            <a:r>
              <a:rPr sz="1800" spc="-70" dirty="0">
                <a:solidFill>
                  <a:srgbClr val="252525"/>
                </a:solidFill>
                <a:latin typeface="Trebuchet MS"/>
                <a:cs typeface="Trebuchet MS"/>
              </a:rPr>
              <a:t>u</a:t>
            </a:r>
            <a:r>
              <a:rPr sz="1800" spc="-80" dirty="0">
                <a:solidFill>
                  <a:srgbClr val="252525"/>
                </a:solidFill>
                <a:latin typeface="Trebuchet MS"/>
                <a:cs typeface="Trebuchet MS"/>
              </a:rPr>
              <a:t>stries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52525"/>
                </a:solidFill>
                <a:latin typeface="Trebuchet MS"/>
                <a:cs typeface="Trebuchet MS"/>
              </a:rPr>
              <a:t>h</a:t>
            </a:r>
            <a:r>
              <a:rPr sz="1800" spc="-16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m</a:t>
            </a:r>
            <a:r>
              <a:rPr sz="1800" spc="-30" dirty="0">
                <a:solidFill>
                  <a:srgbClr val="252525"/>
                </a:solidFill>
                <a:latin typeface="Trebuchet MS"/>
                <a:cs typeface="Trebuchet MS"/>
              </a:rPr>
              <a:t>o</a:t>
            </a:r>
            <a:r>
              <a:rPr sz="1800" spc="-65" dirty="0">
                <a:solidFill>
                  <a:srgbClr val="25252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1800" spc="-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52525"/>
                </a:solidFill>
                <a:latin typeface="Trebuchet MS"/>
                <a:cs typeface="Trebuchet MS"/>
              </a:rPr>
              <a:t>uni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r>
              <a:rPr sz="1800" spc="-30" dirty="0">
                <a:solidFill>
                  <a:srgbClr val="252525"/>
                </a:solidFill>
                <a:latin typeface="Trebuchet MS"/>
                <a:cs typeface="Trebuchet MS"/>
              </a:rPr>
              <a:t>orns?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rebuchet MS"/>
              <a:cs typeface="Trebuchet MS"/>
            </a:endParaRPr>
          </a:p>
          <a:p>
            <a:pPr marL="298450" marR="86360" indent="-285750">
              <a:lnSpc>
                <a:spcPct val="100000"/>
              </a:lnSpc>
              <a:spcBef>
                <a:spcPts val="1725"/>
              </a:spcBef>
              <a:buFont typeface="Wingdings" panose="05000000000000000000" pitchFamily="2" charset="2"/>
              <a:buChar char="§"/>
            </a:pPr>
            <a:r>
              <a:rPr sz="1800" spc="-114" dirty="0" smtClean="0">
                <a:solidFill>
                  <a:srgbClr val="252525"/>
                </a:solidFill>
                <a:latin typeface="Trebuchet MS"/>
                <a:cs typeface="Trebuchet MS"/>
              </a:rPr>
              <a:t>Fintech</a:t>
            </a:r>
            <a:r>
              <a:rPr sz="1800" spc="-30" dirty="0" smtClean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Internet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52525"/>
                </a:solidFill>
                <a:latin typeface="Trebuchet MS"/>
                <a:cs typeface="Trebuchet MS"/>
              </a:rPr>
              <a:t>Software</a:t>
            </a:r>
            <a:r>
              <a:rPr sz="1800" spc="-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52525"/>
                </a:solidFill>
                <a:latin typeface="Trebuchet MS"/>
                <a:cs typeface="Trebuchet MS"/>
              </a:rPr>
              <a:t>&amp;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Trebuchet MS"/>
                <a:cs typeface="Trebuchet MS"/>
              </a:rPr>
              <a:t>Services </a:t>
            </a:r>
            <a:r>
              <a:rPr sz="1800" spc="-5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52525"/>
                </a:solidFill>
                <a:latin typeface="Trebuchet MS"/>
                <a:cs typeface="Trebuchet MS"/>
              </a:rPr>
              <a:t>have</a:t>
            </a:r>
            <a:r>
              <a:rPr sz="1800" spc="-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about</a:t>
            </a:r>
            <a:r>
              <a:rPr sz="1800" spc="-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79B73"/>
                </a:solidFill>
                <a:latin typeface="Trebuchet MS"/>
                <a:cs typeface="Trebuchet MS"/>
              </a:rPr>
              <a:t>40 </a:t>
            </a:r>
            <a:r>
              <a:rPr sz="1800" spc="-100" dirty="0">
                <a:solidFill>
                  <a:srgbClr val="379B73"/>
                </a:solidFill>
                <a:latin typeface="Trebuchet MS"/>
                <a:cs typeface="Trebuchet MS"/>
              </a:rPr>
              <a:t>percent</a:t>
            </a:r>
            <a:r>
              <a:rPr sz="1800" spc="-45" dirty="0">
                <a:solidFill>
                  <a:srgbClr val="379B73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total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52525"/>
                </a:solidFill>
                <a:latin typeface="Trebuchet MS"/>
                <a:cs typeface="Trebuchet MS"/>
              </a:rPr>
              <a:t>unicorns.</a:t>
            </a:r>
            <a:endParaRPr sz="18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§"/>
            </a:pPr>
            <a:r>
              <a:rPr sz="1800" spc="-55" dirty="0" smtClean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800" spc="-50" dirty="0" smtClean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800" spc="-90" dirty="0">
                <a:solidFill>
                  <a:srgbClr val="252525"/>
                </a:solidFill>
                <a:latin typeface="Trebuchet MS"/>
                <a:cs typeface="Trebuchet MS"/>
              </a:rPr>
              <a:t>-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o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m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me</a:t>
            </a:r>
            <a:r>
              <a:rPr sz="1800" spc="-20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ce</a:t>
            </a:r>
            <a:r>
              <a:rPr sz="1800" spc="-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52525"/>
                </a:solidFill>
                <a:latin typeface="Trebuchet MS"/>
                <a:cs typeface="Trebuchet MS"/>
              </a:rPr>
              <a:t>indu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s</a:t>
            </a:r>
            <a:r>
              <a:rPr sz="1800" spc="-55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252525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52525"/>
                </a:solidFill>
                <a:latin typeface="Trebuchet MS"/>
                <a:cs typeface="Trebuchet MS"/>
              </a:rPr>
              <a:t>also</a:t>
            </a:r>
            <a:r>
              <a:rPr sz="1800" spc="-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52525"/>
                </a:solidFill>
                <a:latin typeface="Trebuchet MS"/>
                <a:cs typeface="Trebuchet MS"/>
              </a:rPr>
              <a:t>has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endParaRPr sz="1800" dirty="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signi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f</a:t>
            </a:r>
            <a:r>
              <a:rPr sz="1800" spc="-90" dirty="0">
                <a:solidFill>
                  <a:srgbClr val="252525"/>
                </a:solidFill>
                <a:latin typeface="Trebuchet MS"/>
                <a:cs typeface="Trebuchet MS"/>
              </a:rPr>
              <a:t>i</a:t>
            </a:r>
            <a:r>
              <a:rPr sz="1800" spc="-150" dirty="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r>
              <a:rPr sz="1800" spc="-13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800" spc="-150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1800" spc="-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Trebuchet MS"/>
                <a:cs typeface="Trebuchet MS"/>
              </a:rPr>
              <a:t>sha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800" spc="-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uni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r>
              <a:rPr sz="1800" spc="-15" dirty="0">
                <a:solidFill>
                  <a:srgbClr val="252525"/>
                </a:solidFill>
                <a:latin typeface="Trebuchet MS"/>
                <a:cs typeface="Trebuchet MS"/>
              </a:rPr>
              <a:t>or</a:t>
            </a:r>
            <a:r>
              <a:rPr sz="1800" spc="-20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s</a:t>
            </a:r>
            <a:r>
              <a:rPr sz="1800" spc="-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79B73"/>
                </a:solidFill>
                <a:latin typeface="Trebuchet MS"/>
                <a:cs typeface="Trebuchet MS"/>
              </a:rPr>
              <a:t>10</a:t>
            </a:r>
            <a:r>
              <a:rPr sz="1800" spc="-55" dirty="0">
                <a:solidFill>
                  <a:srgbClr val="379B73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79B73"/>
                </a:solidFill>
                <a:latin typeface="Trebuchet MS"/>
                <a:cs typeface="Trebuchet MS"/>
              </a:rPr>
              <a:t>pe</a:t>
            </a:r>
            <a:r>
              <a:rPr sz="1800" spc="-90" dirty="0">
                <a:solidFill>
                  <a:srgbClr val="379B73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379B73"/>
                </a:solidFill>
                <a:latin typeface="Trebuchet MS"/>
                <a:cs typeface="Trebuchet MS"/>
              </a:rPr>
              <a:t>ce</a:t>
            </a:r>
            <a:r>
              <a:rPr sz="1800" spc="-120" dirty="0">
                <a:solidFill>
                  <a:srgbClr val="379B73"/>
                </a:solidFill>
                <a:latin typeface="Trebuchet MS"/>
                <a:cs typeface="Trebuchet MS"/>
              </a:rPr>
              <a:t>n</a:t>
            </a:r>
            <a:r>
              <a:rPr sz="1800" spc="-114" dirty="0">
                <a:solidFill>
                  <a:srgbClr val="379B73"/>
                </a:solidFill>
                <a:latin typeface="Trebuchet MS"/>
                <a:cs typeface="Trebuchet MS"/>
              </a:rPr>
              <a:t>t</a:t>
            </a:r>
            <a:r>
              <a:rPr sz="1800" spc="-270" dirty="0">
                <a:solidFill>
                  <a:srgbClr val="252525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298450" marR="81915" indent="-285750">
              <a:lnSpc>
                <a:spcPct val="100000"/>
              </a:lnSpc>
              <a:spcBef>
                <a:spcPts val="1015"/>
              </a:spcBef>
              <a:buFont typeface="Wingdings" panose="05000000000000000000" pitchFamily="2" charset="2"/>
              <a:buChar char="§"/>
            </a:pPr>
            <a:r>
              <a:rPr sz="1800" spc="-55" dirty="0" smtClean="0">
                <a:solidFill>
                  <a:srgbClr val="252525"/>
                </a:solidFill>
                <a:latin typeface="Trebuchet MS"/>
                <a:cs typeface="Trebuchet MS"/>
              </a:rPr>
              <a:t>Th</a:t>
            </a:r>
            <a:r>
              <a:rPr sz="1800" spc="-50" dirty="0" smtClean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800" spc="-80" dirty="0" smtClean="0">
                <a:solidFill>
                  <a:srgbClr val="252525"/>
                </a:solidFill>
                <a:latin typeface="Trebuchet MS"/>
                <a:cs typeface="Trebuchet MS"/>
              </a:rPr>
              <a:t>se</a:t>
            </a:r>
            <a:r>
              <a:rPr sz="1800" spc="-60" dirty="0" smtClean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220" dirty="0">
                <a:solidFill>
                  <a:srgbClr val="252525"/>
                </a:solidFill>
                <a:latin typeface="Trebuchet MS"/>
                <a:cs typeface="Trebuchet MS"/>
              </a:rPr>
              <a:t>f</a:t>
            </a:r>
            <a:r>
              <a:rPr sz="1800" spc="-90" dirty="0">
                <a:solidFill>
                  <a:srgbClr val="252525"/>
                </a:solidFill>
                <a:latin typeface="Trebuchet MS"/>
                <a:cs typeface="Trebuchet MS"/>
              </a:rPr>
              <a:t>igu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800" spc="-80" dirty="0">
                <a:solidFill>
                  <a:srgbClr val="252525"/>
                </a:solidFill>
                <a:latin typeface="Trebuchet MS"/>
                <a:cs typeface="Trebuchet MS"/>
              </a:rPr>
              <a:t>es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52525"/>
                </a:solidFill>
                <a:latin typeface="Trebuchet MS"/>
                <a:cs typeface="Trebuchet MS"/>
              </a:rPr>
              <a:t>sh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o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w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52525"/>
                </a:solidFill>
                <a:latin typeface="Trebuchet MS"/>
                <a:cs typeface="Trebuchet MS"/>
              </a:rPr>
              <a:t>po</a:t>
            </a:r>
            <a:r>
              <a:rPr sz="1800" spc="-80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1800" spc="-140" dirty="0">
                <a:solidFill>
                  <a:srgbClr val="252525"/>
                </a:solidFill>
                <a:latin typeface="Trebuchet MS"/>
                <a:cs typeface="Trebuchet MS"/>
              </a:rPr>
              <a:t>tial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Trebuchet MS"/>
                <a:cs typeface="Trebuchet MS"/>
              </a:rPr>
              <a:t>of  </a:t>
            </a:r>
            <a:r>
              <a:rPr sz="1800" spc="-130" dirty="0">
                <a:solidFill>
                  <a:srgbClr val="252525"/>
                </a:solidFill>
                <a:latin typeface="Trebuchet MS"/>
                <a:cs typeface="Trebuchet MS"/>
              </a:rPr>
              <a:t>Fintech,</a:t>
            </a:r>
            <a:r>
              <a:rPr sz="1800" spc="-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Internet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software</a:t>
            </a:r>
            <a:r>
              <a:rPr sz="1800" spc="-5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52525"/>
                </a:solidFill>
                <a:latin typeface="Trebuchet MS"/>
                <a:cs typeface="Trebuchet MS"/>
              </a:rPr>
              <a:t>&amp;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52525"/>
                </a:solidFill>
                <a:latin typeface="Trebuchet MS"/>
                <a:cs typeface="Trebuchet MS"/>
              </a:rPr>
              <a:t>services,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sz="1800" spc="-5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800" spc="-90" dirty="0">
                <a:solidFill>
                  <a:srgbClr val="252525"/>
                </a:solidFill>
                <a:latin typeface="Trebuchet MS"/>
                <a:cs typeface="Trebuchet MS"/>
              </a:rPr>
              <a:t>-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o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m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me</a:t>
            </a:r>
            <a:r>
              <a:rPr sz="1800" spc="-20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ce</a:t>
            </a:r>
            <a:r>
              <a:rPr sz="1800" spc="-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52525"/>
                </a:solidFill>
                <a:latin typeface="Trebuchet MS"/>
                <a:cs typeface="Trebuchet MS"/>
              </a:rPr>
              <a:t>indu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s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tries.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8356" y="2712720"/>
            <a:ext cx="3302507" cy="3180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774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MT</vt:lpstr>
      <vt:lpstr>Calibri</vt:lpstr>
      <vt:lpstr>Trebuchet MS</vt:lpstr>
      <vt:lpstr>Wingdings</vt:lpstr>
      <vt:lpstr>Office Theme</vt:lpstr>
      <vt:lpstr>UNICORN COMPANIES ANALYSIS</vt:lpstr>
      <vt:lpstr>PowerPoint Presentation</vt:lpstr>
      <vt:lpstr>ABOUT THE PROJECT</vt:lpstr>
      <vt:lpstr>ABOUT THE DATA</vt:lpstr>
      <vt:lpstr>DATA CLEANING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VISUALIZATION (TABLEAU)</vt:lpstr>
      <vt:lpstr>DASHBOARD REPORTING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companies analysis</dc:title>
  <dc:creator>Bun Bopith</dc:creator>
  <cp:lastModifiedBy>Nawaz Ali</cp:lastModifiedBy>
  <cp:revision>44</cp:revision>
  <dcterms:created xsi:type="dcterms:W3CDTF">2024-02-10T20:56:04Z</dcterms:created>
  <dcterms:modified xsi:type="dcterms:W3CDTF">2024-02-11T12:27:53Z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2024-02-10T00:00:00Z</vt:filetime>
  </property>
  <property fmtid="{D5CDD505-2E9C-101B-9397-08002B2CF9AE}" pid="5" name="_MarkAsFinal">
    <vt:bool>true</vt:bool>
  </property>
</Properties>
</file>