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63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3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F85AFE-11CC-4474-B916-941059FA1E8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A13C017E-D5CE-412D-AE7A-6E132C35E7D5}">
      <dgm:prSet phldrT="[Text]"/>
      <dgm:spPr/>
      <dgm:t>
        <a:bodyPr/>
        <a:lstStyle/>
        <a:p>
          <a:r>
            <a:rPr lang="en-IN" dirty="0" smtClean="0"/>
            <a:t>(This) </a:t>
          </a:r>
          <a:r>
            <a:rPr lang="en-IN" dirty="0" err="1" smtClean="0"/>
            <a:t>CompletionStage</a:t>
          </a:r>
          <a:r>
            <a:rPr lang="en-IN" dirty="0" smtClean="0"/>
            <a:t>&lt;U&gt;</a:t>
          </a:r>
          <a:endParaRPr lang="en-IN" dirty="0"/>
        </a:p>
      </dgm:t>
    </dgm:pt>
    <dgm:pt modelId="{CEE7B979-2828-453E-8BDF-DFADF85621F5}" type="parTrans" cxnId="{68587609-5EF5-47EA-A1D3-F29651F6472B}">
      <dgm:prSet/>
      <dgm:spPr/>
      <dgm:t>
        <a:bodyPr/>
        <a:lstStyle/>
        <a:p>
          <a:endParaRPr lang="en-IN"/>
        </a:p>
      </dgm:t>
    </dgm:pt>
    <dgm:pt modelId="{20135978-E9E3-44AE-94BD-8A7D50AB1277}" type="sibTrans" cxnId="{68587609-5EF5-47EA-A1D3-F29651F6472B}">
      <dgm:prSet/>
      <dgm:spPr/>
      <dgm:t>
        <a:bodyPr/>
        <a:lstStyle/>
        <a:p>
          <a:endParaRPr lang="en-IN"/>
        </a:p>
      </dgm:t>
    </dgm:pt>
    <dgm:pt modelId="{BD951ECF-7F80-4756-88B1-622C6EA40D45}">
      <dgm:prSet phldrT="[Text]"/>
      <dgm:spPr/>
      <dgm:t>
        <a:bodyPr/>
        <a:lstStyle/>
        <a:p>
          <a:r>
            <a:rPr lang="en-IN" dirty="0" smtClean="0"/>
            <a:t>Function(? super T, ? extends </a:t>
          </a:r>
          <a:r>
            <a:rPr lang="en-IN" dirty="0" err="1" smtClean="0"/>
            <a:t>CompletionStage</a:t>
          </a:r>
          <a:r>
            <a:rPr lang="en-IN" dirty="0" smtClean="0"/>
            <a:t>&lt;U&gt;)</a:t>
          </a:r>
          <a:endParaRPr lang="en-IN" dirty="0"/>
        </a:p>
      </dgm:t>
    </dgm:pt>
    <dgm:pt modelId="{184DE65A-3CFC-4403-A973-03A282881284}" type="parTrans" cxnId="{96EFDBFA-55A3-48FE-9812-C667DE78D2E0}">
      <dgm:prSet/>
      <dgm:spPr/>
      <dgm:t>
        <a:bodyPr/>
        <a:lstStyle/>
        <a:p>
          <a:endParaRPr lang="en-IN"/>
        </a:p>
      </dgm:t>
    </dgm:pt>
    <dgm:pt modelId="{096E058E-D812-4785-BFBF-6CA7C840CFAC}" type="sibTrans" cxnId="{96EFDBFA-55A3-48FE-9812-C667DE78D2E0}">
      <dgm:prSet/>
      <dgm:spPr/>
      <dgm:t>
        <a:bodyPr/>
        <a:lstStyle/>
        <a:p>
          <a:endParaRPr lang="en-IN"/>
        </a:p>
      </dgm:t>
    </dgm:pt>
    <dgm:pt modelId="{B14D63FF-2871-43F7-A0B8-7218539D8DD1}">
      <dgm:prSet phldrT="[Text]"/>
      <dgm:spPr/>
      <dgm:t>
        <a:bodyPr/>
        <a:lstStyle/>
        <a:p>
          <a:r>
            <a:rPr lang="en-IN" dirty="0" err="1" smtClean="0"/>
            <a:t>CompletionStage</a:t>
          </a:r>
          <a:r>
            <a:rPr lang="en-IN" dirty="0" smtClean="0"/>
            <a:t>&lt;T&gt;</a:t>
          </a:r>
          <a:endParaRPr lang="en-IN" dirty="0"/>
        </a:p>
      </dgm:t>
    </dgm:pt>
    <dgm:pt modelId="{72C31FE8-011E-4FDC-A296-802E5C208D24}" type="parTrans" cxnId="{F6AD2A48-AB52-43B1-A75E-4029E8704310}">
      <dgm:prSet/>
      <dgm:spPr/>
      <dgm:t>
        <a:bodyPr/>
        <a:lstStyle/>
        <a:p>
          <a:endParaRPr lang="en-IN"/>
        </a:p>
      </dgm:t>
    </dgm:pt>
    <dgm:pt modelId="{F88A174E-D4CB-4758-B545-7ED186CF96CC}" type="sibTrans" cxnId="{F6AD2A48-AB52-43B1-A75E-4029E8704310}">
      <dgm:prSet/>
      <dgm:spPr/>
      <dgm:t>
        <a:bodyPr/>
        <a:lstStyle/>
        <a:p>
          <a:endParaRPr lang="en-IN"/>
        </a:p>
      </dgm:t>
    </dgm:pt>
    <dgm:pt modelId="{CF6D9A30-1FEE-43A9-A745-40DF41733FFD}" type="pres">
      <dgm:prSet presAssocID="{C5F85AFE-11CC-4474-B916-941059FA1E8F}" presName="Name0" presStyleCnt="0">
        <dgm:presLayoutVars>
          <dgm:dir/>
          <dgm:animLvl val="lvl"/>
          <dgm:resizeHandles val="exact"/>
        </dgm:presLayoutVars>
      </dgm:prSet>
      <dgm:spPr/>
    </dgm:pt>
    <dgm:pt modelId="{57753ED7-0810-4118-A44C-7A95C0DD7BFA}" type="pres">
      <dgm:prSet presAssocID="{A13C017E-D5CE-412D-AE7A-6E132C35E7D5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D774497-3B7F-432F-B999-18F37DB44E37}" type="pres">
      <dgm:prSet presAssocID="{20135978-E9E3-44AE-94BD-8A7D50AB1277}" presName="parTxOnlySpace" presStyleCnt="0"/>
      <dgm:spPr/>
    </dgm:pt>
    <dgm:pt modelId="{ABAE0DAD-A59D-441C-B131-F64B47F6A643}" type="pres">
      <dgm:prSet presAssocID="{BD951ECF-7F80-4756-88B1-622C6EA40D45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F82D0EA-9A2A-4BBC-A9B1-28402EACCEE2}" type="pres">
      <dgm:prSet presAssocID="{096E058E-D812-4785-BFBF-6CA7C840CFAC}" presName="parTxOnlySpace" presStyleCnt="0"/>
      <dgm:spPr/>
    </dgm:pt>
    <dgm:pt modelId="{504DE0E5-9AD2-48FC-A41B-2590F71C4AC8}" type="pres">
      <dgm:prSet presAssocID="{B14D63FF-2871-43F7-A0B8-7218539D8DD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6EFDBFA-55A3-48FE-9812-C667DE78D2E0}" srcId="{C5F85AFE-11CC-4474-B916-941059FA1E8F}" destId="{BD951ECF-7F80-4756-88B1-622C6EA40D45}" srcOrd="1" destOrd="0" parTransId="{184DE65A-3CFC-4403-A973-03A282881284}" sibTransId="{096E058E-D812-4785-BFBF-6CA7C840CFAC}"/>
    <dgm:cxn modelId="{F6AD2A48-AB52-43B1-A75E-4029E8704310}" srcId="{C5F85AFE-11CC-4474-B916-941059FA1E8F}" destId="{B14D63FF-2871-43F7-A0B8-7218539D8DD1}" srcOrd="2" destOrd="0" parTransId="{72C31FE8-011E-4FDC-A296-802E5C208D24}" sibTransId="{F88A174E-D4CB-4758-B545-7ED186CF96CC}"/>
    <dgm:cxn modelId="{68587609-5EF5-47EA-A1D3-F29651F6472B}" srcId="{C5F85AFE-11CC-4474-B916-941059FA1E8F}" destId="{A13C017E-D5CE-412D-AE7A-6E132C35E7D5}" srcOrd="0" destOrd="0" parTransId="{CEE7B979-2828-453E-8BDF-DFADF85621F5}" sibTransId="{20135978-E9E3-44AE-94BD-8A7D50AB1277}"/>
    <dgm:cxn modelId="{08796BC8-AE44-4EDF-9ED7-37DB95E86E14}" type="presOf" srcId="{C5F85AFE-11CC-4474-B916-941059FA1E8F}" destId="{CF6D9A30-1FEE-43A9-A745-40DF41733FFD}" srcOrd="0" destOrd="0" presId="urn:microsoft.com/office/officeart/2005/8/layout/chevron1"/>
    <dgm:cxn modelId="{6358D89B-E91B-472D-9130-9AC0A927CA1C}" type="presOf" srcId="{A13C017E-D5CE-412D-AE7A-6E132C35E7D5}" destId="{57753ED7-0810-4118-A44C-7A95C0DD7BFA}" srcOrd="0" destOrd="0" presId="urn:microsoft.com/office/officeart/2005/8/layout/chevron1"/>
    <dgm:cxn modelId="{A2968CAC-F700-4293-8A41-2B1F3DACEE9B}" type="presOf" srcId="{B14D63FF-2871-43F7-A0B8-7218539D8DD1}" destId="{504DE0E5-9AD2-48FC-A41B-2590F71C4AC8}" srcOrd="0" destOrd="0" presId="urn:microsoft.com/office/officeart/2005/8/layout/chevron1"/>
    <dgm:cxn modelId="{0AC6692A-7C9C-4304-B726-8DC91C420A86}" type="presOf" srcId="{BD951ECF-7F80-4756-88B1-622C6EA40D45}" destId="{ABAE0DAD-A59D-441C-B131-F64B47F6A643}" srcOrd="0" destOrd="0" presId="urn:microsoft.com/office/officeart/2005/8/layout/chevron1"/>
    <dgm:cxn modelId="{99FDD986-669D-4683-B1C3-4B50010A6E0A}" type="presParOf" srcId="{CF6D9A30-1FEE-43A9-A745-40DF41733FFD}" destId="{57753ED7-0810-4118-A44C-7A95C0DD7BFA}" srcOrd="0" destOrd="0" presId="urn:microsoft.com/office/officeart/2005/8/layout/chevron1"/>
    <dgm:cxn modelId="{7FD117C2-01FB-4FC8-863B-8465F4187D29}" type="presParOf" srcId="{CF6D9A30-1FEE-43A9-A745-40DF41733FFD}" destId="{1D774497-3B7F-432F-B999-18F37DB44E37}" srcOrd="1" destOrd="0" presId="urn:microsoft.com/office/officeart/2005/8/layout/chevron1"/>
    <dgm:cxn modelId="{1CF363DB-AD77-44D4-8C2B-DF2076F5E464}" type="presParOf" srcId="{CF6D9A30-1FEE-43A9-A745-40DF41733FFD}" destId="{ABAE0DAD-A59D-441C-B131-F64B47F6A643}" srcOrd="2" destOrd="0" presId="urn:microsoft.com/office/officeart/2005/8/layout/chevron1"/>
    <dgm:cxn modelId="{53C2D4E6-A6C5-46F3-8ED4-EDE48471DEA2}" type="presParOf" srcId="{CF6D9A30-1FEE-43A9-A745-40DF41733FFD}" destId="{9F82D0EA-9A2A-4BBC-A9B1-28402EACCEE2}" srcOrd="3" destOrd="0" presId="urn:microsoft.com/office/officeart/2005/8/layout/chevron1"/>
    <dgm:cxn modelId="{579FF29F-5FFD-45A1-A61C-556089DB98F8}" type="presParOf" srcId="{CF6D9A30-1FEE-43A9-A745-40DF41733FFD}" destId="{504DE0E5-9AD2-48FC-A41B-2590F71C4AC8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F85AFE-11CC-4474-B916-941059FA1E8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A13C017E-D5CE-412D-AE7A-6E132C35E7D5}">
      <dgm:prSet phldrT="[Text]" custT="1"/>
      <dgm:spPr/>
      <dgm:t>
        <a:bodyPr/>
        <a:lstStyle/>
        <a:p>
          <a:r>
            <a:rPr lang="en-IN" sz="1200" dirty="0" smtClean="0"/>
            <a:t>(This) </a:t>
          </a:r>
          <a:r>
            <a:rPr lang="en-IN" sz="1200" dirty="0" err="1" smtClean="0"/>
            <a:t>CompletionStage</a:t>
          </a:r>
          <a:r>
            <a:rPr lang="en-IN" sz="1200" dirty="0" smtClean="0"/>
            <a:t>&lt;U&gt;</a:t>
          </a:r>
          <a:endParaRPr lang="en-IN" sz="1200" dirty="0"/>
        </a:p>
      </dgm:t>
    </dgm:pt>
    <dgm:pt modelId="{CEE7B979-2828-453E-8BDF-DFADF85621F5}" type="parTrans" cxnId="{68587609-5EF5-47EA-A1D3-F29651F6472B}">
      <dgm:prSet/>
      <dgm:spPr/>
      <dgm:t>
        <a:bodyPr/>
        <a:lstStyle/>
        <a:p>
          <a:endParaRPr lang="en-IN"/>
        </a:p>
      </dgm:t>
    </dgm:pt>
    <dgm:pt modelId="{20135978-E9E3-44AE-94BD-8A7D50AB1277}" type="sibTrans" cxnId="{68587609-5EF5-47EA-A1D3-F29651F6472B}">
      <dgm:prSet/>
      <dgm:spPr/>
      <dgm:t>
        <a:bodyPr/>
        <a:lstStyle/>
        <a:p>
          <a:endParaRPr lang="en-IN"/>
        </a:p>
      </dgm:t>
    </dgm:pt>
    <dgm:pt modelId="{BD951ECF-7F80-4756-88B1-622C6EA40D45}">
      <dgm:prSet phldrT="[Text]"/>
      <dgm:spPr/>
      <dgm:t>
        <a:bodyPr/>
        <a:lstStyle/>
        <a:p>
          <a:r>
            <a:rPr lang="en-IN" dirty="0" err="1" smtClean="0"/>
            <a:t>BiFunction</a:t>
          </a:r>
          <a:r>
            <a:rPr lang="en-IN" dirty="0" smtClean="0"/>
            <a:t>(? super T, ? Super U, ? extends V)</a:t>
          </a:r>
          <a:endParaRPr lang="en-IN" dirty="0"/>
        </a:p>
      </dgm:t>
    </dgm:pt>
    <dgm:pt modelId="{184DE65A-3CFC-4403-A973-03A282881284}" type="parTrans" cxnId="{96EFDBFA-55A3-48FE-9812-C667DE78D2E0}">
      <dgm:prSet/>
      <dgm:spPr/>
      <dgm:t>
        <a:bodyPr/>
        <a:lstStyle/>
        <a:p>
          <a:endParaRPr lang="en-IN"/>
        </a:p>
      </dgm:t>
    </dgm:pt>
    <dgm:pt modelId="{096E058E-D812-4785-BFBF-6CA7C840CFAC}" type="sibTrans" cxnId="{96EFDBFA-55A3-48FE-9812-C667DE78D2E0}">
      <dgm:prSet/>
      <dgm:spPr/>
      <dgm:t>
        <a:bodyPr/>
        <a:lstStyle/>
        <a:p>
          <a:endParaRPr lang="en-IN"/>
        </a:p>
      </dgm:t>
    </dgm:pt>
    <dgm:pt modelId="{B14D63FF-2871-43F7-A0B8-7218539D8DD1}">
      <dgm:prSet phldrT="[Text]" custT="1"/>
      <dgm:spPr/>
      <dgm:t>
        <a:bodyPr/>
        <a:lstStyle/>
        <a:p>
          <a:r>
            <a:rPr lang="en-IN" sz="1200" dirty="0" err="1" smtClean="0"/>
            <a:t>CompletionStage</a:t>
          </a:r>
          <a:r>
            <a:rPr lang="en-IN" sz="1200" dirty="0" smtClean="0"/>
            <a:t>&lt;T&gt;</a:t>
          </a:r>
          <a:endParaRPr lang="en-IN" sz="1200" dirty="0"/>
        </a:p>
      </dgm:t>
    </dgm:pt>
    <dgm:pt modelId="{72C31FE8-011E-4FDC-A296-802E5C208D24}" type="parTrans" cxnId="{F6AD2A48-AB52-43B1-A75E-4029E8704310}">
      <dgm:prSet/>
      <dgm:spPr/>
      <dgm:t>
        <a:bodyPr/>
        <a:lstStyle/>
        <a:p>
          <a:endParaRPr lang="en-IN"/>
        </a:p>
      </dgm:t>
    </dgm:pt>
    <dgm:pt modelId="{F88A174E-D4CB-4758-B545-7ED186CF96CC}" type="sibTrans" cxnId="{F6AD2A48-AB52-43B1-A75E-4029E8704310}">
      <dgm:prSet/>
      <dgm:spPr/>
      <dgm:t>
        <a:bodyPr/>
        <a:lstStyle/>
        <a:p>
          <a:endParaRPr lang="en-IN"/>
        </a:p>
      </dgm:t>
    </dgm:pt>
    <dgm:pt modelId="{9C6438C7-3E1F-4B74-AF06-B7BB43EA8680}">
      <dgm:prSet phldrT="[Text]" custT="1"/>
      <dgm:spPr/>
      <dgm:t>
        <a:bodyPr/>
        <a:lstStyle/>
        <a:p>
          <a:r>
            <a:rPr lang="en-IN" sz="1200" dirty="0" smtClean="0"/>
            <a:t>(Other) </a:t>
          </a:r>
          <a:r>
            <a:rPr lang="en-IN" sz="1200" dirty="0" err="1" smtClean="0"/>
            <a:t>CompletionStage</a:t>
          </a:r>
          <a:r>
            <a:rPr lang="en-IN" sz="1200" dirty="0" smtClean="0"/>
            <a:t>&lt;V&gt;</a:t>
          </a:r>
          <a:endParaRPr lang="en-IN" sz="1200" dirty="0"/>
        </a:p>
      </dgm:t>
    </dgm:pt>
    <dgm:pt modelId="{F300C815-1616-4C70-98A9-734D17595AE1}" type="parTrans" cxnId="{9A06B242-1B2C-48F5-B936-6DC125088B4F}">
      <dgm:prSet/>
      <dgm:spPr/>
      <dgm:t>
        <a:bodyPr/>
        <a:lstStyle/>
        <a:p>
          <a:endParaRPr lang="en-IN"/>
        </a:p>
      </dgm:t>
    </dgm:pt>
    <dgm:pt modelId="{E1B9F0D0-C757-42D0-8103-748287C53079}" type="sibTrans" cxnId="{9A06B242-1B2C-48F5-B936-6DC125088B4F}">
      <dgm:prSet/>
      <dgm:spPr/>
      <dgm:t>
        <a:bodyPr/>
        <a:lstStyle/>
        <a:p>
          <a:endParaRPr lang="en-IN"/>
        </a:p>
      </dgm:t>
    </dgm:pt>
    <dgm:pt modelId="{CF6D9A30-1FEE-43A9-A745-40DF41733FFD}" type="pres">
      <dgm:prSet presAssocID="{C5F85AFE-11CC-4474-B916-941059FA1E8F}" presName="Name0" presStyleCnt="0">
        <dgm:presLayoutVars>
          <dgm:dir/>
          <dgm:animLvl val="lvl"/>
          <dgm:resizeHandles val="exact"/>
        </dgm:presLayoutVars>
      </dgm:prSet>
      <dgm:spPr/>
    </dgm:pt>
    <dgm:pt modelId="{57753ED7-0810-4118-A44C-7A95C0DD7BFA}" type="pres">
      <dgm:prSet presAssocID="{A13C017E-D5CE-412D-AE7A-6E132C35E7D5}" presName="parTxOnly" presStyleLbl="node1" presStyleIdx="0" presStyleCnt="4" custLinFactY="-5987" custLinFactNeighborX="38537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D774497-3B7F-432F-B999-18F37DB44E37}" type="pres">
      <dgm:prSet presAssocID="{20135978-E9E3-44AE-94BD-8A7D50AB1277}" presName="parTxOnlySpace" presStyleCnt="0"/>
      <dgm:spPr/>
    </dgm:pt>
    <dgm:pt modelId="{C99658C5-760D-4D84-87CC-681DE9D59691}" type="pres">
      <dgm:prSet presAssocID="{9C6438C7-3E1F-4B74-AF06-B7BB43EA8680}" presName="parTxOnly" presStyleLbl="node1" presStyleIdx="1" presStyleCnt="4" custLinFactX="-72121" custLinFactNeighborX="-100000" custLinFactNeighborY="8522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B7AAA4F-CA07-4D35-94EB-D8B905298321}" type="pres">
      <dgm:prSet presAssocID="{E1B9F0D0-C757-42D0-8103-748287C53079}" presName="parTxOnlySpace" presStyleCnt="0"/>
      <dgm:spPr/>
    </dgm:pt>
    <dgm:pt modelId="{ABAE0DAD-A59D-441C-B131-F64B47F6A643}" type="pres">
      <dgm:prSet presAssocID="{BD951ECF-7F80-4756-88B1-622C6EA40D45}" presName="parTxOnly" presStyleLbl="node1" presStyleIdx="2" presStyleCnt="4" custAng="0" custLinFactX="-32666" custLinFactNeighborX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F82D0EA-9A2A-4BBC-A9B1-28402EACCEE2}" type="pres">
      <dgm:prSet presAssocID="{096E058E-D812-4785-BFBF-6CA7C840CFAC}" presName="parTxOnlySpace" presStyleCnt="0"/>
      <dgm:spPr/>
    </dgm:pt>
    <dgm:pt modelId="{504DE0E5-9AD2-48FC-A41B-2590F71C4AC8}" type="pres">
      <dgm:prSet presAssocID="{B14D63FF-2871-43F7-A0B8-7218539D8DD1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6EFDBFA-55A3-48FE-9812-C667DE78D2E0}" srcId="{C5F85AFE-11CC-4474-B916-941059FA1E8F}" destId="{BD951ECF-7F80-4756-88B1-622C6EA40D45}" srcOrd="2" destOrd="0" parTransId="{184DE65A-3CFC-4403-A973-03A282881284}" sibTransId="{096E058E-D812-4785-BFBF-6CA7C840CFAC}"/>
    <dgm:cxn modelId="{91343386-36AA-4108-BF23-D14E5F192036}" type="presOf" srcId="{BD951ECF-7F80-4756-88B1-622C6EA40D45}" destId="{ABAE0DAD-A59D-441C-B131-F64B47F6A643}" srcOrd="0" destOrd="0" presId="urn:microsoft.com/office/officeart/2005/8/layout/chevron1"/>
    <dgm:cxn modelId="{F6AD2A48-AB52-43B1-A75E-4029E8704310}" srcId="{C5F85AFE-11CC-4474-B916-941059FA1E8F}" destId="{B14D63FF-2871-43F7-A0B8-7218539D8DD1}" srcOrd="3" destOrd="0" parTransId="{72C31FE8-011E-4FDC-A296-802E5C208D24}" sibTransId="{F88A174E-D4CB-4758-B545-7ED186CF96CC}"/>
    <dgm:cxn modelId="{E7E6949A-761B-4D76-ABF8-D16219E721EA}" type="presOf" srcId="{9C6438C7-3E1F-4B74-AF06-B7BB43EA8680}" destId="{C99658C5-760D-4D84-87CC-681DE9D59691}" srcOrd="0" destOrd="0" presId="urn:microsoft.com/office/officeart/2005/8/layout/chevron1"/>
    <dgm:cxn modelId="{0231A8CA-4AE9-45CC-B61A-A0B17573DE09}" type="presOf" srcId="{C5F85AFE-11CC-4474-B916-941059FA1E8F}" destId="{CF6D9A30-1FEE-43A9-A745-40DF41733FFD}" srcOrd="0" destOrd="0" presId="urn:microsoft.com/office/officeart/2005/8/layout/chevron1"/>
    <dgm:cxn modelId="{9A06B242-1B2C-48F5-B936-6DC125088B4F}" srcId="{C5F85AFE-11CC-4474-B916-941059FA1E8F}" destId="{9C6438C7-3E1F-4B74-AF06-B7BB43EA8680}" srcOrd="1" destOrd="0" parTransId="{F300C815-1616-4C70-98A9-734D17595AE1}" sibTransId="{E1B9F0D0-C757-42D0-8103-748287C53079}"/>
    <dgm:cxn modelId="{68587609-5EF5-47EA-A1D3-F29651F6472B}" srcId="{C5F85AFE-11CC-4474-B916-941059FA1E8F}" destId="{A13C017E-D5CE-412D-AE7A-6E132C35E7D5}" srcOrd="0" destOrd="0" parTransId="{CEE7B979-2828-453E-8BDF-DFADF85621F5}" sibTransId="{20135978-E9E3-44AE-94BD-8A7D50AB1277}"/>
    <dgm:cxn modelId="{120C5177-EBDA-449A-92C6-07187C67CA14}" type="presOf" srcId="{A13C017E-D5CE-412D-AE7A-6E132C35E7D5}" destId="{57753ED7-0810-4118-A44C-7A95C0DD7BFA}" srcOrd="0" destOrd="0" presId="urn:microsoft.com/office/officeart/2005/8/layout/chevron1"/>
    <dgm:cxn modelId="{D13A3893-8771-446C-9FFE-51E24A886C52}" type="presOf" srcId="{B14D63FF-2871-43F7-A0B8-7218539D8DD1}" destId="{504DE0E5-9AD2-48FC-A41B-2590F71C4AC8}" srcOrd="0" destOrd="0" presId="urn:microsoft.com/office/officeart/2005/8/layout/chevron1"/>
    <dgm:cxn modelId="{C9729A95-4A69-42BA-979B-1EF0FEA03DCD}" type="presParOf" srcId="{CF6D9A30-1FEE-43A9-A745-40DF41733FFD}" destId="{57753ED7-0810-4118-A44C-7A95C0DD7BFA}" srcOrd="0" destOrd="0" presId="urn:microsoft.com/office/officeart/2005/8/layout/chevron1"/>
    <dgm:cxn modelId="{48F05A66-B791-43A7-82E6-0DE4A6C8A0A1}" type="presParOf" srcId="{CF6D9A30-1FEE-43A9-A745-40DF41733FFD}" destId="{1D774497-3B7F-432F-B999-18F37DB44E37}" srcOrd="1" destOrd="0" presId="urn:microsoft.com/office/officeart/2005/8/layout/chevron1"/>
    <dgm:cxn modelId="{8B466344-3B52-4823-8A1A-E0A4B0B896B4}" type="presParOf" srcId="{CF6D9A30-1FEE-43A9-A745-40DF41733FFD}" destId="{C99658C5-760D-4D84-87CC-681DE9D59691}" srcOrd="2" destOrd="0" presId="urn:microsoft.com/office/officeart/2005/8/layout/chevron1"/>
    <dgm:cxn modelId="{3EE5C9DC-AADE-4C0A-A824-6B9EAA138859}" type="presParOf" srcId="{CF6D9A30-1FEE-43A9-A745-40DF41733FFD}" destId="{BB7AAA4F-CA07-4D35-94EB-D8B905298321}" srcOrd="3" destOrd="0" presId="urn:microsoft.com/office/officeart/2005/8/layout/chevron1"/>
    <dgm:cxn modelId="{4A99C041-2BC0-433A-8E59-EBF65D38B263}" type="presParOf" srcId="{CF6D9A30-1FEE-43A9-A745-40DF41733FFD}" destId="{ABAE0DAD-A59D-441C-B131-F64B47F6A643}" srcOrd="4" destOrd="0" presId="urn:microsoft.com/office/officeart/2005/8/layout/chevron1"/>
    <dgm:cxn modelId="{FFDE42E3-8A33-46BE-9B4A-FE8A492B9954}" type="presParOf" srcId="{CF6D9A30-1FEE-43A9-A745-40DF41733FFD}" destId="{9F82D0EA-9A2A-4BBC-A9B1-28402EACCEE2}" srcOrd="5" destOrd="0" presId="urn:microsoft.com/office/officeart/2005/8/layout/chevron1"/>
    <dgm:cxn modelId="{769C37BA-0F55-4530-BC7D-D68BB367593C}" type="presParOf" srcId="{CF6D9A30-1FEE-43A9-A745-40DF41733FFD}" destId="{504DE0E5-9AD2-48FC-A41B-2590F71C4AC8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7753ED7-0810-4118-A44C-7A95C0DD7BFA}">
      <dsp:nvSpPr>
        <dsp:cNvPr id="0" name=""/>
        <dsp:cNvSpPr/>
      </dsp:nvSpPr>
      <dsp:spPr>
        <a:xfrm>
          <a:off x="2053" y="1137850"/>
          <a:ext cx="2502247" cy="10008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(This) </a:t>
          </a:r>
          <a:r>
            <a:rPr lang="en-IN" sz="1200" kern="1200" dirty="0" err="1" smtClean="0"/>
            <a:t>CompletionStage</a:t>
          </a:r>
          <a:r>
            <a:rPr lang="en-IN" sz="1200" kern="1200" dirty="0" smtClean="0"/>
            <a:t>&lt;U&gt;</a:t>
          </a:r>
          <a:endParaRPr lang="en-IN" sz="1200" kern="1200" dirty="0"/>
        </a:p>
      </dsp:txBody>
      <dsp:txXfrm>
        <a:off x="2053" y="1137850"/>
        <a:ext cx="2502247" cy="1000898"/>
      </dsp:txXfrm>
    </dsp:sp>
    <dsp:sp modelId="{ABAE0DAD-A59D-441C-B131-F64B47F6A643}">
      <dsp:nvSpPr>
        <dsp:cNvPr id="0" name=""/>
        <dsp:cNvSpPr/>
      </dsp:nvSpPr>
      <dsp:spPr>
        <a:xfrm>
          <a:off x="2254076" y="1137850"/>
          <a:ext cx="2502247" cy="10008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Function(? super T, ? extends </a:t>
          </a:r>
          <a:r>
            <a:rPr lang="en-IN" sz="1200" kern="1200" dirty="0" err="1" smtClean="0"/>
            <a:t>CompletionStage</a:t>
          </a:r>
          <a:r>
            <a:rPr lang="en-IN" sz="1200" kern="1200" dirty="0" smtClean="0"/>
            <a:t>&lt;U&gt;)</a:t>
          </a:r>
          <a:endParaRPr lang="en-IN" sz="1200" kern="1200" dirty="0"/>
        </a:p>
      </dsp:txBody>
      <dsp:txXfrm>
        <a:off x="2254076" y="1137850"/>
        <a:ext cx="2502247" cy="1000898"/>
      </dsp:txXfrm>
    </dsp:sp>
    <dsp:sp modelId="{504DE0E5-9AD2-48FC-A41B-2590F71C4AC8}">
      <dsp:nvSpPr>
        <dsp:cNvPr id="0" name=""/>
        <dsp:cNvSpPr/>
      </dsp:nvSpPr>
      <dsp:spPr>
        <a:xfrm>
          <a:off x="4506098" y="1137850"/>
          <a:ext cx="2502247" cy="10008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err="1" smtClean="0"/>
            <a:t>CompletionStage</a:t>
          </a:r>
          <a:r>
            <a:rPr lang="en-IN" sz="1200" kern="1200" dirty="0" smtClean="0"/>
            <a:t>&lt;T&gt;</a:t>
          </a:r>
          <a:endParaRPr lang="en-IN" sz="1200" kern="1200" dirty="0"/>
        </a:p>
      </dsp:txBody>
      <dsp:txXfrm>
        <a:off x="4506098" y="1137850"/>
        <a:ext cx="2502247" cy="1000898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7753ED7-0810-4118-A44C-7A95C0DD7BFA}">
      <dsp:nvSpPr>
        <dsp:cNvPr id="0" name=""/>
        <dsp:cNvSpPr/>
      </dsp:nvSpPr>
      <dsp:spPr>
        <a:xfrm>
          <a:off x="76200" y="457200"/>
          <a:ext cx="1892944" cy="7571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(This) </a:t>
          </a:r>
          <a:r>
            <a:rPr lang="en-IN" sz="1200" kern="1200" dirty="0" err="1" smtClean="0"/>
            <a:t>CompletionStage</a:t>
          </a:r>
          <a:r>
            <a:rPr lang="en-IN" sz="1200" kern="1200" dirty="0" smtClean="0"/>
            <a:t>&lt;U&gt;</a:t>
          </a:r>
          <a:endParaRPr lang="en-IN" sz="1200" kern="1200" dirty="0"/>
        </a:p>
      </dsp:txBody>
      <dsp:txXfrm>
        <a:off x="76200" y="457200"/>
        <a:ext cx="1892944" cy="757177"/>
      </dsp:txXfrm>
    </dsp:sp>
    <dsp:sp modelId="{C99658C5-760D-4D84-87CC-681DE9D59691}">
      <dsp:nvSpPr>
        <dsp:cNvPr id="0" name=""/>
        <dsp:cNvSpPr/>
      </dsp:nvSpPr>
      <dsp:spPr>
        <a:xfrm>
          <a:off x="152397" y="1905000"/>
          <a:ext cx="1892944" cy="7571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(Other) </a:t>
          </a:r>
          <a:r>
            <a:rPr lang="en-IN" sz="1200" kern="1200" dirty="0" err="1" smtClean="0"/>
            <a:t>CompletionStage</a:t>
          </a:r>
          <a:r>
            <a:rPr lang="en-IN" sz="1200" kern="1200" dirty="0" smtClean="0"/>
            <a:t>&lt;V&gt;</a:t>
          </a:r>
          <a:endParaRPr lang="en-IN" sz="1200" kern="1200" dirty="0"/>
        </a:p>
      </dsp:txBody>
      <dsp:txXfrm>
        <a:off x="152397" y="1905000"/>
        <a:ext cx="1892944" cy="757177"/>
      </dsp:txXfrm>
    </dsp:sp>
    <dsp:sp modelId="{ABAE0DAD-A59D-441C-B131-F64B47F6A643}">
      <dsp:nvSpPr>
        <dsp:cNvPr id="0" name=""/>
        <dsp:cNvSpPr/>
      </dsp:nvSpPr>
      <dsp:spPr>
        <a:xfrm>
          <a:off x="2602908" y="1259711"/>
          <a:ext cx="1892944" cy="7571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err="1" smtClean="0"/>
            <a:t>BiFunction</a:t>
          </a:r>
          <a:r>
            <a:rPr lang="en-IN" sz="1300" kern="1200" dirty="0" smtClean="0"/>
            <a:t>(? super T, ? Super U, ? extends V)</a:t>
          </a:r>
          <a:endParaRPr lang="en-IN" sz="1300" kern="1200" dirty="0"/>
        </a:p>
      </dsp:txBody>
      <dsp:txXfrm>
        <a:off x="2602908" y="1259711"/>
        <a:ext cx="1892944" cy="757177"/>
      </dsp:txXfrm>
    </dsp:sp>
    <dsp:sp modelId="{504DE0E5-9AD2-48FC-A41B-2590F71C4AC8}">
      <dsp:nvSpPr>
        <dsp:cNvPr id="0" name=""/>
        <dsp:cNvSpPr/>
      </dsp:nvSpPr>
      <dsp:spPr>
        <a:xfrm>
          <a:off x="5114203" y="1259711"/>
          <a:ext cx="1892944" cy="7571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err="1" smtClean="0"/>
            <a:t>CompletionStage</a:t>
          </a:r>
          <a:r>
            <a:rPr lang="en-IN" sz="1200" kern="1200" dirty="0" smtClean="0"/>
            <a:t>&lt;T&gt;</a:t>
          </a:r>
          <a:endParaRPr lang="en-IN" sz="1200" kern="1200" dirty="0"/>
        </a:p>
      </dsp:txBody>
      <dsp:txXfrm>
        <a:off x="5114203" y="1259711"/>
        <a:ext cx="1892944" cy="7571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file:///C:\jdk-8u31-docs-all\docs\api\java\util\function\Supplier.html" TargetMode="External"/><Relationship Id="rId2" Type="http://schemas.openxmlformats.org/officeDocument/2006/relationships/hyperlink" Target="file:///C:\jdk-8u31-docs-all\docs\api\java\util\concurrent\CompletableFuture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jdk-8u31-docs-all\docs\api\java\lang\Void.html" TargetMode="External"/><Relationship Id="rId2" Type="http://schemas.openxmlformats.org/officeDocument/2006/relationships/hyperlink" Target="file:///C:\jdk-8u31-docs-all\docs\api\java\util\concurrent\CompletableFutur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C:\jdk-8u31-docs-all\docs\api\java\util\function\Consumer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hyperlink" Target="file:///C:\jdk-8u31-docs-all\docs\api\java\util\function\Function.html" TargetMode="External"/><Relationship Id="rId7" Type="http://schemas.openxmlformats.org/officeDocument/2006/relationships/diagramQuickStyle" Target="../diagrams/quickStyle1.xml"/><Relationship Id="rId2" Type="http://schemas.openxmlformats.org/officeDocument/2006/relationships/hyperlink" Target="file:///C:\jdk-8u31-docs-all\docs\api\java\util\concurrent\CompletableFutur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hyperlink" Target="file:///C:\jdk-8u31-docs-all\docs\api\java\util\concurrent\CompletionStage.html" TargetMode="External"/><Relationship Id="rId9" Type="http://schemas.microsoft.com/office/2007/relationships/diagramDrawing" Target="../diagrams/drawing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hyperlink" Target="file:///C:\jdk-8u31-docs-all\docs\api\java\util\concurrent\CompletionStage.html" TargetMode="External"/><Relationship Id="rId7" Type="http://schemas.openxmlformats.org/officeDocument/2006/relationships/diagramQuickStyle" Target="../diagrams/quickStyle2.xml"/><Relationship Id="rId2" Type="http://schemas.openxmlformats.org/officeDocument/2006/relationships/hyperlink" Target="file:///C:\jdk-8u31-docs-all\docs\api\java\util\concurrent\CompletableFutur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hyperlink" Target="file:///C:\jdk-8u31-docs-all\docs\api\java\util\function\BiFunction.html" TargetMode="External"/><Relationship Id="rId9" Type="http://schemas.microsoft.com/office/2007/relationships/diagramDrawing" Target="../diagrams/drawing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file:///C:\jdk-8u31-docs-all\docs\api\java\lang\Object.html" TargetMode="External"/><Relationship Id="rId2" Type="http://schemas.openxmlformats.org/officeDocument/2006/relationships/hyperlink" Target="file:///C:\jdk-8u31-docs-all\docs\api\java\util\concurrent\CompletableFuture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>Java 8 Concurrency Abstractions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981200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IN" dirty="0" smtClean="0"/>
              <a:t>-Exploring Java 8 concurrency abstractions</a:t>
            </a:r>
          </a:p>
          <a:p>
            <a:pPr algn="l"/>
            <a:endParaRPr lang="en-IN" dirty="0" smtClean="0"/>
          </a:p>
          <a:p>
            <a:pPr algn="l"/>
            <a:r>
              <a:rPr lang="en-IN" dirty="0" smtClean="0"/>
              <a:t>-Comparing against Java 7 concurrency   abstractions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>
            <a:normAutofit/>
          </a:bodyPr>
          <a:lstStyle/>
          <a:p>
            <a:r>
              <a:rPr lang="en-IN" b="1" dirty="0" err="1" smtClean="0"/>
              <a:t>CompletableFuture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 </a:t>
            </a:r>
            <a:r>
              <a:rPr lang="en-IN" b="1" dirty="0" smtClean="0"/>
              <a:t>class</a:t>
            </a:r>
            <a:r>
              <a:rPr lang="en-IN" dirty="0" smtClean="0"/>
              <a:t> in </a:t>
            </a:r>
            <a:r>
              <a:rPr lang="en-IN" dirty="0" err="1" smtClean="0"/>
              <a:t>java.util.concurrent</a:t>
            </a:r>
            <a:r>
              <a:rPr lang="en-IN" dirty="0" smtClean="0"/>
              <a:t> package</a:t>
            </a:r>
          </a:p>
          <a:p>
            <a:r>
              <a:rPr lang="en-IN" dirty="0" smtClean="0"/>
              <a:t>Implements </a:t>
            </a:r>
            <a:r>
              <a:rPr lang="en-IN" b="1" dirty="0" err="1" smtClean="0"/>
              <a:t>CompletionStage</a:t>
            </a:r>
            <a:r>
              <a:rPr lang="en-IN" dirty="0" smtClean="0"/>
              <a:t> and </a:t>
            </a:r>
            <a:r>
              <a:rPr lang="en-IN" b="1" dirty="0" smtClean="0"/>
              <a:t>Future</a:t>
            </a:r>
            <a:r>
              <a:rPr lang="en-IN" dirty="0" smtClean="0"/>
              <a:t> interfaces (both in </a:t>
            </a:r>
            <a:r>
              <a:rPr lang="en-IN" dirty="0" err="1" smtClean="0"/>
              <a:t>java.util.concurrent</a:t>
            </a:r>
            <a:r>
              <a:rPr lang="en-IN" dirty="0" smtClean="0"/>
              <a:t> </a:t>
            </a:r>
            <a:r>
              <a:rPr lang="en-IN" dirty="0" err="1" smtClean="0"/>
              <a:t>pkgs</a:t>
            </a:r>
            <a:r>
              <a:rPr lang="en-IN" dirty="0" smtClean="0"/>
              <a:t>)</a:t>
            </a:r>
          </a:p>
          <a:p>
            <a:r>
              <a:rPr lang="en-IN" dirty="0" smtClean="0"/>
              <a:t>Since </a:t>
            </a:r>
            <a:r>
              <a:rPr lang="en-IN" dirty="0" err="1" smtClean="0"/>
              <a:t>CompletableFuture</a:t>
            </a:r>
            <a:r>
              <a:rPr lang="en-IN" dirty="0" smtClean="0"/>
              <a:t> implements Future, it can be used classically – </a:t>
            </a:r>
            <a:r>
              <a:rPr lang="en-IN" dirty="0" err="1" smtClean="0"/>
              <a:t>blockingly</a:t>
            </a:r>
            <a:r>
              <a:rPr lang="en-IN" dirty="0" smtClean="0"/>
              <a:t>!</a:t>
            </a:r>
          </a:p>
          <a:p>
            <a:r>
              <a:rPr lang="en-IN" dirty="0" err="1" smtClean="0"/>
              <a:t>CompletionStage</a:t>
            </a:r>
            <a:r>
              <a:rPr lang="en-IN" dirty="0" smtClean="0"/>
              <a:t> is the interface which provides all the </a:t>
            </a:r>
            <a:r>
              <a:rPr lang="en-IN" i="1" dirty="0" smtClean="0"/>
              <a:t>reactive constructs</a:t>
            </a:r>
            <a:r>
              <a:rPr lang="en-IN" dirty="0" smtClean="0"/>
              <a:t>; fat interface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err="1" smtClean="0"/>
              <a:t>CompletableFuture</a:t>
            </a:r>
            <a:r>
              <a:rPr lang="en-IN" b="1" dirty="0" smtClean="0"/>
              <a:t> Reactive Usage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err="1" smtClean="0"/>
              <a:t>CompletableFuture</a:t>
            </a:r>
            <a:r>
              <a:rPr lang="en-IN" dirty="0" smtClean="0"/>
              <a:t> </a:t>
            </a:r>
            <a:r>
              <a:rPr lang="en-IN" dirty="0" smtClean="0"/>
              <a:t>Programming Model.</a:t>
            </a:r>
          </a:p>
          <a:p>
            <a:r>
              <a:rPr lang="en-IN" dirty="0" smtClean="0"/>
              <a:t>Get a </a:t>
            </a:r>
            <a:r>
              <a:rPr lang="en-IN" dirty="0" err="1" smtClean="0"/>
              <a:t>CompletableFuture</a:t>
            </a:r>
            <a:r>
              <a:rPr lang="en-IN" dirty="0" smtClean="0"/>
              <a:t> instance:</a:t>
            </a:r>
          </a:p>
          <a:p>
            <a:pPr lvl="1"/>
            <a:r>
              <a:rPr lang="en-IN" dirty="0" smtClean="0"/>
              <a:t>Static Factory</a:t>
            </a:r>
          </a:p>
          <a:p>
            <a:pPr lvl="2"/>
            <a:r>
              <a:rPr lang="en-IN" dirty="0" err="1" smtClean="0"/>
              <a:t>CompletableFuture.</a:t>
            </a:r>
            <a:r>
              <a:rPr lang="en-IN" b="1" dirty="0" err="1" smtClean="0"/>
              <a:t>supplyAsync</a:t>
            </a:r>
            <a:r>
              <a:rPr lang="en-IN" dirty="0" smtClean="0"/>
              <a:t>(...) //</a:t>
            </a:r>
            <a:r>
              <a:rPr lang="en-IN" i="1" dirty="0" smtClean="0"/>
              <a:t>two variants</a:t>
            </a:r>
          </a:p>
          <a:p>
            <a:pPr lvl="2"/>
            <a:r>
              <a:rPr lang="en-IN" dirty="0" err="1" smtClean="0"/>
              <a:t>CompletableFuture</a:t>
            </a:r>
            <a:r>
              <a:rPr lang="en-IN" dirty="0" smtClean="0"/>
              <a:t>&lt;Double&gt;</a:t>
            </a:r>
            <a:r>
              <a:rPr lang="en-IN" dirty="0" err="1" smtClean="0"/>
              <a:t>bankBalanceFut</a:t>
            </a:r>
            <a:r>
              <a:rPr lang="en-IN" dirty="0" smtClean="0"/>
              <a:t> = </a:t>
            </a:r>
            <a:r>
              <a:rPr lang="en-IN" dirty="0" err="1" smtClean="0"/>
              <a:t>CompletableFuture.supplyAsync</a:t>
            </a:r>
            <a:r>
              <a:rPr lang="en-IN" dirty="0" smtClean="0"/>
              <a:t>(()-&gt;{</a:t>
            </a:r>
          </a:p>
          <a:p>
            <a:pPr lvl="2">
              <a:buNone/>
            </a:pPr>
            <a:r>
              <a:rPr lang="en-IN" dirty="0" smtClean="0"/>
              <a:t>	</a:t>
            </a:r>
            <a:r>
              <a:rPr lang="en-IN" dirty="0" smtClean="0"/>
              <a:t>	return </a:t>
            </a:r>
            <a:r>
              <a:rPr lang="en-IN" dirty="0" err="1" smtClean="0"/>
              <a:t>getBankBalance</a:t>
            </a:r>
            <a:r>
              <a:rPr lang="en-IN" dirty="0" smtClean="0"/>
              <a:t>(); //</a:t>
            </a:r>
            <a:r>
              <a:rPr lang="en-IN" i="1" dirty="0" smtClean="0"/>
              <a:t>long running task</a:t>
            </a:r>
          </a:p>
          <a:p>
            <a:pPr lvl="2">
              <a:buNone/>
            </a:pPr>
            <a:r>
              <a:rPr lang="en-IN" dirty="0" smtClean="0"/>
              <a:t>    }) //</a:t>
            </a:r>
            <a:r>
              <a:rPr lang="en-IN" i="1" dirty="0" err="1" smtClean="0"/>
              <a:t>args</a:t>
            </a:r>
            <a:r>
              <a:rPr lang="en-IN" i="1" dirty="0" smtClean="0"/>
              <a:t> </a:t>
            </a:r>
            <a:r>
              <a:rPr lang="en-IN" b="1" i="1" dirty="0" smtClean="0"/>
              <a:t>Supplier</a:t>
            </a:r>
            <a:r>
              <a:rPr lang="en-IN" i="1" dirty="0" smtClean="0"/>
              <a:t> instance.</a:t>
            </a:r>
            <a:endParaRPr lang="en-IN" dirty="0" smtClean="0"/>
          </a:p>
          <a:p>
            <a:r>
              <a:rPr lang="en-IN" dirty="0" smtClean="0"/>
              <a:t>Wire reactions:</a:t>
            </a:r>
          </a:p>
          <a:p>
            <a:pPr lvl="2"/>
            <a:r>
              <a:rPr lang="en-IN" dirty="0" smtClean="0"/>
              <a:t> </a:t>
            </a:r>
            <a:r>
              <a:rPr lang="en-IN" dirty="0" err="1" smtClean="0"/>
              <a:t>bankBalanceFut.</a:t>
            </a:r>
            <a:r>
              <a:rPr lang="en-IN" b="1" dirty="0" err="1" smtClean="0"/>
              <a:t>thenAccept</a:t>
            </a:r>
            <a:r>
              <a:rPr lang="en-IN" dirty="0" smtClean="0"/>
              <a:t>((balance)-&gt;{ //</a:t>
            </a:r>
            <a:r>
              <a:rPr lang="en-IN" i="1" dirty="0" smtClean="0"/>
              <a:t>three variants;</a:t>
            </a:r>
          </a:p>
          <a:p>
            <a:pPr lvl="2">
              <a:buNone/>
            </a:pPr>
            <a:r>
              <a:rPr lang="en-IN" dirty="0" smtClean="0"/>
              <a:t>        </a:t>
            </a:r>
            <a:r>
              <a:rPr lang="en-IN" dirty="0" err="1" smtClean="0"/>
              <a:t>System.out.println</a:t>
            </a:r>
            <a:r>
              <a:rPr lang="en-IN" dirty="0" smtClean="0"/>
              <a:t>(“Available balance: ”+balance)</a:t>
            </a:r>
          </a:p>
          <a:p>
            <a:pPr lvl="2">
              <a:buNone/>
            </a:pPr>
            <a:r>
              <a:rPr lang="en-IN" dirty="0" smtClean="0"/>
              <a:t> </a:t>
            </a:r>
            <a:r>
              <a:rPr lang="en-IN" dirty="0" smtClean="0"/>
              <a:t>   }) </a:t>
            </a:r>
            <a:r>
              <a:rPr lang="en-IN" i="1" dirty="0" smtClean="0"/>
              <a:t>//</a:t>
            </a:r>
            <a:r>
              <a:rPr lang="en-IN" i="1" dirty="0" err="1" smtClean="0"/>
              <a:t>args</a:t>
            </a:r>
            <a:r>
              <a:rPr lang="en-IN" i="1" dirty="0" smtClean="0"/>
              <a:t> Consumer inst.</a:t>
            </a:r>
          </a:p>
          <a:p>
            <a:pPr lvl="2">
              <a:buNone/>
            </a:pPr>
            <a:endParaRPr lang="en-IN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/>
              <a:t>supplyAsync</a:t>
            </a:r>
            <a:r>
              <a:rPr lang="en-IN" b="1" dirty="0" smtClean="0"/>
              <a:t>(...) Variants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800" dirty="0" err="1" smtClean="0"/>
              <a:t>publicstatic</a:t>
            </a:r>
            <a:r>
              <a:rPr lang="en-IN" sz="2800" dirty="0" smtClean="0"/>
              <a:t> &lt;U&gt; </a:t>
            </a:r>
            <a:r>
              <a:rPr lang="en-IN" sz="2800" dirty="0" err="1" smtClean="0">
                <a:hlinkClick r:id="rId2" tooltip="class in java.util.concurrent"/>
              </a:rPr>
              <a:t>CompletableFuture</a:t>
            </a:r>
            <a:r>
              <a:rPr lang="en-IN" sz="2800" dirty="0" smtClean="0"/>
              <a:t>&lt;U&gt; </a:t>
            </a:r>
            <a:r>
              <a:rPr lang="en-IN" sz="2800" dirty="0" err="1" smtClean="0"/>
              <a:t>supplyAsync</a:t>
            </a:r>
            <a:r>
              <a:rPr lang="en-IN" sz="2800" dirty="0" smtClean="0"/>
              <a:t>(</a:t>
            </a:r>
            <a:r>
              <a:rPr lang="en-IN" sz="2800" dirty="0" smtClean="0">
                <a:hlinkClick r:id="rId3" tooltip="interface in java.util.function"/>
              </a:rPr>
              <a:t>Supplier</a:t>
            </a:r>
            <a:r>
              <a:rPr lang="en-IN" sz="2800" dirty="0" smtClean="0"/>
              <a:t>&lt;U&gt; supplier</a:t>
            </a:r>
            <a:r>
              <a:rPr lang="en-IN" sz="2800" dirty="0" smtClean="0"/>
              <a:t>)</a:t>
            </a:r>
          </a:p>
          <a:p>
            <a:pPr lvl="1"/>
            <a:r>
              <a:rPr lang="en-IN" sz="2200" b="1" dirty="0" smtClean="0"/>
              <a:t>Uses </a:t>
            </a:r>
            <a:r>
              <a:rPr lang="en-IN" sz="2200" b="1" dirty="0" err="1" smtClean="0"/>
              <a:t>ForkJoinPool.commonPool</a:t>
            </a:r>
            <a:r>
              <a:rPr lang="en-IN" sz="2200" b="1" dirty="0" smtClean="0"/>
              <a:t>();</a:t>
            </a:r>
          </a:p>
          <a:p>
            <a:pPr lvl="1">
              <a:buNone/>
            </a:pPr>
            <a:endParaRPr lang="en-IN" sz="2000" dirty="0" smtClean="0"/>
          </a:p>
          <a:p>
            <a:r>
              <a:rPr lang="en-IN" sz="2800" dirty="0" err="1" smtClean="0"/>
              <a:t>publicstatic</a:t>
            </a:r>
            <a:r>
              <a:rPr lang="en-IN" sz="2800" dirty="0" smtClean="0"/>
              <a:t> &lt;U&gt; </a:t>
            </a:r>
            <a:r>
              <a:rPr lang="en-IN" sz="2800" dirty="0" err="1" smtClean="0">
                <a:hlinkClick r:id="rId2" tooltip="class in java.util.concurrent"/>
              </a:rPr>
              <a:t>CompletableFuture</a:t>
            </a:r>
            <a:r>
              <a:rPr lang="en-IN" sz="2800" dirty="0" smtClean="0"/>
              <a:t>&lt;U&gt; </a:t>
            </a:r>
            <a:r>
              <a:rPr lang="en-IN" sz="2800" dirty="0" err="1" smtClean="0"/>
              <a:t>supplyAsync</a:t>
            </a:r>
            <a:r>
              <a:rPr lang="en-IN" sz="2800" dirty="0" smtClean="0"/>
              <a:t>(</a:t>
            </a:r>
            <a:r>
              <a:rPr lang="en-IN" sz="2800" dirty="0" smtClean="0">
                <a:hlinkClick r:id="rId3" tooltip="interface in java.util.function"/>
              </a:rPr>
              <a:t>Supplier</a:t>
            </a:r>
            <a:r>
              <a:rPr lang="en-IN" sz="2800" dirty="0" smtClean="0"/>
              <a:t>&lt;U&gt; </a:t>
            </a:r>
            <a:r>
              <a:rPr lang="en-IN" sz="2800" dirty="0" smtClean="0"/>
              <a:t>supplier, Executor </a:t>
            </a:r>
            <a:r>
              <a:rPr lang="en-IN" sz="2800" dirty="0" err="1" smtClean="0"/>
              <a:t>executor</a:t>
            </a:r>
            <a:r>
              <a:rPr lang="en-IN" sz="2800" dirty="0" smtClean="0"/>
              <a:t>)</a:t>
            </a:r>
          </a:p>
          <a:p>
            <a:pPr lvl="1"/>
            <a:r>
              <a:rPr lang="en-IN" sz="2200" b="1" dirty="0" smtClean="0"/>
              <a:t>Uses the passed into Executor as the thread pool</a:t>
            </a:r>
          </a:p>
          <a:p>
            <a:pPr lvl="1"/>
            <a:endParaRPr lang="en-IN" sz="2000" b="1" dirty="0" smtClean="0"/>
          </a:p>
          <a:p>
            <a:r>
              <a:rPr lang="en-IN" sz="2400" dirty="0" err="1" smtClean="0"/>
              <a:t>supplyAsync’s</a:t>
            </a:r>
            <a:r>
              <a:rPr lang="en-IN" sz="2400" dirty="0" smtClean="0"/>
              <a:t> counterpart – </a:t>
            </a:r>
            <a:r>
              <a:rPr lang="en-IN" sz="2400" dirty="0" err="1" smtClean="0"/>
              <a:t>runAsync</a:t>
            </a:r>
            <a:r>
              <a:rPr lang="en-IN" sz="2400" dirty="0" smtClean="0"/>
              <a:t>(...) </a:t>
            </a:r>
          </a:p>
          <a:p>
            <a:pPr lvl="1"/>
            <a:r>
              <a:rPr lang="en-IN" sz="2000" dirty="0" smtClean="0"/>
              <a:t>Takes </a:t>
            </a:r>
            <a:r>
              <a:rPr lang="en-IN" sz="2000" b="1" dirty="0" err="1" smtClean="0"/>
              <a:t>Runnable</a:t>
            </a:r>
            <a:r>
              <a:rPr lang="en-IN" sz="2000" dirty="0" smtClean="0"/>
              <a:t> instead of Supplier</a:t>
            </a:r>
          </a:p>
          <a:p>
            <a:pPr lvl="1"/>
            <a:r>
              <a:rPr lang="en-IN" sz="2000" dirty="0" smtClean="0"/>
              <a:t>Returns </a:t>
            </a:r>
            <a:r>
              <a:rPr lang="en-IN" sz="2000" b="1" dirty="0" err="1" smtClean="0"/>
              <a:t>CompletableFuture</a:t>
            </a:r>
            <a:r>
              <a:rPr lang="en-IN" sz="2000" b="1" dirty="0" smtClean="0"/>
              <a:t>&lt;Void&gt; </a:t>
            </a:r>
          </a:p>
          <a:p>
            <a:pPr lvl="1"/>
            <a:r>
              <a:rPr lang="en-IN" sz="2000" dirty="0" smtClean="0"/>
              <a:t>Calling get() would return </a:t>
            </a:r>
            <a:r>
              <a:rPr lang="en-IN" sz="2000" b="1" dirty="0" smtClean="0"/>
              <a:t>null</a:t>
            </a:r>
            <a:endParaRPr lang="en-IN" sz="2000" b="1" dirty="0" smtClean="0"/>
          </a:p>
          <a:p>
            <a:endParaRPr lang="en-I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/>
              <a:t>thenAccept</a:t>
            </a:r>
            <a:r>
              <a:rPr lang="en-IN" b="1" dirty="0" smtClean="0"/>
              <a:t>(...) Variants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/>
              <a:t>public </a:t>
            </a:r>
            <a:r>
              <a:rPr lang="en-IN" sz="2400" dirty="0" err="1" smtClean="0">
                <a:hlinkClick r:id="rId2" tooltip="class in java.util.concurrent"/>
              </a:rPr>
              <a:t>CompletableFuture</a:t>
            </a:r>
            <a:r>
              <a:rPr lang="en-IN" sz="2400" dirty="0" smtClean="0"/>
              <a:t>&lt;</a:t>
            </a:r>
            <a:r>
              <a:rPr lang="en-IN" sz="2400" dirty="0" smtClean="0">
                <a:hlinkClick r:id="rId3" tooltip="class in java.lang"/>
              </a:rPr>
              <a:t>Void</a:t>
            </a:r>
            <a:r>
              <a:rPr lang="en-IN" sz="2400" dirty="0" smtClean="0"/>
              <a:t>&gt; </a:t>
            </a:r>
            <a:r>
              <a:rPr lang="en-IN" sz="2400" dirty="0" err="1" smtClean="0"/>
              <a:t>thenAccept</a:t>
            </a:r>
            <a:r>
              <a:rPr lang="en-IN" sz="2400" dirty="0" smtClean="0"/>
              <a:t>(</a:t>
            </a:r>
            <a:r>
              <a:rPr lang="en-IN" sz="2400" dirty="0" smtClean="0">
                <a:hlinkClick r:id="rId4" tooltip="interface in java.util.function"/>
              </a:rPr>
              <a:t>Consumer</a:t>
            </a:r>
            <a:r>
              <a:rPr lang="en-IN" sz="2400" dirty="0" smtClean="0"/>
              <a:t>&lt;? super </a:t>
            </a:r>
            <a:r>
              <a:rPr lang="en-IN" sz="2400" dirty="0" smtClean="0">
                <a:hlinkClick r:id="rId2" tooltip="type parameter in CompletableFuture"/>
              </a:rPr>
              <a:t>T</a:t>
            </a:r>
            <a:r>
              <a:rPr lang="en-IN" sz="2400" dirty="0" smtClean="0"/>
              <a:t>&gt; action</a:t>
            </a:r>
            <a:r>
              <a:rPr lang="en-IN" sz="2400" dirty="0" smtClean="0"/>
              <a:t>)</a:t>
            </a:r>
          </a:p>
          <a:p>
            <a:endParaRPr lang="en-IN" sz="2400" dirty="0" smtClean="0"/>
          </a:p>
          <a:p>
            <a:r>
              <a:rPr lang="en-IN" sz="2400" dirty="0" smtClean="0"/>
              <a:t>public </a:t>
            </a:r>
            <a:r>
              <a:rPr lang="en-IN" sz="2400" dirty="0" err="1" smtClean="0">
                <a:hlinkClick r:id="rId2" tooltip="class in java.util.concurrent"/>
              </a:rPr>
              <a:t>CompletableFuture</a:t>
            </a:r>
            <a:r>
              <a:rPr lang="en-IN" sz="2400" dirty="0" smtClean="0"/>
              <a:t>&lt;</a:t>
            </a:r>
            <a:r>
              <a:rPr lang="en-IN" sz="2400" dirty="0" smtClean="0">
                <a:hlinkClick r:id="rId3" tooltip="class in java.lang"/>
              </a:rPr>
              <a:t>Void</a:t>
            </a:r>
            <a:r>
              <a:rPr lang="en-IN" sz="2400" dirty="0" smtClean="0"/>
              <a:t>&gt; </a:t>
            </a:r>
            <a:r>
              <a:rPr lang="en-IN" sz="2400" dirty="0" err="1" smtClean="0"/>
              <a:t>thenAcceptAsync</a:t>
            </a:r>
            <a:r>
              <a:rPr lang="en-IN" sz="2400" dirty="0" smtClean="0"/>
              <a:t>(</a:t>
            </a:r>
            <a:r>
              <a:rPr lang="en-IN" sz="2400" dirty="0" smtClean="0">
                <a:hlinkClick r:id="rId4" tooltip="interface in java.util.function"/>
              </a:rPr>
              <a:t>Consumer</a:t>
            </a:r>
            <a:r>
              <a:rPr lang="en-IN" sz="2400" dirty="0" smtClean="0"/>
              <a:t>&lt;? super </a:t>
            </a:r>
            <a:r>
              <a:rPr lang="en-IN" sz="2400" dirty="0" smtClean="0">
                <a:hlinkClick r:id="rId2" tooltip="type parameter in CompletableFuture"/>
              </a:rPr>
              <a:t>T</a:t>
            </a:r>
            <a:r>
              <a:rPr lang="en-IN" sz="2400" dirty="0" smtClean="0"/>
              <a:t>&gt; action</a:t>
            </a:r>
            <a:r>
              <a:rPr lang="en-IN" sz="2400" dirty="0" smtClean="0"/>
              <a:t>)</a:t>
            </a:r>
          </a:p>
          <a:p>
            <a:endParaRPr lang="en-IN" sz="2400" dirty="0" smtClean="0"/>
          </a:p>
          <a:p>
            <a:r>
              <a:rPr lang="en-IN" sz="2400" dirty="0" smtClean="0"/>
              <a:t>public </a:t>
            </a:r>
            <a:r>
              <a:rPr lang="en-IN" sz="2400" dirty="0" err="1" smtClean="0">
                <a:hlinkClick r:id="rId2" tooltip="class in java.util.concurrent"/>
              </a:rPr>
              <a:t>CompletableFuture</a:t>
            </a:r>
            <a:r>
              <a:rPr lang="en-IN" sz="2400" dirty="0" smtClean="0"/>
              <a:t>&lt;</a:t>
            </a:r>
            <a:r>
              <a:rPr lang="en-IN" sz="2400" dirty="0" smtClean="0">
                <a:hlinkClick r:id="rId3" tooltip="class in java.lang"/>
              </a:rPr>
              <a:t>Void</a:t>
            </a:r>
            <a:r>
              <a:rPr lang="en-IN" sz="2400" dirty="0" smtClean="0"/>
              <a:t>&gt; </a:t>
            </a:r>
            <a:r>
              <a:rPr lang="en-IN" sz="2400" dirty="0" err="1" smtClean="0"/>
              <a:t>thenAcceptAsync</a:t>
            </a:r>
            <a:r>
              <a:rPr lang="en-IN" sz="2400" dirty="0" smtClean="0"/>
              <a:t>(</a:t>
            </a:r>
            <a:r>
              <a:rPr lang="en-IN" sz="2400" dirty="0" smtClean="0">
                <a:hlinkClick r:id="rId4" tooltip="interface in java.util.function"/>
              </a:rPr>
              <a:t>Consumer</a:t>
            </a:r>
            <a:r>
              <a:rPr lang="en-IN" sz="2400" dirty="0" smtClean="0"/>
              <a:t>&lt;? super </a:t>
            </a:r>
            <a:r>
              <a:rPr lang="en-IN" sz="2400" dirty="0" smtClean="0">
                <a:hlinkClick r:id="rId2" tooltip="type parameter in CompletableFuture"/>
              </a:rPr>
              <a:t>T</a:t>
            </a:r>
            <a:r>
              <a:rPr lang="en-IN" sz="2400" dirty="0" smtClean="0"/>
              <a:t>&gt; </a:t>
            </a:r>
            <a:r>
              <a:rPr lang="en-IN" sz="2400" dirty="0" smtClean="0"/>
              <a:t>action, Executor </a:t>
            </a:r>
            <a:r>
              <a:rPr lang="en-IN" sz="2400" dirty="0" err="1" smtClean="0"/>
              <a:t>executor</a:t>
            </a:r>
            <a:r>
              <a:rPr lang="en-IN" sz="2400" dirty="0" smtClean="0"/>
              <a:t>)</a:t>
            </a:r>
            <a:endParaRPr lang="en-IN" sz="2400" dirty="0" smtClean="0"/>
          </a:p>
          <a:p>
            <a:endParaRPr lang="en-IN" sz="2800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More into piping Reactions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Fluent API </a:t>
            </a:r>
            <a:r>
              <a:rPr lang="en-IN" dirty="0" smtClean="0"/>
              <a:t>helps piping reactions.</a:t>
            </a:r>
            <a:endParaRPr lang="en-IN" dirty="0" smtClean="0"/>
          </a:p>
          <a:p>
            <a:r>
              <a:rPr lang="en-IN" dirty="0" err="1" smtClean="0"/>
              <a:t>supplyAsync</a:t>
            </a:r>
            <a:r>
              <a:rPr lang="en-IN" dirty="0" smtClean="0"/>
              <a:t>(Supplier)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		 </a:t>
            </a:r>
            <a:r>
              <a:rPr lang="en-IN" dirty="0" smtClean="0"/>
              <a:t>.</a:t>
            </a:r>
            <a:r>
              <a:rPr lang="en-IN" dirty="0" err="1" smtClean="0"/>
              <a:t>whenComplete</a:t>
            </a:r>
            <a:r>
              <a:rPr lang="en-IN" dirty="0" smtClean="0"/>
              <a:t>(</a:t>
            </a:r>
            <a:r>
              <a:rPr lang="en-IN" dirty="0" err="1" smtClean="0"/>
              <a:t>BiConsumer</a:t>
            </a:r>
            <a:r>
              <a:rPr lang="en-IN" dirty="0" smtClean="0"/>
              <a:t>)//res, err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     	 </a:t>
            </a:r>
            <a:r>
              <a:rPr lang="en-IN" dirty="0" smtClean="0"/>
              <a:t>.</a:t>
            </a:r>
            <a:r>
              <a:rPr lang="en-IN" dirty="0" err="1" smtClean="0"/>
              <a:t>thenApply</a:t>
            </a:r>
            <a:r>
              <a:rPr lang="en-IN" dirty="0" smtClean="0"/>
              <a:t>(Function)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		 </a:t>
            </a:r>
            <a:r>
              <a:rPr lang="en-IN" dirty="0" smtClean="0"/>
              <a:t>.</a:t>
            </a:r>
            <a:r>
              <a:rPr lang="en-IN" dirty="0" err="1" smtClean="0"/>
              <a:t>thenAccept</a:t>
            </a:r>
            <a:r>
              <a:rPr lang="en-IN" dirty="0" smtClean="0"/>
              <a:t>(Consumer)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		 </a:t>
            </a:r>
            <a:r>
              <a:rPr lang="en-IN" dirty="0" smtClean="0"/>
              <a:t>.</a:t>
            </a:r>
            <a:r>
              <a:rPr lang="en-IN" dirty="0" err="1" smtClean="0"/>
              <a:t>thenRun</a:t>
            </a:r>
            <a:r>
              <a:rPr lang="en-IN" dirty="0" smtClean="0"/>
              <a:t>(</a:t>
            </a:r>
            <a:r>
              <a:rPr lang="en-IN" dirty="0" err="1" smtClean="0"/>
              <a:t>Runnable</a:t>
            </a:r>
            <a:r>
              <a:rPr lang="en-IN" dirty="0" smtClean="0"/>
              <a:t>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Other Important Piping APIs - 1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Composition: </a:t>
            </a:r>
            <a:r>
              <a:rPr lang="fr-FR" sz="2400" dirty="0" smtClean="0"/>
              <a:t>public</a:t>
            </a:r>
            <a:r>
              <a:rPr lang="fr-FR" sz="2400" dirty="0" smtClean="0"/>
              <a:t> &lt;U&gt; </a:t>
            </a:r>
            <a:r>
              <a:rPr lang="fr-FR" sz="2400" dirty="0" err="1" smtClean="0">
                <a:hlinkClick r:id="rId2" tooltip="class in java.util.concurrent"/>
              </a:rPr>
              <a:t>CompletableFuture</a:t>
            </a:r>
            <a:r>
              <a:rPr lang="fr-FR" sz="2400" dirty="0" smtClean="0"/>
              <a:t>&lt;U&gt; </a:t>
            </a:r>
            <a:r>
              <a:rPr lang="fr-FR" sz="2400" b="1" dirty="0" err="1" smtClean="0"/>
              <a:t>thenCompose</a:t>
            </a:r>
            <a:r>
              <a:rPr lang="fr-FR" sz="2400" dirty="0" smtClean="0"/>
              <a:t>(</a:t>
            </a:r>
            <a:r>
              <a:rPr lang="fr-FR" sz="2400" dirty="0" err="1" smtClean="0">
                <a:hlinkClick r:id="rId3" tooltip="interface in java.util.function"/>
              </a:rPr>
              <a:t>Function</a:t>
            </a:r>
            <a:r>
              <a:rPr lang="fr-FR" sz="2400" dirty="0" smtClean="0"/>
              <a:t>&lt;? super </a:t>
            </a:r>
            <a:r>
              <a:rPr lang="fr-FR" sz="2400" dirty="0" smtClean="0">
                <a:hlinkClick r:id="rId2" tooltip="type parameter in CompletableFuture"/>
              </a:rPr>
              <a:t>T</a:t>
            </a:r>
            <a:r>
              <a:rPr lang="fr-FR" sz="2400" dirty="0" smtClean="0"/>
              <a:t>,? </a:t>
            </a:r>
            <a:r>
              <a:rPr lang="fr-FR" sz="2400" dirty="0" err="1" smtClean="0"/>
              <a:t>extends</a:t>
            </a:r>
            <a:r>
              <a:rPr lang="fr-FR" sz="2400" dirty="0" smtClean="0"/>
              <a:t> </a:t>
            </a:r>
            <a:r>
              <a:rPr lang="fr-FR" sz="2400" dirty="0" err="1" smtClean="0">
                <a:hlinkClick r:id="rId4" tooltip="interface in java.util.concurrent"/>
              </a:rPr>
              <a:t>CompletionStage</a:t>
            </a:r>
            <a:r>
              <a:rPr lang="fr-FR" sz="2400" dirty="0" smtClean="0"/>
              <a:t>&lt;U&gt;&gt; </a:t>
            </a:r>
            <a:r>
              <a:rPr lang="fr-FR" sz="2400" dirty="0" err="1" smtClean="0"/>
              <a:t>fn</a:t>
            </a:r>
            <a:r>
              <a:rPr lang="fr-FR" sz="2400" dirty="0" smtClean="0"/>
              <a:t>)</a:t>
            </a:r>
          </a:p>
          <a:p>
            <a:endParaRPr lang="fr-FR" sz="2400" dirty="0" smtClean="0"/>
          </a:p>
          <a:p>
            <a:endParaRPr lang="en-IN" sz="2400" dirty="0" smtClean="0"/>
          </a:p>
          <a:p>
            <a:pPr>
              <a:buNone/>
            </a:pPr>
            <a:endParaRPr lang="en-IN" dirty="0" smtClean="0"/>
          </a:p>
          <a:p>
            <a:endParaRPr lang="en-IN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914400" y="3276600"/>
          <a:ext cx="7010400" cy="327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Other Important Piping APIs - 2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Combination: </a:t>
            </a:r>
            <a:r>
              <a:rPr lang="en-IN" sz="2400" dirty="0" smtClean="0"/>
              <a:t>public &lt;U,V&gt; </a:t>
            </a:r>
            <a:r>
              <a:rPr lang="en-IN" sz="2400" dirty="0" err="1" smtClean="0">
                <a:hlinkClick r:id="rId2" tooltip="class in java.util.concurrent"/>
              </a:rPr>
              <a:t>CompletableFuture</a:t>
            </a:r>
            <a:r>
              <a:rPr lang="en-IN" sz="2400" dirty="0" smtClean="0"/>
              <a:t>&lt;V&gt; </a:t>
            </a:r>
            <a:r>
              <a:rPr lang="en-IN" sz="2400" dirty="0" err="1" smtClean="0"/>
              <a:t>thenCombine</a:t>
            </a:r>
            <a:r>
              <a:rPr lang="en-IN" sz="2400" dirty="0" smtClean="0"/>
              <a:t>(</a:t>
            </a:r>
            <a:r>
              <a:rPr lang="en-IN" sz="2400" dirty="0" err="1" smtClean="0">
                <a:hlinkClick r:id="rId3" tooltip="interface in java.util.concurrent"/>
              </a:rPr>
              <a:t>CompletionStage</a:t>
            </a:r>
            <a:r>
              <a:rPr lang="en-IN" sz="2400" dirty="0" smtClean="0"/>
              <a:t>&lt;? extends U&gt; other, </a:t>
            </a:r>
            <a:r>
              <a:rPr lang="en-IN" sz="2400" dirty="0" err="1" smtClean="0">
                <a:hlinkClick r:id="rId4" tooltip="interface in java.util.function"/>
              </a:rPr>
              <a:t>BiFunction</a:t>
            </a:r>
            <a:r>
              <a:rPr lang="en-IN" sz="2400" dirty="0" smtClean="0"/>
              <a:t>&lt;? super </a:t>
            </a:r>
            <a:r>
              <a:rPr lang="en-IN" sz="2400" dirty="0" smtClean="0">
                <a:hlinkClick r:id="rId2" tooltip="type parameter in CompletableFuture"/>
              </a:rPr>
              <a:t>T</a:t>
            </a:r>
            <a:r>
              <a:rPr lang="en-IN" sz="2400" dirty="0" smtClean="0"/>
              <a:t>,? super U,? extends V&gt; fn)</a:t>
            </a:r>
            <a:endParaRPr lang="fr-FR" sz="2400" dirty="0" smtClean="0"/>
          </a:p>
          <a:p>
            <a:endParaRPr lang="fr-FR" sz="2400" dirty="0" smtClean="0"/>
          </a:p>
          <a:p>
            <a:endParaRPr lang="en-IN" sz="2400" dirty="0" smtClean="0"/>
          </a:p>
          <a:p>
            <a:pPr>
              <a:buNone/>
            </a:pPr>
            <a:endParaRPr lang="en-IN" dirty="0" smtClean="0"/>
          </a:p>
          <a:p>
            <a:endParaRPr lang="en-IN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914400" y="3276600"/>
          <a:ext cx="7010400" cy="327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cxnSp>
        <p:nvCxnSpPr>
          <p:cNvPr id="6" name="Elbow Connector 5"/>
          <p:cNvCxnSpPr/>
          <p:nvPr/>
        </p:nvCxnSpPr>
        <p:spPr>
          <a:xfrm>
            <a:off x="2819400" y="4419600"/>
            <a:ext cx="762000" cy="381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 flipV="1">
            <a:off x="2819400" y="4953000"/>
            <a:ext cx="762000" cy="304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9144000" cy="1143000"/>
          </a:xfrm>
        </p:spPr>
        <p:txBody>
          <a:bodyPr>
            <a:noAutofit/>
          </a:bodyPr>
          <a:lstStyle/>
          <a:p>
            <a:r>
              <a:rPr lang="en-IN" sz="4000" b="1" dirty="0" smtClean="0"/>
              <a:t>How we leveraged the power of </a:t>
            </a:r>
            <a:r>
              <a:rPr lang="en-IN" sz="4000" b="1" dirty="0" err="1" smtClean="0"/>
              <a:t>CompletableFuture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638800"/>
          </a:xfrm>
        </p:spPr>
        <p:txBody>
          <a:bodyPr>
            <a:normAutofit/>
          </a:bodyPr>
          <a:lstStyle/>
          <a:p>
            <a:endParaRPr lang="en-IN" sz="2400" b="1" dirty="0" smtClean="0"/>
          </a:p>
          <a:p>
            <a:endParaRPr lang="en-IN" sz="2400" b="1" dirty="0" smtClean="0"/>
          </a:p>
          <a:p>
            <a:r>
              <a:rPr lang="en-IN" sz="2400" b="1" dirty="0" smtClean="0"/>
              <a:t>Use Case #1 (Remote </a:t>
            </a:r>
            <a:r>
              <a:rPr lang="en-IN" sz="2400" b="1" dirty="0" err="1" smtClean="0"/>
              <a:t>Serivces</a:t>
            </a:r>
            <a:r>
              <a:rPr lang="en-IN" sz="2400" b="1" dirty="0" smtClean="0"/>
              <a:t>)</a:t>
            </a:r>
          </a:p>
          <a:p>
            <a:pPr lvl="1"/>
            <a:r>
              <a:rPr lang="en-IN" sz="2300" dirty="0" smtClean="0"/>
              <a:t>Two remote services.</a:t>
            </a:r>
          </a:p>
          <a:p>
            <a:pPr lvl="1"/>
            <a:r>
              <a:rPr lang="en-IN" sz="2300" dirty="0" smtClean="0"/>
              <a:t>Both replicate service</a:t>
            </a:r>
          </a:p>
          <a:p>
            <a:pPr lvl="1"/>
            <a:r>
              <a:rPr lang="en-IN" sz="2300" dirty="0" smtClean="0"/>
              <a:t>We needed anyone to respond; faster!</a:t>
            </a:r>
            <a:endParaRPr lang="en-IN" sz="2300" dirty="0" smtClean="0"/>
          </a:p>
          <a:p>
            <a:pPr lvl="1"/>
            <a:r>
              <a:rPr lang="en-IN" sz="2300" dirty="0" smtClean="0"/>
              <a:t>Lets simulate what we did!</a:t>
            </a:r>
          </a:p>
          <a:p>
            <a:pPr lvl="1"/>
            <a:r>
              <a:rPr lang="en-IN" sz="2300" dirty="0" smtClean="0"/>
              <a:t>Can be extended easily to any number of services! </a:t>
            </a:r>
          </a:p>
          <a:p>
            <a:pPr lvl="2"/>
            <a:r>
              <a:rPr lang="en-IN" sz="1600" dirty="0" smtClean="0"/>
              <a:t>public static </a:t>
            </a:r>
            <a:r>
              <a:rPr lang="en-IN" sz="1600" dirty="0" err="1" smtClean="0">
                <a:hlinkClick r:id="rId2" tooltip="class in java.util.concurrent"/>
              </a:rPr>
              <a:t>CompletableFuture</a:t>
            </a:r>
            <a:r>
              <a:rPr lang="en-IN" sz="1600" dirty="0" smtClean="0"/>
              <a:t>&lt;</a:t>
            </a:r>
            <a:r>
              <a:rPr lang="en-IN" sz="1600" dirty="0" smtClean="0">
                <a:hlinkClick r:id="rId3" tooltip="class in java.lang"/>
              </a:rPr>
              <a:t>Object</a:t>
            </a:r>
            <a:r>
              <a:rPr lang="en-IN" sz="1600" dirty="0" smtClean="0"/>
              <a:t>&gt; </a:t>
            </a:r>
            <a:r>
              <a:rPr lang="en-IN" sz="1600" dirty="0" err="1" smtClean="0"/>
              <a:t>anyOf</a:t>
            </a:r>
            <a:r>
              <a:rPr lang="en-IN" sz="1600" dirty="0" smtClean="0"/>
              <a:t>(</a:t>
            </a:r>
            <a:r>
              <a:rPr lang="en-IN" sz="1600" dirty="0" err="1" smtClean="0">
                <a:hlinkClick r:id="rId2" tooltip="class in java.util.concurrent"/>
              </a:rPr>
              <a:t>CompletableFuture</a:t>
            </a:r>
            <a:r>
              <a:rPr lang="en-IN" sz="1600" dirty="0" smtClean="0"/>
              <a:t>&lt;?&gt;... </a:t>
            </a:r>
            <a:r>
              <a:rPr lang="en-IN" sz="1600" dirty="0" err="1" smtClean="0"/>
              <a:t>cfs</a:t>
            </a:r>
            <a:r>
              <a:rPr lang="en-IN" sz="1600" dirty="0" smtClean="0"/>
              <a:t>)</a:t>
            </a:r>
            <a:endParaRPr lang="en-IN" sz="1600" dirty="0" smtClean="0"/>
          </a:p>
          <a:p>
            <a:pPr lvl="1">
              <a:buNone/>
            </a:pPr>
            <a:endParaRPr lang="en-IN" sz="2000" dirty="0" smtClean="0"/>
          </a:p>
          <a:p>
            <a:pPr>
              <a:buNone/>
            </a:pPr>
            <a:endParaRPr lang="en-IN" sz="2400" dirty="0" smtClean="0"/>
          </a:p>
          <a:p>
            <a:pPr lvl="1">
              <a:buNone/>
            </a:pPr>
            <a:endParaRPr lang="en-IN" sz="4800" dirty="0" smtClean="0"/>
          </a:p>
          <a:p>
            <a:pPr lvl="1">
              <a:buNone/>
            </a:pPr>
            <a:endParaRPr lang="en-IN" sz="4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How we leveraged the power of </a:t>
            </a:r>
            <a:r>
              <a:rPr lang="en-IN" b="1" dirty="0" err="1" smtClean="0"/>
              <a:t>CompletableFuture</a:t>
            </a:r>
            <a:r>
              <a:rPr lang="en-IN" b="1" dirty="0" smtClean="0"/>
              <a:t> - 2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lvl="1">
              <a:buNone/>
            </a:pPr>
            <a:endParaRPr lang="en-IN" sz="4800" dirty="0" smtClean="0"/>
          </a:p>
          <a:p>
            <a:r>
              <a:rPr lang="en-IN" sz="6200" b="1" dirty="0" smtClean="0"/>
              <a:t>Use Case #2 </a:t>
            </a:r>
            <a:r>
              <a:rPr lang="en-IN" sz="6200" b="1" dirty="0" smtClean="0"/>
              <a:t>(update UI after File FTP completes)</a:t>
            </a:r>
            <a:endParaRPr lang="en-IN" sz="6200" b="1" dirty="0" smtClean="0"/>
          </a:p>
          <a:p>
            <a:pPr lvl="1"/>
            <a:r>
              <a:rPr lang="en-IN" sz="5500" dirty="0" smtClean="0"/>
              <a:t>Application UI uploads file; not on UI thread;</a:t>
            </a:r>
          </a:p>
          <a:p>
            <a:pPr lvl="1"/>
            <a:r>
              <a:rPr lang="en-IN" sz="5500" dirty="0" smtClean="0"/>
              <a:t>UI thread is not blocked; it reacts whenever FTP is completed.</a:t>
            </a:r>
          </a:p>
          <a:p>
            <a:pPr lvl="1"/>
            <a:r>
              <a:rPr lang="en-IN" sz="5500" dirty="0" err="1" smtClean="0"/>
              <a:t>CompletableFuture</a:t>
            </a:r>
            <a:r>
              <a:rPr lang="en-IN" sz="5500" dirty="0" smtClean="0"/>
              <a:t>&lt;</a:t>
            </a:r>
            <a:r>
              <a:rPr lang="en-IN" sz="5500" dirty="0" err="1" smtClean="0"/>
              <a:t>FTPStatus</a:t>
            </a:r>
            <a:r>
              <a:rPr lang="en-IN" sz="5500" dirty="0" smtClean="0"/>
              <a:t>&gt; ftp = </a:t>
            </a:r>
            <a:r>
              <a:rPr lang="en-IN" sz="5500" dirty="0" err="1" smtClean="0"/>
              <a:t>CompletableFuture.supplyAsync</a:t>
            </a:r>
            <a:r>
              <a:rPr lang="en-IN" sz="5500" dirty="0" smtClean="0"/>
              <a:t>(()-&gt;{</a:t>
            </a:r>
          </a:p>
          <a:p>
            <a:pPr lvl="1">
              <a:buNone/>
            </a:pPr>
            <a:r>
              <a:rPr lang="en-IN" sz="5500" dirty="0" smtClean="0"/>
              <a:t>			return </a:t>
            </a:r>
            <a:r>
              <a:rPr lang="en-IN" sz="5500" dirty="0" err="1" smtClean="0"/>
              <a:t>FTPClient.uploadFile</a:t>
            </a:r>
            <a:r>
              <a:rPr lang="en-IN" sz="5500" dirty="0" smtClean="0"/>
              <a:t>(file);</a:t>
            </a:r>
          </a:p>
          <a:p>
            <a:pPr lvl="1">
              <a:buNone/>
            </a:pPr>
            <a:r>
              <a:rPr lang="en-IN" sz="5500" dirty="0" smtClean="0"/>
              <a:t>	});</a:t>
            </a:r>
          </a:p>
          <a:p>
            <a:pPr lvl="1">
              <a:buNone/>
            </a:pPr>
            <a:r>
              <a:rPr lang="en-IN" sz="5500" dirty="0" smtClean="0"/>
              <a:t>   ftp . </a:t>
            </a:r>
            <a:r>
              <a:rPr lang="en-IN" sz="5500" dirty="0" err="1" smtClean="0"/>
              <a:t>whenComplete</a:t>
            </a:r>
            <a:r>
              <a:rPr lang="en-IN" sz="5500" dirty="0" smtClean="0"/>
              <a:t>((</a:t>
            </a:r>
            <a:r>
              <a:rPr lang="en-IN" sz="5500" dirty="0" err="1" smtClean="0"/>
              <a:t>ftpStatus,error</a:t>
            </a:r>
            <a:r>
              <a:rPr lang="en-IN" sz="5500" dirty="0" smtClean="0"/>
              <a:t>)-&gt;{ //takes </a:t>
            </a:r>
            <a:r>
              <a:rPr lang="en-IN" sz="5500" dirty="0" err="1" smtClean="0"/>
              <a:t>BiConsumer</a:t>
            </a:r>
            <a:r>
              <a:rPr lang="en-IN" sz="5500" dirty="0" smtClean="0"/>
              <a:t>; alt. handle takes    				             //</a:t>
            </a:r>
            <a:r>
              <a:rPr lang="en-IN" sz="5500" dirty="0" err="1" smtClean="0"/>
              <a:t>BiFunction</a:t>
            </a:r>
            <a:endParaRPr lang="en-IN" sz="5500" dirty="0" smtClean="0"/>
          </a:p>
          <a:p>
            <a:pPr lvl="1">
              <a:buNone/>
            </a:pPr>
            <a:r>
              <a:rPr lang="en-IN" sz="5500" dirty="0" smtClean="0"/>
              <a:t>			if (error == null){</a:t>
            </a:r>
          </a:p>
          <a:p>
            <a:pPr lvl="1">
              <a:buNone/>
            </a:pPr>
            <a:r>
              <a:rPr lang="en-IN" sz="5500" dirty="0" smtClean="0"/>
              <a:t>				//grab UI thread and update of successful FTP</a:t>
            </a:r>
          </a:p>
          <a:p>
            <a:pPr lvl="1">
              <a:buNone/>
            </a:pPr>
            <a:r>
              <a:rPr lang="en-IN" sz="5500" dirty="0" smtClean="0"/>
              <a:t>			} else{</a:t>
            </a:r>
          </a:p>
          <a:p>
            <a:pPr lvl="1">
              <a:buNone/>
            </a:pPr>
            <a:r>
              <a:rPr lang="en-IN" sz="5500" dirty="0" smtClean="0"/>
              <a:t>				// grab UI thread and update of failure FTP</a:t>
            </a:r>
          </a:p>
          <a:p>
            <a:pPr lvl="1">
              <a:buNone/>
            </a:pPr>
            <a:r>
              <a:rPr lang="en-IN" sz="5500" dirty="0" smtClean="0"/>
              <a:t>			}</a:t>
            </a:r>
          </a:p>
          <a:p>
            <a:pPr lvl="1">
              <a:buNone/>
            </a:pPr>
            <a:r>
              <a:rPr lang="en-IN" sz="5500" dirty="0" smtClean="0"/>
              <a:t>    })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Creating APIs to return </a:t>
            </a:r>
            <a:r>
              <a:rPr lang="en-IN" b="1" dirty="0" err="1" smtClean="0"/>
              <a:t>CompletableFuture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Instantiate </a:t>
            </a:r>
            <a:r>
              <a:rPr lang="en-IN" dirty="0" err="1" smtClean="0"/>
              <a:t>CompletableFuture</a:t>
            </a:r>
            <a:endParaRPr lang="en-IN" dirty="0" smtClean="0"/>
          </a:p>
          <a:p>
            <a:r>
              <a:rPr lang="en-IN" dirty="0" smtClean="0"/>
              <a:t>Set result to it asynchronously.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sz="2000" dirty="0" smtClean="0"/>
              <a:t>public </a:t>
            </a:r>
            <a:r>
              <a:rPr lang="en-IN" sz="2000" dirty="0" err="1" smtClean="0"/>
              <a:t>CompletableFuture</a:t>
            </a:r>
            <a:r>
              <a:rPr lang="en-IN" sz="2000" dirty="0" smtClean="0"/>
              <a:t>&lt;String&gt; </a:t>
            </a:r>
            <a:r>
              <a:rPr lang="en-IN" sz="2000" dirty="0" err="1" smtClean="0"/>
              <a:t>getPageContent</a:t>
            </a:r>
            <a:r>
              <a:rPr lang="en-IN" sz="2000" dirty="0" smtClean="0"/>
              <a:t>(URL </a:t>
            </a:r>
            <a:r>
              <a:rPr lang="en-IN" sz="2000" dirty="0" err="1" smtClean="0"/>
              <a:t>url</a:t>
            </a:r>
            <a:r>
              <a:rPr lang="en-IN" sz="2000" dirty="0" smtClean="0"/>
              <a:t>){</a:t>
            </a:r>
          </a:p>
          <a:p>
            <a:pPr>
              <a:buNone/>
            </a:pPr>
            <a:r>
              <a:rPr lang="en-IN" sz="2000" dirty="0" smtClean="0"/>
              <a:t>		</a:t>
            </a:r>
            <a:r>
              <a:rPr lang="en-IN" sz="2000" dirty="0" err="1" smtClean="0"/>
              <a:t>CompletableFuture</a:t>
            </a:r>
            <a:r>
              <a:rPr lang="en-IN" sz="2000" dirty="0" smtClean="0"/>
              <a:t>&lt;String&gt; </a:t>
            </a:r>
            <a:r>
              <a:rPr lang="en-IN" sz="2000" dirty="0" err="1" smtClean="0"/>
              <a:t>futurePage</a:t>
            </a:r>
            <a:r>
              <a:rPr lang="en-IN" sz="2000" dirty="0" smtClean="0"/>
              <a:t> = 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smtClean="0"/>
              <a:t>					</a:t>
            </a:r>
            <a:r>
              <a:rPr lang="en-IN" sz="2000" dirty="0" err="1" smtClean="0"/>
              <a:t>CompletableFuture</a:t>
            </a:r>
            <a:r>
              <a:rPr lang="en-IN" sz="2000" dirty="0" smtClean="0"/>
              <a:t>&lt;&gt;();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smtClean="0"/>
              <a:t>	</a:t>
            </a:r>
            <a:r>
              <a:rPr lang="en-IN" sz="2000" dirty="0" err="1" smtClean="0"/>
              <a:t>Runnable</a:t>
            </a:r>
            <a:r>
              <a:rPr lang="en-IN" sz="2000" dirty="0" smtClean="0"/>
              <a:t>  task  = ()-&gt;{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smtClean="0"/>
              <a:t>	   try{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smtClean="0"/>
              <a:t>		String </a:t>
            </a:r>
            <a:r>
              <a:rPr lang="en-IN" sz="2000" dirty="0" err="1" smtClean="0"/>
              <a:t>htmlContent</a:t>
            </a:r>
            <a:r>
              <a:rPr lang="en-IN" sz="2000" dirty="0" smtClean="0"/>
              <a:t> = </a:t>
            </a:r>
            <a:r>
              <a:rPr lang="en-IN" sz="2000" dirty="0" err="1" smtClean="0"/>
              <a:t>fetchPageContent</a:t>
            </a:r>
            <a:r>
              <a:rPr lang="en-IN" sz="2000" dirty="0" smtClean="0"/>
              <a:t>(</a:t>
            </a:r>
            <a:r>
              <a:rPr lang="en-IN" sz="2000" dirty="0" err="1" smtClean="0"/>
              <a:t>url</a:t>
            </a:r>
            <a:r>
              <a:rPr lang="en-IN" sz="2000" dirty="0" smtClean="0"/>
              <a:t>); //long running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smtClean="0"/>
              <a:t>		</a:t>
            </a:r>
            <a:r>
              <a:rPr lang="en-IN" sz="2000" dirty="0" err="1" smtClean="0"/>
              <a:t>futurePage.complete</a:t>
            </a:r>
            <a:r>
              <a:rPr lang="en-IN" sz="2000" dirty="0" smtClean="0"/>
              <a:t>(</a:t>
            </a:r>
            <a:r>
              <a:rPr lang="en-IN" sz="2000" dirty="0" err="1" smtClean="0"/>
              <a:t>htmlContent</a:t>
            </a:r>
            <a:r>
              <a:rPr lang="en-IN" sz="2000" dirty="0" smtClean="0"/>
              <a:t>); //not with </a:t>
            </a:r>
            <a:r>
              <a:rPr lang="en-IN" sz="2000" dirty="0" err="1" smtClean="0"/>
              <a:t>classicFuture</a:t>
            </a: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 </a:t>
            </a:r>
            <a:r>
              <a:rPr lang="en-IN" sz="2000" dirty="0" smtClean="0"/>
              <a:t>                                                                                                     // this is why it is </a:t>
            </a:r>
            <a:r>
              <a:rPr lang="en-IN" sz="2000" dirty="0" err="1" smtClean="0"/>
              <a:t>CompletableFut</a:t>
            </a:r>
            <a:r>
              <a:rPr lang="en-IN" sz="2000" dirty="0" smtClean="0"/>
              <a:t>.</a:t>
            </a:r>
          </a:p>
          <a:p>
            <a:pPr>
              <a:buNone/>
            </a:pPr>
            <a:r>
              <a:rPr lang="en-IN" sz="2000" dirty="0" smtClean="0"/>
              <a:t> </a:t>
            </a:r>
            <a:r>
              <a:rPr lang="en-IN" sz="2000" dirty="0" smtClean="0"/>
              <a:t>                       }catch(</a:t>
            </a:r>
            <a:r>
              <a:rPr lang="en-IN" sz="2000" dirty="0" err="1" smtClean="0"/>
              <a:t>Throwable</a:t>
            </a:r>
            <a:r>
              <a:rPr lang="en-IN" sz="2000" dirty="0" smtClean="0"/>
              <a:t> </a:t>
            </a:r>
            <a:r>
              <a:rPr lang="en-IN" sz="2000" dirty="0" err="1" smtClean="0"/>
              <a:t>th</a:t>
            </a:r>
            <a:r>
              <a:rPr lang="en-IN" sz="2000" dirty="0" smtClean="0"/>
              <a:t>){ 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smtClean="0"/>
              <a:t>		</a:t>
            </a:r>
            <a:r>
              <a:rPr lang="en-IN" sz="2000" dirty="0" err="1" smtClean="0"/>
              <a:t>futurePage.completeExceptionally</a:t>
            </a:r>
            <a:r>
              <a:rPr lang="en-IN" sz="2000" dirty="0" smtClean="0"/>
              <a:t>(</a:t>
            </a:r>
            <a:r>
              <a:rPr lang="en-IN" sz="2000" dirty="0" err="1" smtClean="0"/>
              <a:t>th</a:t>
            </a:r>
            <a:r>
              <a:rPr lang="en-IN" sz="2000" dirty="0" smtClean="0"/>
              <a:t>); //set complete exceptionally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smtClean="0"/>
              <a:t>	         }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smtClean="0"/>
              <a:t>	};</a:t>
            </a: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      }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Overview </a:t>
            </a:r>
            <a:r>
              <a:rPr lang="en-IN" dirty="0" smtClean="0"/>
              <a:t>of concurrency libraries added in </a:t>
            </a:r>
            <a:r>
              <a:rPr lang="en-IN" dirty="0" smtClean="0"/>
              <a:t>JDK8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Asynchronous </a:t>
            </a:r>
            <a:r>
              <a:rPr lang="en-IN" dirty="0" smtClean="0"/>
              <a:t>result </a:t>
            </a:r>
            <a:r>
              <a:rPr lang="en-IN" dirty="0" smtClean="0"/>
              <a:t>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 smtClean="0"/>
              <a:t>CompletableFuture</a:t>
            </a:r>
            <a:r>
              <a:rPr lang="en-IN" dirty="0" smtClean="0"/>
              <a:t> (Vs classical Future)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 smtClean="0"/>
              <a:t>StampedLock</a:t>
            </a:r>
            <a:r>
              <a:rPr lang="en-IN" dirty="0" smtClean="0"/>
              <a:t> (Vs </a:t>
            </a:r>
            <a:r>
              <a:rPr lang="en-IN" dirty="0" err="1" smtClean="0"/>
              <a:t>ReadWriteLock</a:t>
            </a:r>
            <a:r>
              <a:rPr lang="en-IN" dirty="0" smtClean="0"/>
              <a:t>) </a:t>
            </a:r>
          </a:p>
          <a:p>
            <a:pPr marL="514350" indent="-514350">
              <a:buNone/>
            </a:pPr>
            <a:endParaRPr lang="en-IN" dirty="0" smtClean="0"/>
          </a:p>
          <a:p>
            <a:pPr marL="514350" indent="-514350">
              <a:buNone/>
            </a:pPr>
            <a:r>
              <a:rPr lang="en-IN" dirty="0" smtClean="0">
                <a:solidFill>
                  <a:srgbClr val="0070C0"/>
                </a:solidFill>
              </a:rPr>
              <a:t>?     Pre-requisites: Assumes Lambda, Method Ref,. Functional Interfaces (Supplier, Consumer, Function etc)</a:t>
            </a:r>
          </a:p>
          <a:p>
            <a:pPr marL="514350" indent="-514350">
              <a:buNone/>
            </a:pP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err="1" smtClean="0"/>
              <a:t>ReentrantReadWriteLock</a:t>
            </a:r>
            <a:r>
              <a:rPr lang="en-IN" b="1" dirty="0" smtClean="0"/>
              <a:t> </a:t>
            </a:r>
            <a:br>
              <a:rPr lang="en-IN" b="1" dirty="0" smtClean="0"/>
            </a:br>
            <a:r>
              <a:rPr lang="en-IN" b="1" dirty="0" smtClean="0"/>
              <a:t>Precursor to </a:t>
            </a:r>
            <a:r>
              <a:rPr lang="en-IN" b="1" dirty="0" err="1" smtClean="0"/>
              <a:t>StampedLock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err="1" smtClean="0"/>
              <a:t>java.util.concurrent.locks.ReentrantReadWriteLock</a:t>
            </a:r>
            <a:endParaRPr lang="en-IN" sz="2800" dirty="0" smtClean="0"/>
          </a:p>
          <a:p>
            <a:pPr lvl="1"/>
            <a:r>
              <a:rPr lang="en-IN" sz="2400" dirty="0" smtClean="0"/>
              <a:t>Pessimistic Write</a:t>
            </a:r>
          </a:p>
          <a:p>
            <a:pPr lvl="1"/>
            <a:r>
              <a:rPr lang="en-IN" sz="2400" dirty="0" smtClean="0"/>
              <a:t>Pessimistic Read</a:t>
            </a:r>
          </a:p>
          <a:p>
            <a:pPr lvl="1"/>
            <a:r>
              <a:rPr lang="en-IN" sz="2400" dirty="0" smtClean="0"/>
              <a:t>No Optimistic Locking</a:t>
            </a:r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err="1" smtClean="0"/>
              <a:t>ReentrantReadWriteLock</a:t>
            </a:r>
            <a:r>
              <a:rPr lang="en-IN" b="1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IN" sz="7400" dirty="0" err="1" smtClean="0"/>
              <a:t>ReentrantReadWriteLock</a:t>
            </a:r>
            <a:r>
              <a:rPr lang="en-IN" sz="7400" dirty="0" smtClean="0"/>
              <a:t> Usage:</a:t>
            </a:r>
          </a:p>
          <a:p>
            <a:pPr>
              <a:buNone/>
            </a:pPr>
            <a:r>
              <a:rPr lang="en-IN" sz="5500" dirty="0" smtClean="0"/>
              <a:t>      private </a:t>
            </a:r>
            <a:r>
              <a:rPr lang="en-IN" sz="5500" dirty="0" err="1" smtClean="0"/>
              <a:t>SomeClass</a:t>
            </a:r>
            <a:r>
              <a:rPr lang="en-IN" sz="5500" dirty="0" smtClean="0"/>
              <a:t> </a:t>
            </a:r>
            <a:r>
              <a:rPr lang="en-IN" sz="5500" dirty="0" err="1" smtClean="0"/>
              <a:t>theData</a:t>
            </a:r>
            <a:r>
              <a:rPr lang="en-IN" sz="5500" dirty="0" smtClean="0"/>
              <a:t>;</a:t>
            </a:r>
          </a:p>
          <a:p>
            <a:pPr>
              <a:buNone/>
            </a:pPr>
            <a:r>
              <a:rPr lang="en-IN" sz="5500" dirty="0" smtClean="0"/>
              <a:t>	</a:t>
            </a:r>
            <a:r>
              <a:rPr lang="en-IN" sz="5500" dirty="0" err="1" smtClean="0"/>
              <a:t>pri</a:t>
            </a:r>
            <a:r>
              <a:rPr lang="en-IN" sz="5500" dirty="0" smtClean="0"/>
              <a:t> final </a:t>
            </a:r>
            <a:r>
              <a:rPr lang="en-IN" sz="5500" dirty="0" err="1" smtClean="0"/>
              <a:t>ReadWriteLock</a:t>
            </a:r>
            <a:r>
              <a:rPr lang="en-IN" sz="5500" dirty="0" smtClean="0"/>
              <a:t> </a:t>
            </a:r>
            <a:r>
              <a:rPr lang="en-IN" sz="5500" dirty="0" err="1" smtClean="0"/>
              <a:t>myLocks</a:t>
            </a:r>
            <a:r>
              <a:rPr lang="en-IN" sz="5500" dirty="0" smtClean="0"/>
              <a:t> =</a:t>
            </a:r>
          </a:p>
          <a:p>
            <a:pPr>
              <a:buNone/>
            </a:pPr>
            <a:r>
              <a:rPr lang="en-IN" sz="5500" dirty="0" smtClean="0"/>
              <a:t>			new </a:t>
            </a:r>
            <a:r>
              <a:rPr lang="en-IN" sz="5500" dirty="0" err="1" smtClean="0"/>
              <a:t>ReentrantReadWriteLock</a:t>
            </a:r>
            <a:r>
              <a:rPr lang="en-IN" sz="5500" dirty="0" smtClean="0"/>
              <a:t>(true);</a:t>
            </a:r>
          </a:p>
          <a:p>
            <a:pPr>
              <a:buNone/>
            </a:pPr>
            <a:endParaRPr lang="en-IN" sz="5500" dirty="0" smtClean="0"/>
          </a:p>
          <a:p>
            <a:pPr>
              <a:buNone/>
            </a:pPr>
            <a:r>
              <a:rPr lang="en-IN" sz="5500" dirty="0" smtClean="0"/>
              <a:t>	public void write(){</a:t>
            </a:r>
          </a:p>
          <a:p>
            <a:pPr>
              <a:buNone/>
            </a:pPr>
            <a:r>
              <a:rPr lang="en-IN" sz="5500" dirty="0" smtClean="0"/>
              <a:t>		</a:t>
            </a:r>
            <a:r>
              <a:rPr lang="en-IN" sz="5500" b="1" dirty="0" err="1" smtClean="0"/>
              <a:t>myLocks.writeLock</a:t>
            </a:r>
            <a:r>
              <a:rPr lang="en-IN" sz="5500" b="1" dirty="0" smtClean="0"/>
              <a:t>().lock();</a:t>
            </a:r>
          </a:p>
          <a:p>
            <a:pPr>
              <a:buNone/>
            </a:pPr>
            <a:r>
              <a:rPr lang="en-IN" sz="5500" dirty="0" smtClean="0"/>
              <a:t>		try{</a:t>
            </a:r>
            <a:r>
              <a:rPr lang="en-IN" sz="5500" dirty="0" err="1" smtClean="0"/>
              <a:t>theData.write</a:t>
            </a:r>
            <a:r>
              <a:rPr lang="en-IN" sz="5500" dirty="0" smtClean="0"/>
              <a:t>();}</a:t>
            </a:r>
          </a:p>
          <a:p>
            <a:pPr>
              <a:buNone/>
            </a:pPr>
            <a:r>
              <a:rPr lang="en-IN" sz="5500" dirty="0" smtClean="0"/>
              <a:t>		</a:t>
            </a:r>
            <a:r>
              <a:rPr lang="en-IN" sz="5500" b="1" dirty="0" smtClean="0"/>
              <a:t>finally{</a:t>
            </a:r>
            <a:r>
              <a:rPr lang="en-IN" sz="5500" b="1" dirty="0" err="1" smtClean="0"/>
              <a:t>myLocks.writeLock</a:t>
            </a:r>
            <a:r>
              <a:rPr lang="en-IN" sz="5500" b="1" dirty="0" smtClean="0"/>
              <a:t>().unlock();</a:t>
            </a:r>
            <a:r>
              <a:rPr lang="en-IN" sz="5500" dirty="0" smtClean="0"/>
              <a:t>}</a:t>
            </a:r>
          </a:p>
          <a:p>
            <a:pPr>
              <a:buNone/>
            </a:pPr>
            <a:r>
              <a:rPr lang="en-IN" sz="5500" dirty="0" smtClean="0"/>
              <a:t>	}</a:t>
            </a:r>
          </a:p>
          <a:p>
            <a:pPr>
              <a:buNone/>
            </a:pPr>
            <a:r>
              <a:rPr lang="en-IN" sz="5500" dirty="0" smtClean="0"/>
              <a:t>	</a:t>
            </a:r>
          </a:p>
          <a:p>
            <a:pPr>
              <a:buNone/>
            </a:pPr>
            <a:r>
              <a:rPr lang="en-IN" sz="5500" dirty="0" smtClean="0"/>
              <a:t>	public void read(){</a:t>
            </a:r>
          </a:p>
          <a:p>
            <a:pPr>
              <a:buNone/>
            </a:pPr>
            <a:r>
              <a:rPr lang="en-IN" sz="5500" dirty="0" smtClean="0"/>
              <a:t>		</a:t>
            </a:r>
            <a:r>
              <a:rPr lang="en-IN" sz="5500" b="1" dirty="0" err="1" smtClean="0"/>
              <a:t>myLocks.readLock</a:t>
            </a:r>
            <a:r>
              <a:rPr lang="en-IN" sz="5500" b="1" dirty="0" smtClean="0"/>
              <a:t>().lock();</a:t>
            </a:r>
          </a:p>
          <a:p>
            <a:pPr>
              <a:buNone/>
            </a:pPr>
            <a:r>
              <a:rPr lang="en-IN" sz="5500" dirty="0" smtClean="0"/>
              <a:t>		try{</a:t>
            </a:r>
            <a:r>
              <a:rPr lang="en-IN" sz="5500" dirty="0" err="1" smtClean="0"/>
              <a:t>theData.read</a:t>
            </a:r>
            <a:r>
              <a:rPr lang="en-IN" sz="5500" dirty="0" smtClean="0"/>
              <a:t>();}</a:t>
            </a:r>
          </a:p>
          <a:p>
            <a:pPr>
              <a:buNone/>
            </a:pPr>
            <a:r>
              <a:rPr lang="en-IN" sz="5500" dirty="0" smtClean="0"/>
              <a:t>		finally{</a:t>
            </a:r>
            <a:r>
              <a:rPr lang="en-IN" sz="5500" b="1" dirty="0" err="1" smtClean="0"/>
              <a:t>myLocks.readLock</a:t>
            </a:r>
            <a:r>
              <a:rPr lang="en-IN" sz="5500" b="1" dirty="0" smtClean="0"/>
              <a:t>().unlock();</a:t>
            </a:r>
            <a:r>
              <a:rPr lang="en-IN" sz="5500" dirty="0" smtClean="0"/>
              <a:t>}</a:t>
            </a:r>
          </a:p>
          <a:p>
            <a:pPr>
              <a:buNone/>
            </a:pPr>
            <a:r>
              <a:rPr lang="en-IN" sz="5500" dirty="0" smtClean="0"/>
              <a:t>	}  </a:t>
            </a:r>
            <a:endParaRPr lang="en-IN" sz="55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/>
              <a:t>StampedLock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JDK8 addition </a:t>
            </a:r>
            <a:r>
              <a:rPr lang="en-IN" dirty="0" smtClean="0"/>
              <a:t>into package </a:t>
            </a:r>
            <a:r>
              <a:rPr lang="en-IN" dirty="0" err="1" smtClean="0"/>
              <a:t>java.util.concurrent.locks</a:t>
            </a:r>
            <a:endParaRPr lang="en-IN" dirty="0" smtClean="0"/>
          </a:p>
          <a:p>
            <a:pPr lvl="1"/>
            <a:r>
              <a:rPr lang="en-IN" dirty="0" smtClean="0"/>
              <a:t>Works with versions of </a:t>
            </a:r>
            <a:r>
              <a:rPr lang="en-IN" dirty="0" err="1" smtClean="0"/>
              <a:t>StampedLock</a:t>
            </a:r>
            <a:r>
              <a:rPr lang="en-IN" dirty="0" smtClean="0"/>
              <a:t> – the “</a:t>
            </a:r>
            <a:r>
              <a:rPr lang="en-IN" b="1" dirty="0" smtClean="0"/>
              <a:t>Stamp</a:t>
            </a:r>
            <a:r>
              <a:rPr lang="en-IN" dirty="0" smtClean="0"/>
              <a:t>”</a:t>
            </a:r>
            <a:r>
              <a:rPr lang="en-IN" dirty="0" smtClean="0"/>
              <a:t> </a:t>
            </a:r>
          </a:p>
          <a:p>
            <a:pPr lvl="1"/>
            <a:r>
              <a:rPr lang="en-IN" b="1" dirty="0" smtClean="0"/>
              <a:t>Modes</a:t>
            </a:r>
          </a:p>
          <a:p>
            <a:pPr lvl="2"/>
            <a:r>
              <a:rPr lang="en-IN" dirty="0" smtClean="0"/>
              <a:t>Pessimistic Write</a:t>
            </a:r>
          </a:p>
          <a:p>
            <a:pPr lvl="2"/>
            <a:r>
              <a:rPr lang="en-IN" dirty="0" smtClean="0"/>
              <a:t>Pessimistic </a:t>
            </a:r>
            <a:r>
              <a:rPr lang="en-IN" dirty="0" smtClean="0"/>
              <a:t>Read</a:t>
            </a:r>
            <a:endParaRPr lang="en-IN" dirty="0" smtClean="0"/>
          </a:p>
          <a:p>
            <a:pPr lvl="2"/>
            <a:r>
              <a:rPr lang="en-IN" b="1" dirty="0" smtClean="0"/>
              <a:t>Optimistic Read! </a:t>
            </a:r>
            <a:r>
              <a:rPr lang="en-IN" dirty="0" smtClean="0"/>
              <a:t>(Optimization)</a:t>
            </a:r>
            <a:endParaRPr lang="en-IN" b="1" dirty="0" smtClean="0"/>
          </a:p>
          <a:p>
            <a:pPr lvl="1">
              <a:buNone/>
            </a:pPr>
            <a:r>
              <a:rPr lang="en-IN" dirty="0" smtClean="0"/>
              <a:t>	</a:t>
            </a:r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Pessimistic </a:t>
            </a:r>
            <a:r>
              <a:rPr lang="en-IN" b="1" dirty="0" err="1" smtClean="0"/>
              <a:t>StampedLocking</a:t>
            </a:r>
            <a:r>
              <a:rPr lang="en-IN" b="1" dirty="0" smtClean="0"/>
              <a:t>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IN" b="1" dirty="0" smtClean="0"/>
              <a:t>Pessimistic Usage:</a:t>
            </a:r>
          </a:p>
          <a:p>
            <a:pPr>
              <a:buNone/>
            </a:pPr>
            <a:r>
              <a:rPr lang="en-IN" dirty="0" smtClean="0"/>
              <a:t>private </a:t>
            </a:r>
            <a:r>
              <a:rPr lang="en-IN" dirty="0" err="1" smtClean="0"/>
              <a:t>SomeClass</a:t>
            </a:r>
            <a:r>
              <a:rPr lang="en-IN" dirty="0" smtClean="0"/>
              <a:t> </a:t>
            </a:r>
            <a:r>
              <a:rPr lang="en-IN" dirty="0" err="1" smtClean="0"/>
              <a:t>theData</a:t>
            </a:r>
            <a:r>
              <a:rPr lang="en-IN" dirty="0" smtClean="0"/>
              <a:t>;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private </a:t>
            </a:r>
            <a:r>
              <a:rPr lang="en-IN" dirty="0" smtClean="0"/>
              <a:t>final </a:t>
            </a:r>
            <a:r>
              <a:rPr lang="en-IN" dirty="0" err="1" smtClean="0"/>
              <a:t>StampedLock</a:t>
            </a:r>
            <a:r>
              <a:rPr lang="en-IN" dirty="0" smtClean="0"/>
              <a:t> lock=</a:t>
            </a:r>
          </a:p>
          <a:p>
            <a:pPr>
              <a:buNone/>
            </a:pPr>
            <a:r>
              <a:rPr lang="en-IN" dirty="0" smtClean="0"/>
              <a:t>			new </a:t>
            </a:r>
            <a:r>
              <a:rPr lang="en-IN" dirty="0" err="1" smtClean="0"/>
              <a:t>StampedLock</a:t>
            </a:r>
            <a:r>
              <a:rPr lang="en-IN" dirty="0" smtClean="0"/>
              <a:t>(true);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	public void write(){</a:t>
            </a:r>
          </a:p>
          <a:p>
            <a:pPr>
              <a:buNone/>
            </a:pPr>
            <a:r>
              <a:rPr lang="en-IN" dirty="0" smtClean="0"/>
              <a:t>		</a:t>
            </a:r>
            <a:r>
              <a:rPr lang="en-IN" b="1" dirty="0" smtClean="0"/>
              <a:t>long stamp = </a:t>
            </a:r>
            <a:r>
              <a:rPr lang="en-IN" b="1" dirty="0" err="1" smtClean="0"/>
              <a:t>lock.writeLock</a:t>
            </a:r>
            <a:r>
              <a:rPr lang="en-IN" b="1" dirty="0" smtClean="0"/>
              <a:t>();</a:t>
            </a:r>
          </a:p>
          <a:p>
            <a:pPr>
              <a:buNone/>
            </a:pPr>
            <a:r>
              <a:rPr lang="en-IN" dirty="0" smtClean="0"/>
              <a:t>		try{</a:t>
            </a:r>
            <a:r>
              <a:rPr lang="en-IN" dirty="0" err="1" smtClean="0"/>
              <a:t>theData.write</a:t>
            </a:r>
            <a:r>
              <a:rPr lang="en-IN" dirty="0" smtClean="0"/>
              <a:t>();}</a:t>
            </a:r>
          </a:p>
          <a:p>
            <a:pPr>
              <a:buNone/>
            </a:pPr>
            <a:r>
              <a:rPr lang="en-IN" dirty="0" smtClean="0"/>
              <a:t>		finally{</a:t>
            </a:r>
            <a:r>
              <a:rPr lang="en-IN" b="1" dirty="0" err="1" smtClean="0"/>
              <a:t>lock.writeLock</a:t>
            </a:r>
            <a:r>
              <a:rPr lang="en-IN" b="1" dirty="0" smtClean="0"/>
              <a:t>(stamp);</a:t>
            </a: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/>
              <a:t>	}</a:t>
            </a:r>
          </a:p>
          <a:p>
            <a:pPr>
              <a:buNone/>
            </a:pPr>
            <a:r>
              <a:rPr lang="en-IN" dirty="0" smtClean="0"/>
              <a:t>	</a:t>
            </a:r>
          </a:p>
          <a:p>
            <a:pPr>
              <a:buNone/>
            </a:pPr>
            <a:r>
              <a:rPr lang="en-IN" dirty="0" smtClean="0"/>
              <a:t>	public void read(){</a:t>
            </a:r>
          </a:p>
          <a:p>
            <a:pPr>
              <a:buNone/>
            </a:pPr>
            <a:r>
              <a:rPr lang="en-IN" dirty="0" smtClean="0"/>
              <a:t>		</a:t>
            </a:r>
            <a:r>
              <a:rPr lang="en-IN" b="1" dirty="0" smtClean="0"/>
              <a:t>long stamp = </a:t>
            </a:r>
            <a:r>
              <a:rPr lang="en-IN" b="1" dirty="0" err="1" smtClean="0"/>
              <a:t>lock.readLock</a:t>
            </a:r>
            <a:r>
              <a:rPr lang="en-IN" b="1" dirty="0" smtClean="0"/>
              <a:t>();</a:t>
            </a:r>
          </a:p>
          <a:p>
            <a:pPr>
              <a:buNone/>
            </a:pPr>
            <a:r>
              <a:rPr lang="en-IN" dirty="0" smtClean="0"/>
              <a:t>		try{</a:t>
            </a:r>
            <a:r>
              <a:rPr lang="en-IN" dirty="0" err="1" smtClean="0"/>
              <a:t>theData.read</a:t>
            </a:r>
            <a:r>
              <a:rPr lang="en-IN" dirty="0" smtClean="0"/>
              <a:t>();}</a:t>
            </a:r>
          </a:p>
          <a:p>
            <a:pPr>
              <a:buNone/>
            </a:pPr>
            <a:r>
              <a:rPr lang="en-IN" dirty="0" smtClean="0"/>
              <a:t>		finally{</a:t>
            </a:r>
            <a:r>
              <a:rPr lang="en-IN" b="1" dirty="0" err="1" smtClean="0"/>
              <a:t>lock.unlockRead</a:t>
            </a:r>
            <a:r>
              <a:rPr lang="en-IN" b="1" dirty="0" smtClean="0"/>
              <a:t>(stamp);</a:t>
            </a: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/>
              <a:t>	}</a:t>
            </a:r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Optimistic </a:t>
            </a:r>
            <a:r>
              <a:rPr lang="en-IN" b="1" dirty="0" err="1" smtClean="0"/>
              <a:t>StampedLock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864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IN" b="1" dirty="0" smtClean="0"/>
              <a:t>Optimistic usage:</a:t>
            </a:r>
          </a:p>
          <a:p>
            <a:pPr>
              <a:buNone/>
            </a:pPr>
            <a:endParaRPr lang="en-IN" b="1" dirty="0" smtClean="0"/>
          </a:p>
          <a:p>
            <a:pPr>
              <a:buNone/>
            </a:pPr>
            <a:r>
              <a:rPr lang="en-IN" dirty="0" smtClean="0"/>
              <a:t>private </a:t>
            </a:r>
            <a:r>
              <a:rPr lang="en-IN" dirty="0" err="1" smtClean="0"/>
              <a:t>int</a:t>
            </a:r>
            <a:r>
              <a:rPr lang="en-IN" dirty="0" smtClean="0"/>
              <a:t> p1, p2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err="1" smtClean="0"/>
              <a:t>StampedLock</a:t>
            </a:r>
            <a:r>
              <a:rPr lang="en-IN" dirty="0" smtClean="0"/>
              <a:t> lock = new </a:t>
            </a:r>
            <a:r>
              <a:rPr lang="en-IN" dirty="0" err="1" smtClean="0"/>
              <a:t>StampedLock</a:t>
            </a:r>
            <a:r>
              <a:rPr lang="en-IN" dirty="0" smtClean="0"/>
              <a:t>();</a:t>
            </a:r>
          </a:p>
          <a:p>
            <a:pPr>
              <a:buNone/>
            </a:pPr>
            <a:r>
              <a:rPr lang="en-IN" dirty="0" smtClean="0"/>
              <a:t>	public void read(){</a:t>
            </a:r>
          </a:p>
          <a:p>
            <a:pPr>
              <a:buNone/>
            </a:pPr>
            <a:r>
              <a:rPr lang="en-IN" dirty="0" smtClean="0"/>
              <a:t>	  long stamp </a:t>
            </a:r>
            <a:r>
              <a:rPr lang="en-IN" b="1" dirty="0" smtClean="0"/>
              <a:t>= </a:t>
            </a:r>
            <a:r>
              <a:rPr lang="en-IN" b="1" dirty="0" err="1" smtClean="0"/>
              <a:t>lock.tryOptimisticRead</a:t>
            </a:r>
            <a:r>
              <a:rPr lang="en-IN" b="1" dirty="0" smtClean="0"/>
              <a:t>();</a:t>
            </a:r>
          </a:p>
          <a:p>
            <a:pPr>
              <a:buNone/>
            </a:pPr>
            <a:r>
              <a:rPr lang="en-IN" dirty="0" smtClean="0"/>
              <a:t>	  </a:t>
            </a:r>
            <a:r>
              <a:rPr lang="en-IN" dirty="0" err="1" smtClean="0"/>
              <a:t>int</a:t>
            </a:r>
            <a:r>
              <a:rPr lang="en-IN" dirty="0" smtClean="0"/>
              <a:t> l1 = p1;</a:t>
            </a:r>
          </a:p>
          <a:p>
            <a:pPr>
              <a:buNone/>
            </a:pPr>
            <a:r>
              <a:rPr lang="en-IN" dirty="0" smtClean="0"/>
              <a:t>	  </a:t>
            </a:r>
            <a:r>
              <a:rPr lang="en-IN" dirty="0" err="1" smtClean="0"/>
              <a:t>int</a:t>
            </a:r>
            <a:r>
              <a:rPr lang="en-IN" dirty="0" smtClean="0"/>
              <a:t> l2 = p2;</a:t>
            </a:r>
          </a:p>
          <a:p>
            <a:pPr>
              <a:buNone/>
            </a:pPr>
            <a:r>
              <a:rPr lang="en-IN" dirty="0" smtClean="0"/>
              <a:t>	if(</a:t>
            </a:r>
            <a:r>
              <a:rPr lang="en-IN" b="1" dirty="0" err="1" smtClean="0"/>
              <a:t>lock.validate</a:t>
            </a:r>
            <a:r>
              <a:rPr lang="en-IN" b="1" dirty="0" smtClean="0"/>
              <a:t>(stamp</a:t>
            </a:r>
            <a:r>
              <a:rPr lang="en-IN" b="1" dirty="0" smtClean="0"/>
              <a:t>)</a:t>
            </a:r>
            <a:r>
              <a:rPr lang="en-IN" dirty="0" smtClean="0"/>
              <a:t>){ //validate the stamp (version)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	   process(l1, l2);</a:t>
            </a:r>
          </a:p>
          <a:p>
            <a:pPr>
              <a:buNone/>
            </a:pPr>
            <a:r>
              <a:rPr lang="en-IN" dirty="0" smtClean="0"/>
              <a:t>	}else{</a:t>
            </a:r>
          </a:p>
          <a:p>
            <a:pPr>
              <a:buNone/>
            </a:pPr>
            <a:r>
              <a:rPr lang="en-IN" dirty="0" smtClean="0"/>
              <a:t>		</a:t>
            </a:r>
            <a:r>
              <a:rPr lang="en-IN" b="1" dirty="0" smtClean="0"/>
              <a:t>stamp = </a:t>
            </a:r>
            <a:r>
              <a:rPr lang="en-IN" b="1" dirty="0" err="1" smtClean="0"/>
              <a:t>lock.readLock</a:t>
            </a:r>
            <a:r>
              <a:rPr lang="en-IN" b="1" dirty="0" smtClean="0"/>
              <a:t>()</a:t>
            </a:r>
            <a:r>
              <a:rPr lang="en-IN" dirty="0" smtClean="0"/>
              <a:t>//acquire pessimistic locks</a:t>
            </a:r>
          </a:p>
          <a:p>
            <a:pPr>
              <a:buNone/>
            </a:pPr>
            <a:r>
              <a:rPr lang="en-IN" dirty="0" smtClean="0"/>
              <a:t>		try{l1 = p1;</a:t>
            </a:r>
          </a:p>
          <a:p>
            <a:pPr>
              <a:buNone/>
            </a:pPr>
            <a:r>
              <a:rPr lang="en-IN" dirty="0" smtClean="0"/>
              <a:t>		    l2= p2;</a:t>
            </a:r>
          </a:p>
          <a:p>
            <a:pPr>
              <a:buNone/>
            </a:pPr>
            <a:r>
              <a:rPr lang="en-IN" dirty="0" smtClean="0"/>
              <a:t>		    process(l1, l2);</a:t>
            </a:r>
          </a:p>
          <a:p>
            <a:pPr>
              <a:buNone/>
            </a:pPr>
            <a:r>
              <a:rPr lang="en-IN" dirty="0" smtClean="0"/>
              <a:t>		    }</a:t>
            </a:r>
          </a:p>
          <a:p>
            <a:pPr>
              <a:buNone/>
            </a:pPr>
            <a:r>
              <a:rPr lang="en-IN" dirty="0" smtClean="0"/>
              <a:t>		</a:t>
            </a:r>
            <a:r>
              <a:rPr lang="en-IN" dirty="0" smtClean="0"/>
              <a:t>finally{</a:t>
            </a:r>
            <a:r>
              <a:rPr lang="en-IN" b="1" dirty="0" err="1" smtClean="0"/>
              <a:t>lock.unlockRead</a:t>
            </a:r>
            <a:r>
              <a:rPr lang="en-IN" b="1" dirty="0" smtClean="0"/>
              <a:t>(stamp)</a:t>
            </a:r>
            <a:r>
              <a:rPr lang="en-IN" dirty="0" smtClean="0"/>
              <a:t>}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	}</a:t>
            </a:r>
          </a:p>
          <a:p>
            <a:pPr>
              <a:buNone/>
            </a:pPr>
            <a:r>
              <a:rPr lang="en-IN" dirty="0" smtClean="0"/>
              <a:t>	}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Conclusion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CompletableFuture</a:t>
            </a:r>
            <a:r>
              <a:rPr lang="en-IN" dirty="0" smtClean="0"/>
              <a:t> is powerful</a:t>
            </a:r>
          </a:p>
          <a:p>
            <a:pPr lvl="1"/>
            <a:r>
              <a:rPr lang="en-IN" dirty="0" smtClean="0"/>
              <a:t>Explore more</a:t>
            </a:r>
          </a:p>
          <a:p>
            <a:pPr lvl="1"/>
            <a:r>
              <a:rPr lang="en-IN" dirty="0" smtClean="0"/>
              <a:t>Write your own </a:t>
            </a:r>
            <a:r>
              <a:rPr lang="en-IN" dirty="0" err="1" smtClean="0"/>
              <a:t>RxJava</a:t>
            </a:r>
            <a:r>
              <a:rPr lang="en-IN" dirty="0" smtClean="0"/>
              <a:t> </a:t>
            </a:r>
            <a:r>
              <a:rPr lang="en-IN" dirty="0" smtClean="0">
                <a:sym typeface="Wingdings" pitchFamily="2" charset="2"/>
              </a:rPr>
              <a:t></a:t>
            </a:r>
          </a:p>
          <a:p>
            <a:r>
              <a:rPr lang="en-IN" dirty="0" err="1" smtClean="0">
                <a:sym typeface="Wingdings" pitchFamily="2" charset="2"/>
              </a:rPr>
              <a:t>StampedLock</a:t>
            </a:r>
            <a:r>
              <a:rPr lang="en-IN" dirty="0" smtClean="0">
                <a:sym typeface="Wingdings" pitchFamily="2" charset="2"/>
              </a:rPr>
              <a:t> is more efficient and optimized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Myself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Concurrency </a:t>
            </a:r>
            <a:r>
              <a:rPr lang="en-IN" b="1" dirty="0" smtClean="0"/>
              <a:t>Enthusiast (</a:t>
            </a:r>
            <a:r>
              <a:rPr lang="en-IN" b="1" dirty="0" err="1" smtClean="0"/>
              <a:t>Golang</a:t>
            </a:r>
            <a:r>
              <a:rPr lang="en-IN" b="1" dirty="0" smtClean="0"/>
              <a:t>, Java)</a:t>
            </a:r>
            <a:endParaRPr lang="en-IN" b="1" dirty="0" smtClean="0"/>
          </a:p>
          <a:p>
            <a:r>
              <a:rPr lang="en-IN" b="1" dirty="0" err="1" smtClean="0"/>
              <a:t>Servlet</a:t>
            </a:r>
            <a:r>
              <a:rPr lang="en-IN" b="1" dirty="0" smtClean="0"/>
              <a:t> 4.0 Spec (JSR 369), JavaEE8</a:t>
            </a:r>
          </a:p>
          <a:p>
            <a:r>
              <a:rPr lang="en-IN" b="1" dirty="0" err="1" smtClean="0"/>
              <a:t>JavaCodeGeeks</a:t>
            </a:r>
            <a:endParaRPr lang="en-IN" b="1" dirty="0" smtClean="0"/>
          </a:p>
          <a:p>
            <a:r>
              <a:rPr lang="en-IN" b="1" dirty="0" err="1" smtClean="0"/>
              <a:t>Dzone</a:t>
            </a:r>
            <a:endParaRPr lang="en-IN" b="1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b="1" dirty="0" smtClean="0"/>
              <a:t>Overview </a:t>
            </a:r>
            <a:r>
              <a:rPr lang="en-IN" b="1" dirty="0" smtClean="0"/>
              <a:t>of concurrency libraries added in </a:t>
            </a:r>
            <a:r>
              <a:rPr lang="en-IN" b="1" dirty="0" smtClean="0"/>
              <a:t>JDK8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Asynchronous </a:t>
            </a:r>
            <a:r>
              <a:rPr lang="en-IN" dirty="0" smtClean="0"/>
              <a:t>result </a:t>
            </a:r>
            <a:r>
              <a:rPr lang="en-IN" dirty="0" smtClean="0"/>
              <a:t>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 smtClean="0"/>
              <a:t>CompletableFuture</a:t>
            </a:r>
            <a:r>
              <a:rPr lang="en-IN" dirty="0" smtClean="0"/>
              <a:t> (Vs classical Future)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 smtClean="0"/>
              <a:t>StampedLock</a:t>
            </a:r>
            <a:r>
              <a:rPr lang="en-IN" dirty="0" smtClean="0"/>
              <a:t> (Vs </a:t>
            </a:r>
            <a:r>
              <a:rPr lang="en-IN" dirty="0" err="1" smtClean="0"/>
              <a:t>ReadWriteLock</a:t>
            </a:r>
            <a:r>
              <a:rPr lang="en-IN" dirty="0" smtClean="0"/>
              <a:t>) </a:t>
            </a:r>
          </a:p>
          <a:p>
            <a:pPr marL="514350" indent="-514350">
              <a:buNone/>
            </a:pPr>
            <a:endParaRPr lang="en-IN" dirty="0" smtClean="0"/>
          </a:p>
          <a:p>
            <a:pPr marL="514350" indent="-514350">
              <a:buNone/>
            </a:pP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Overview </a:t>
            </a:r>
            <a:r>
              <a:rPr lang="en-IN" dirty="0" smtClean="0"/>
              <a:t>of concurrency libraries added in </a:t>
            </a:r>
            <a:r>
              <a:rPr lang="en-IN" dirty="0" smtClean="0"/>
              <a:t>JDK8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 smtClean="0"/>
              <a:t>Asynchronous </a:t>
            </a:r>
            <a:r>
              <a:rPr lang="en-IN" b="1" dirty="0" smtClean="0"/>
              <a:t>result </a:t>
            </a:r>
            <a:r>
              <a:rPr lang="en-IN" b="1" dirty="0" smtClean="0"/>
              <a:t>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 smtClean="0"/>
              <a:t>CompletableFuture</a:t>
            </a:r>
            <a:r>
              <a:rPr lang="en-IN" dirty="0" smtClean="0"/>
              <a:t> (Vs classical Future)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 smtClean="0"/>
              <a:t>StampedLock</a:t>
            </a:r>
            <a:r>
              <a:rPr lang="en-IN" dirty="0" smtClean="0"/>
              <a:t> (Vs </a:t>
            </a:r>
            <a:r>
              <a:rPr lang="en-IN" dirty="0" err="1" smtClean="0"/>
              <a:t>ReadWriteLock</a:t>
            </a:r>
            <a:r>
              <a:rPr lang="en-IN" dirty="0" smtClean="0"/>
              <a:t>) </a:t>
            </a:r>
          </a:p>
          <a:p>
            <a:pPr marL="514350" indent="-514350">
              <a:buNone/>
            </a:pPr>
            <a:endParaRPr lang="en-IN" dirty="0" smtClean="0"/>
          </a:p>
          <a:p>
            <a:pPr marL="514350" indent="-514350">
              <a:buNone/>
            </a:pP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Overview </a:t>
            </a:r>
            <a:r>
              <a:rPr lang="en-IN" dirty="0" smtClean="0"/>
              <a:t>of concurrency libraries added in </a:t>
            </a:r>
            <a:r>
              <a:rPr lang="en-IN" dirty="0" smtClean="0"/>
              <a:t>JDK8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Asynchronous </a:t>
            </a:r>
            <a:r>
              <a:rPr lang="en-IN" dirty="0" smtClean="0"/>
              <a:t>result </a:t>
            </a:r>
            <a:r>
              <a:rPr lang="en-IN" dirty="0" smtClean="0"/>
              <a:t>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 err="1" smtClean="0"/>
              <a:t>CompletableFuture</a:t>
            </a:r>
            <a:r>
              <a:rPr lang="en-IN" b="1" dirty="0" smtClean="0"/>
              <a:t> (Vs classical Future)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 smtClean="0"/>
              <a:t>StampedLock</a:t>
            </a:r>
            <a:r>
              <a:rPr lang="en-IN" dirty="0" smtClean="0"/>
              <a:t> (Vs </a:t>
            </a:r>
            <a:r>
              <a:rPr lang="en-IN" dirty="0" err="1" smtClean="0"/>
              <a:t>ReadWriteLock</a:t>
            </a:r>
            <a:r>
              <a:rPr lang="en-IN" dirty="0" smtClean="0"/>
              <a:t>) </a:t>
            </a:r>
          </a:p>
          <a:p>
            <a:pPr marL="514350" indent="-514350">
              <a:buNone/>
            </a:pPr>
            <a:endParaRPr lang="en-IN" dirty="0" smtClean="0"/>
          </a:p>
          <a:p>
            <a:pPr marL="514350" indent="-514350">
              <a:buNone/>
            </a:pP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Classical Future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An interface in </a:t>
            </a:r>
            <a:r>
              <a:rPr lang="en-IN" dirty="0" err="1" smtClean="0"/>
              <a:t>java.util.concurrent</a:t>
            </a:r>
            <a:r>
              <a:rPr lang="en-IN" dirty="0" smtClean="0"/>
              <a:t> </a:t>
            </a:r>
            <a:r>
              <a:rPr lang="en-IN" dirty="0" err="1" smtClean="0"/>
              <a:t>pkg</a:t>
            </a:r>
            <a:endParaRPr lang="en-IN" dirty="0" smtClean="0"/>
          </a:p>
          <a:p>
            <a:r>
              <a:rPr lang="en-IN" i="1" dirty="0" smtClean="0"/>
              <a:t>Represents the result of an </a:t>
            </a:r>
            <a:r>
              <a:rPr lang="en-IN" i="1" dirty="0" err="1" smtClean="0"/>
              <a:t>async</a:t>
            </a:r>
            <a:r>
              <a:rPr lang="en-IN" i="1" dirty="0" smtClean="0"/>
              <a:t> processing</a:t>
            </a:r>
            <a:r>
              <a:rPr lang="en-IN" dirty="0" smtClean="0"/>
              <a:t>.</a:t>
            </a:r>
          </a:p>
          <a:p>
            <a:r>
              <a:rPr lang="en-IN" dirty="0" err="1" smtClean="0"/>
              <a:t>FutureTask</a:t>
            </a:r>
            <a:r>
              <a:rPr lang="en-IN" dirty="0" smtClean="0"/>
              <a:t> is the concrete implementation</a:t>
            </a:r>
          </a:p>
          <a:p>
            <a:r>
              <a:rPr lang="en-IN" dirty="0" smtClean="0"/>
              <a:t>Utility Methods with the interface:</a:t>
            </a:r>
          </a:p>
          <a:p>
            <a:pPr lvl="1"/>
            <a:r>
              <a:rPr lang="en-IN" dirty="0" err="1" smtClean="0">
                <a:solidFill>
                  <a:srgbClr val="0070C0"/>
                </a:solidFill>
              </a:rPr>
              <a:t>isDone</a:t>
            </a:r>
            <a:r>
              <a:rPr lang="en-IN" dirty="0" smtClean="0">
                <a:solidFill>
                  <a:srgbClr val="0070C0"/>
                </a:solidFill>
              </a:rPr>
              <a:t>()</a:t>
            </a:r>
          </a:p>
          <a:p>
            <a:pPr lvl="1"/>
            <a:r>
              <a:rPr lang="en-IN" dirty="0" err="1" smtClean="0">
                <a:solidFill>
                  <a:srgbClr val="0070C0"/>
                </a:solidFill>
              </a:rPr>
              <a:t>isCancelled</a:t>
            </a:r>
            <a:r>
              <a:rPr lang="en-IN" dirty="0" smtClean="0">
                <a:solidFill>
                  <a:srgbClr val="0070C0"/>
                </a:solidFill>
              </a:rPr>
              <a:t>()</a:t>
            </a:r>
          </a:p>
          <a:p>
            <a:pPr lvl="1"/>
            <a:r>
              <a:rPr lang="en-IN" dirty="0" smtClean="0">
                <a:solidFill>
                  <a:srgbClr val="0070C0"/>
                </a:solidFill>
              </a:rPr>
              <a:t>cancel(</a:t>
            </a:r>
            <a:r>
              <a:rPr lang="en-IN" dirty="0" err="1" smtClean="0">
                <a:solidFill>
                  <a:srgbClr val="0070C0"/>
                </a:solidFill>
              </a:rPr>
              <a:t>boolean</a:t>
            </a:r>
            <a:r>
              <a:rPr lang="en-IN" dirty="0" smtClean="0">
                <a:solidFill>
                  <a:srgbClr val="0070C0"/>
                </a:solidFill>
              </a:rPr>
              <a:t> </a:t>
            </a:r>
            <a:r>
              <a:rPr lang="en-IN" dirty="0" err="1" smtClean="0">
                <a:solidFill>
                  <a:srgbClr val="0070C0"/>
                </a:solidFill>
              </a:rPr>
              <a:t>mayInterruptIfRunning</a:t>
            </a:r>
            <a:r>
              <a:rPr lang="en-IN" dirty="0" smtClean="0">
                <a:solidFill>
                  <a:srgbClr val="0070C0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Classical Future continued 2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Future programming model: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  </a:t>
            </a:r>
            <a:r>
              <a:rPr lang="en-IN" sz="2800" dirty="0" err="1" smtClean="0">
                <a:latin typeface="+mj-lt"/>
                <a:cs typeface="Courier New" pitchFamily="49" charset="0"/>
              </a:rPr>
              <a:t>ExecutorService</a:t>
            </a:r>
            <a:r>
              <a:rPr lang="en-IN" sz="2800" dirty="0" smtClean="0">
                <a:latin typeface="+mj-lt"/>
                <a:cs typeface="Courier New" pitchFamily="49" charset="0"/>
              </a:rPr>
              <a:t> </a:t>
            </a:r>
            <a:r>
              <a:rPr lang="en-IN" sz="2800" dirty="0" smtClean="0">
                <a:latin typeface="+mj-lt"/>
                <a:cs typeface="Courier New" pitchFamily="49" charset="0"/>
              </a:rPr>
              <a:t>pool = ...</a:t>
            </a:r>
          </a:p>
          <a:p>
            <a:pPr>
              <a:buNone/>
            </a:pPr>
            <a:r>
              <a:rPr lang="en-IN" sz="2800" dirty="0" smtClean="0">
                <a:latin typeface="+mj-lt"/>
                <a:cs typeface="Courier New" pitchFamily="49" charset="0"/>
              </a:rPr>
              <a:t>  </a:t>
            </a:r>
            <a:r>
              <a:rPr lang="en-IN" sz="2800" dirty="0" smtClean="0">
                <a:latin typeface="+mj-lt"/>
                <a:cs typeface="Courier New" pitchFamily="49" charset="0"/>
              </a:rPr>
              <a:t>Future&lt;Double&gt; </a:t>
            </a:r>
            <a:r>
              <a:rPr lang="en-IN" sz="2800" dirty="0" err="1" smtClean="0">
                <a:latin typeface="+mj-lt"/>
                <a:cs typeface="Courier New" pitchFamily="49" charset="0"/>
              </a:rPr>
              <a:t>bankBalance</a:t>
            </a:r>
            <a:r>
              <a:rPr lang="en-IN" sz="2800" dirty="0" smtClean="0">
                <a:latin typeface="+mj-lt"/>
                <a:cs typeface="Courier New" pitchFamily="49" charset="0"/>
              </a:rPr>
              <a:t>=</a:t>
            </a:r>
            <a:r>
              <a:rPr lang="en-IN" sz="2800" dirty="0" err="1" smtClean="0">
                <a:latin typeface="+mj-lt"/>
                <a:cs typeface="Courier New" pitchFamily="49" charset="0"/>
              </a:rPr>
              <a:t>pool.submit</a:t>
            </a:r>
            <a:r>
              <a:rPr lang="en-IN" sz="2800" dirty="0" smtClean="0">
                <a:latin typeface="+mj-lt"/>
                <a:cs typeface="Courier New" pitchFamily="49" charset="0"/>
              </a:rPr>
              <a:t>(()-&gt;{</a:t>
            </a:r>
          </a:p>
          <a:p>
            <a:pPr>
              <a:buNone/>
            </a:pPr>
            <a:r>
              <a:rPr lang="en-IN" sz="2800" dirty="0" smtClean="0">
                <a:latin typeface="+mj-lt"/>
                <a:cs typeface="Courier New" pitchFamily="49" charset="0"/>
              </a:rPr>
              <a:t> </a:t>
            </a:r>
            <a:r>
              <a:rPr lang="en-IN" sz="2800" dirty="0" smtClean="0">
                <a:latin typeface="+mj-lt"/>
                <a:cs typeface="Courier New" pitchFamily="49" charset="0"/>
              </a:rPr>
              <a:t>                                             return </a:t>
            </a:r>
            <a:r>
              <a:rPr lang="en-IN" sz="2800" dirty="0" err="1" smtClean="0">
                <a:latin typeface="+mj-lt"/>
                <a:cs typeface="Courier New" pitchFamily="49" charset="0"/>
              </a:rPr>
              <a:t>bankBalance</a:t>
            </a:r>
            <a:r>
              <a:rPr lang="en-IN" sz="2800" dirty="0" smtClean="0">
                <a:latin typeface="+mj-lt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IN" sz="2800" dirty="0" smtClean="0">
                <a:latin typeface="+mj-lt"/>
                <a:cs typeface="Courier New" pitchFamily="49" charset="0"/>
              </a:rPr>
              <a:t> </a:t>
            </a:r>
            <a:r>
              <a:rPr lang="en-IN" sz="2800" dirty="0" smtClean="0">
                <a:latin typeface="+mj-lt"/>
                <a:cs typeface="Courier New" pitchFamily="49" charset="0"/>
              </a:rPr>
              <a:t>                                         });</a:t>
            </a:r>
          </a:p>
          <a:p>
            <a:pPr>
              <a:buNone/>
            </a:pPr>
            <a:r>
              <a:rPr lang="en-IN" sz="2800" dirty="0" smtClean="0">
                <a:latin typeface="+mj-lt"/>
                <a:cs typeface="Courier New" pitchFamily="49" charset="0"/>
              </a:rPr>
              <a:t> </a:t>
            </a:r>
            <a:r>
              <a:rPr lang="en-IN" sz="2800" dirty="0" smtClean="0">
                <a:latin typeface="+mj-lt"/>
                <a:cs typeface="Courier New" pitchFamily="49" charset="0"/>
              </a:rPr>
              <a:t> double balance = </a:t>
            </a:r>
            <a:r>
              <a:rPr lang="en-IN" sz="2800" dirty="0" err="1" smtClean="0">
                <a:latin typeface="+mj-lt"/>
                <a:cs typeface="Courier New" pitchFamily="49" charset="0"/>
              </a:rPr>
              <a:t>bankBalance.get</a:t>
            </a:r>
            <a:r>
              <a:rPr lang="en-IN" sz="2800" dirty="0" smtClean="0">
                <a:latin typeface="+mj-lt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IN" sz="2800" dirty="0" smtClean="0">
                <a:latin typeface="+mj-lt"/>
                <a:cs typeface="Courier New" pitchFamily="49" charset="0"/>
              </a:rPr>
              <a:t> </a:t>
            </a:r>
            <a:r>
              <a:rPr lang="en-IN" sz="2800" dirty="0" smtClean="0">
                <a:latin typeface="+mj-lt"/>
                <a:cs typeface="Courier New" pitchFamily="49" charset="0"/>
              </a:rPr>
              <a:t> </a:t>
            </a:r>
            <a:r>
              <a:rPr lang="en-IN" sz="2800" dirty="0" err="1" smtClean="0">
                <a:latin typeface="+mj-lt"/>
                <a:cs typeface="Courier New" pitchFamily="49" charset="0"/>
              </a:rPr>
              <a:t>System.out.println</a:t>
            </a:r>
            <a:r>
              <a:rPr lang="en-IN" sz="2800" dirty="0" smtClean="0">
                <a:latin typeface="+mj-lt"/>
                <a:cs typeface="Courier New" pitchFamily="49" charset="0"/>
              </a:rPr>
              <a:t>(“Bank balance: ”+balance);</a:t>
            </a:r>
            <a:endParaRPr lang="en-IN" sz="2800" dirty="0" smtClean="0">
              <a:latin typeface="+mj-lt"/>
              <a:cs typeface="Courier New" pitchFamily="49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Classical Future continued 3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Future programming model: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      </a:t>
            </a:r>
            <a:r>
              <a:rPr lang="en-IN" sz="2800" dirty="0" err="1" smtClean="0">
                <a:latin typeface="+mj-lt"/>
                <a:cs typeface="Courier New" pitchFamily="49" charset="0"/>
              </a:rPr>
              <a:t>ExecutorService</a:t>
            </a:r>
            <a:r>
              <a:rPr lang="en-IN" sz="2800" dirty="0" smtClean="0">
                <a:latin typeface="+mj-lt"/>
                <a:cs typeface="Courier New" pitchFamily="49" charset="0"/>
              </a:rPr>
              <a:t> </a:t>
            </a:r>
            <a:r>
              <a:rPr lang="en-IN" sz="2800" dirty="0" smtClean="0">
                <a:latin typeface="+mj-lt"/>
                <a:cs typeface="Courier New" pitchFamily="49" charset="0"/>
              </a:rPr>
              <a:t>pool = ...</a:t>
            </a:r>
          </a:p>
          <a:p>
            <a:pPr>
              <a:buNone/>
            </a:pPr>
            <a:r>
              <a:rPr lang="en-IN" sz="2800" dirty="0" smtClean="0">
                <a:latin typeface="+mj-lt"/>
                <a:cs typeface="Courier New" pitchFamily="49" charset="0"/>
              </a:rPr>
              <a:t>  </a:t>
            </a:r>
            <a:r>
              <a:rPr lang="en-IN" sz="2800" dirty="0" smtClean="0">
                <a:latin typeface="+mj-lt"/>
                <a:cs typeface="Courier New" pitchFamily="49" charset="0"/>
              </a:rPr>
              <a:t>     Future&lt;Double&gt; </a:t>
            </a:r>
            <a:r>
              <a:rPr lang="en-IN" sz="2800" dirty="0" err="1" smtClean="0">
                <a:latin typeface="+mj-lt"/>
                <a:cs typeface="Courier New" pitchFamily="49" charset="0"/>
              </a:rPr>
              <a:t>bankBalance</a:t>
            </a:r>
            <a:r>
              <a:rPr lang="en-IN" sz="2800" dirty="0" smtClean="0">
                <a:latin typeface="+mj-lt"/>
                <a:cs typeface="Courier New" pitchFamily="49" charset="0"/>
              </a:rPr>
              <a:t>=</a:t>
            </a:r>
            <a:r>
              <a:rPr lang="en-IN" sz="2800" dirty="0" err="1" smtClean="0">
                <a:latin typeface="+mj-lt"/>
                <a:cs typeface="Courier New" pitchFamily="49" charset="0"/>
              </a:rPr>
              <a:t>pool.submit</a:t>
            </a:r>
            <a:r>
              <a:rPr lang="en-IN" sz="2800" dirty="0" smtClean="0">
                <a:latin typeface="+mj-lt"/>
                <a:cs typeface="Courier New" pitchFamily="49" charset="0"/>
              </a:rPr>
              <a:t>(()-&gt;{</a:t>
            </a:r>
          </a:p>
          <a:p>
            <a:pPr>
              <a:buNone/>
            </a:pPr>
            <a:r>
              <a:rPr lang="en-IN" sz="2800" dirty="0" smtClean="0">
                <a:latin typeface="+mj-lt"/>
                <a:cs typeface="Courier New" pitchFamily="49" charset="0"/>
              </a:rPr>
              <a:t>	</a:t>
            </a:r>
            <a:r>
              <a:rPr lang="en-IN" sz="2800" dirty="0" smtClean="0">
                <a:latin typeface="+mj-lt"/>
                <a:cs typeface="Courier New" pitchFamily="49" charset="0"/>
              </a:rPr>
              <a:t>		</a:t>
            </a:r>
            <a:r>
              <a:rPr lang="en-IN" sz="2800" dirty="0" err="1" smtClean="0">
                <a:latin typeface="+mj-lt"/>
                <a:cs typeface="Courier New" pitchFamily="49" charset="0"/>
              </a:rPr>
              <a:t>Thread.sleep</a:t>
            </a:r>
            <a:r>
              <a:rPr lang="en-IN" sz="2800" dirty="0" smtClean="0">
                <a:latin typeface="+mj-lt"/>
                <a:cs typeface="Courier New" pitchFamily="49" charset="0"/>
              </a:rPr>
              <a:t>(5000L);//</a:t>
            </a:r>
            <a:r>
              <a:rPr lang="en-IN" sz="2800" dirty="0" err="1" smtClean="0">
                <a:latin typeface="+mj-lt"/>
                <a:cs typeface="Courier New" pitchFamily="49" charset="0"/>
              </a:rPr>
              <a:t>sim</a:t>
            </a:r>
            <a:r>
              <a:rPr lang="en-IN" sz="2800" dirty="0" smtClean="0">
                <a:latin typeface="+mj-lt"/>
                <a:cs typeface="Courier New" pitchFamily="49" charset="0"/>
              </a:rPr>
              <a:t> </a:t>
            </a:r>
            <a:r>
              <a:rPr lang="en-IN" sz="2800" dirty="0" smtClean="0">
                <a:latin typeface="+mj-lt"/>
                <a:cs typeface="Courier New" pitchFamily="49" charset="0"/>
              </a:rPr>
              <a:t>p</a:t>
            </a:r>
            <a:r>
              <a:rPr lang="en-IN" sz="2800" dirty="0" smtClean="0">
                <a:latin typeface="+mj-lt"/>
                <a:cs typeface="Courier New" pitchFamily="49" charset="0"/>
              </a:rPr>
              <a:t>rocessing time</a:t>
            </a:r>
          </a:p>
          <a:p>
            <a:pPr>
              <a:buNone/>
            </a:pPr>
            <a:r>
              <a:rPr lang="en-IN" sz="2800" dirty="0" smtClean="0">
                <a:latin typeface="+mj-lt"/>
                <a:cs typeface="Courier New" pitchFamily="49" charset="0"/>
              </a:rPr>
              <a:t> </a:t>
            </a:r>
            <a:r>
              <a:rPr lang="en-IN" sz="2800" dirty="0" smtClean="0">
                <a:latin typeface="+mj-lt"/>
                <a:cs typeface="Courier New" pitchFamily="49" charset="0"/>
              </a:rPr>
              <a:t>                       return </a:t>
            </a:r>
            <a:r>
              <a:rPr lang="en-IN" sz="2800" dirty="0" err="1" smtClean="0">
                <a:latin typeface="+mj-lt"/>
                <a:cs typeface="Courier New" pitchFamily="49" charset="0"/>
              </a:rPr>
              <a:t>bankBalance</a:t>
            </a:r>
            <a:r>
              <a:rPr lang="en-IN" sz="2800" dirty="0" smtClean="0">
                <a:latin typeface="+mj-lt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IN" sz="2800" dirty="0" smtClean="0">
                <a:latin typeface="+mj-lt"/>
                <a:cs typeface="Courier New" pitchFamily="49" charset="0"/>
              </a:rPr>
              <a:t> </a:t>
            </a:r>
            <a:r>
              <a:rPr lang="en-IN" sz="2800" dirty="0" smtClean="0">
                <a:latin typeface="+mj-lt"/>
                <a:cs typeface="Courier New" pitchFamily="49" charset="0"/>
              </a:rPr>
              <a:t>                   });</a:t>
            </a:r>
          </a:p>
          <a:p>
            <a:pPr>
              <a:buNone/>
            </a:pPr>
            <a:endParaRPr lang="en-IN" sz="2800" dirty="0" smtClean="0">
              <a:latin typeface="+mj-lt"/>
              <a:cs typeface="Courier New" pitchFamily="49" charset="0"/>
            </a:endParaRPr>
          </a:p>
          <a:p>
            <a:pPr>
              <a:buNone/>
            </a:pPr>
            <a:r>
              <a:rPr lang="en-IN" sz="2800" dirty="0" smtClean="0">
                <a:latin typeface="+mj-lt"/>
                <a:cs typeface="Courier New" pitchFamily="49" charset="0"/>
              </a:rPr>
              <a:t>       try{</a:t>
            </a:r>
          </a:p>
          <a:p>
            <a:pPr>
              <a:buNone/>
            </a:pPr>
            <a:r>
              <a:rPr lang="en-IN" sz="2800" dirty="0" smtClean="0">
                <a:latin typeface="+mj-lt"/>
                <a:cs typeface="Courier New" pitchFamily="49" charset="0"/>
              </a:rPr>
              <a:t> </a:t>
            </a:r>
            <a:r>
              <a:rPr lang="en-IN" sz="2800" dirty="0" smtClean="0">
                <a:latin typeface="+mj-lt"/>
                <a:cs typeface="Courier New" pitchFamily="49" charset="0"/>
              </a:rPr>
              <a:t>             </a:t>
            </a:r>
            <a:r>
              <a:rPr lang="en-IN" sz="2800" dirty="0" smtClean="0">
                <a:cs typeface="Courier New" pitchFamily="49" charset="0"/>
              </a:rPr>
              <a:t>double </a:t>
            </a:r>
            <a:r>
              <a:rPr lang="en-IN" sz="2800" dirty="0" smtClean="0">
                <a:cs typeface="Courier New" pitchFamily="49" charset="0"/>
              </a:rPr>
              <a:t>balance = </a:t>
            </a:r>
            <a:r>
              <a:rPr lang="en-IN" sz="2800" dirty="0" err="1" smtClean="0">
                <a:cs typeface="Courier New" pitchFamily="49" charset="0"/>
              </a:rPr>
              <a:t>bankBalance</a:t>
            </a:r>
            <a:r>
              <a:rPr lang="en-IN" sz="2800" b="1" dirty="0" err="1" smtClean="0">
                <a:solidFill>
                  <a:srgbClr val="FF0000"/>
                </a:solidFill>
                <a:cs typeface="Courier New" pitchFamily="49" charset="0"/>
              </a:rPr>
              <a:t>.get</a:t>
            </a:r>
            <a:r>
              <a:rPr lang="en-IN" sz="2800" b="1" dirty="0" smtClean="0">
                <a:solidFill>
                  <a:srgbClr val="FF0000"/>
                </a:solidFill>
                <a:cs typeface="Courier New" pitchFamily="49" charset="0"/>
              </a:rPr>
              <a:t>(); </a:t>
            </a:r>
            <a:r>
              <a:rPr lang="en-IN" sz="2800" b="1" dirty="0" smtClean="0">
                <a:solidFill>
                  <a:srgbClr val="FF0000"/>
                </a:solidFill>
                <a:cs typeface="Courier New" pitchFamily="49" charset="0"/>
              </a:rPr>
              <a:t>//blocking call  </a:t>
            </a:r>
            <a:r>
              <a:rPr lang="en-IN" sz="2800" dirty="0" smtClean="0">
                <a:latin typeface="+mj-lt"/>
                <a:cs typeface="Courier New" pitchFamily="49" charset="0"/>
              </a:rPr>
              <a:t>}catch(</a:t>
            </a:r>
            <a:r>
              <a:rPr lang="en-IN" sz="2800" dirty="0" err="1" smtClean="0">
                <a:solidFill>
                  <a:srgbClr val="FF0000"/>
                </a:solidFill>
                <a:latin typeface="+mj-lt"/>
                <a:cs typeface="Courier New" pitchFamily="49" charset="0"/>
              </a:rPr>
              <a:t>InterruptedException</a:t>
            </a:r>
            <a:r>
              <a:rPr lang="en-IN" sz="2800" dirty="0" smtClean="0">
                <a:latin typeface="+mj-lt"/>
                <a:cs typeface="Courier New" pitchFamily="49" charset="0"/>
              </a:rPr>
              <a:t> ignore){}</a:t>
            </a:r>
          </a:p>
          <a:p>
            <a:pPr>
              <a:buNone/>
            </a:pPr>
            <a:endParaRPr lang="en-IN" sz="2800" dirty="0" smtClean="0">
              <a:latin typeface="+mj-lt"/>
              <a:cs typeface="Courier New" pitchFamily="49" charset="0"/>
            </a:endParaRPr>
          </a:p>
          <a:p>
            <a:r>
              <a:rPr lang="en-IN" sz="2800" dirty="0" smtClean="0">
                <a:latin typeface="+mj-lt"/>
                <a:cs typeface="Courier New" pitchFamily="49" charset="0"/>
              </a:rPr>
              <a:t>Work around:</a:t>
            </a:r>
          </a:p>
          <a:p>
            <a:pPr lvl="1"/>
            <a:r>
              <a:rPr lang="en-IN" sz="2400" dirty="0" smtClean="0">
                <a:latin typeface="+mj-lt"/>
                <a:cs typeface="Courier New" pitchFamily="49" charset="0"/>
              </a:rPr>
              <a:t>May spin around and check with </a:t>
            </a:r>
            <a:r>
              <a:rPr lang="en-IN" sz="2400" dirty="0" err="1" smtClean="0">
                <a:latin typeface="+mj-lt"/>
                <a:cs typeface="Courier New" pitchFamily="49" charset="0"/>
              </a:rPr>
              <a:t>isDone</a:t>
            </a:r>
            <a:r>
              <a:rPr lang="en-IN" sz="2400" dirty="0" smtClean="0">
                <a:latin typeface="+mj-lt"/>
                <a:cs typeface="Courier New" pitchFamily="49" charset="0"/>
              </a:rPr>
              <a:t>() or </a:t>
            </a:r>
            <a:r>
              <a:rPr lang="en-IN" sz="2400" dirty="0" err="1" smtClean="0">
                <a:latin typeface="+mj-lt"/>
                <a:cs typeface="Courier New" pitchFamily="49" charset="0"/>
              </a:rPr>
              <a:t>isCancelled</a:t>
            </a:r>
            <a:r>
              <a:rPr lang="en-IN" sz="2400" dirty="0" smtClean="0">
                <a:latin typeface="+mj-lt"/>
                <a:cs typeface="Courier New" pitchFamily="49" charset="0"/>
              </a:rPr>
              <a:t>();</a:t>
            </a:r>
          </a:p>
          <a:p>
            <a:pPr lvl="1"/>
            <a:r>
              <a:rPr lang="en-IN" sz="2400" dirty="0" smtClean="0">
                <a:latin typeface="+mj-lt"/>
                <a:cs typeface="Courier New" pitchFamily="49" charset="0"/>
              </a:rPr>
              <a:t>Use</a:t>
            </a:r>
            <a:r>
              <a:rPr lang="en-IN" sz="2400" b="1" dirty="0" smtClean="0">
                <a:solidFill>
                  <a:srgbClr val="00863D"/>
                </a:solidFill>
                <a:latin typeface="+mj-lt"/>
                <a:cs typeface="Courier New" pitchFamily="49" charset="0"/>
              </a:rPr>
              <a:t> </a:t>
            </a:r>
            <a:r>
              <a:rPr lang="en-IN" sz="2400" b="1" dirty="0" err="1" smtClean="0">
                <a:solidFill>
                  <a:srgbClr val="00863D"/>
                </a:solidFill>
                <a:latin typeface="+mj-lt"/>
                <a:cs typeface="Courier New" pitchFamily="49" charset="0"/>
              </a:rPr>
              <a:t>CompletableFuture</a:t>
            </a:r>
            <a:r>
              <a:rPr lang="en-IN" sz="2400" b="1" dirty="0" smtClean="0">
                <a:solidFill>
                  <a:srgbClr val="00863D"/>
                </a:solidFill>
                <a:latin typeface="+mj-lt"/>
                <a:cs typeface="Courier New" pitchFamily="49" charset="0"/>
              </a:rPr>
              <a:t>!</a:t>
            </a:r>
          </a:p>
          <a:p>
            <a:pPr>
              <a:buNone/>
            </a:pPr>
            <a:r>
              <a:rPr lang="en-IN" sz="2800" dirty="0" smtClean="0">
                <a:latin typeface="+mj-lt"/>
                <a:cs typeface="Courier New" pitchFamily="49" charset="0"/>
              </a:rPr>
              <a:t> </a:t>
            </a:r>
            <a:r>
              <a:rPr lang="en-IN" sz="2800" dirty="0" smtClean="0">
                <a:latin typeface="+mj-lt"/>
                <a:cs typeface="Courier New" pitchFamily="49" charset="0"/>
              </a:rPr>
              <a:t> </a:t>
            </a:r>
            <a:endParaRPr lang="en-IN" sz="2800" dirty="0" smtClean="0">
              <a:latin typeface="+mj-lt"/>
              <a:cs typeface="Courier New" pitchFamily="49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568</Words>
  <Application>Microsoft Office PowerPoint</Application>
  <PresentationFormat>On-screen Show (4:3)</PresentationFormat>
  <Paragraphs>236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Java 8 Concurrency Abstractions</vt:lpstr>
      <vt:lpstr>Agenda</vt:lpstr>
      <vt:lpstr>Myself</vt:lpstr>
      <vt:lpstr>Agenda</vt:lpstr>
      <vt:lpstr>Agenda</vt:lpstr>
      <vt:lpstr>Agenda</vt:lpstr>
      <vt:lpstr>Classical Future</vt:lpstr>
      <vt:lpstr>Classical Future continued 2</vt:lpstr>
      <vt:lpstr>Classical Future continued 3</vt:lpstr>
      <vt:lpstr>CompletableFuture</vt:lpstr>
      <vt:lpstr>CompletableFuture Reactive Usage </vt:lpstr>
      <vt:lpstr>supplyAsync(...) Variants</vt:lpstr>
      <vt:lpstr>thenAccept(...) Variants</vt:lpstr>
      <vt:lpstr>More into piping Reactions</vt:lpstr>
      <vt:lpstr>Other Important Piping APIs - 1</vt:lpstr>
      <vt:lpstr>Other Important Piping APIs - 2</vt:lpstr>
      <vt:lpstr>How we leveraged the power of CompletableFuture</vt:lpstr>
      <vt:lpstr>How we leveraged the power of CompletableFuture - 2</vt:lpstr>
      <vt:lpstr>Creating APIs to return CompletableFuture</vt:lpstr>
      <vt:lpstr>ReentrantReadWriteLock  Precursor to StampedLock</vt:lpstr>
      <vt:lpstr> ReentrantReadWriteLock </vt:lpstr>
      <vt:lpstr>StampedLock</vt:lpstr>
      <vt:lpstr>Pessimistic StampedLocking </vt:lpstr>
      <vt:lpstr>Optimistic StampedLock</vt:lpstr>
      <vt:lpstr>Conclusion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8 Concurrency Abstractions</dc:title>
  <dc:creator>Nawazish Mohammad Khan</dc:creator>
  <cp:lastModifiedBy>Nawazish Mohammad Khan</cp:lastModifiedBy>
  <cp:revision>105</cp:revision>
  <dcterms:created xsi:type="dcterms:W3CDTF">2006-08-16T00:00:00Z</dcterms:created>
  <dcterms:modified xsi:type="dcterms:W3CDTF">2016-10-16T18:08:31Z</dcterms:modified>
</cp:coreProperties>
</file>