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04B6-D064-D34B-A5A6-8E9E8B77C06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619D8-4D42-2A41-BAE3-8FF9AD866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9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9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7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619D8-4D42-2A41-BAE3-8FF9AD866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D057-C824-B244-823F-FD59BB249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3ED7F-A8A7-8640-9EFA-C0B464ED9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38FB8-2079-B144-8697-4D0CADE5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30629"/>
            <a:ext cx="8689976" cy="5127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41146-8B0D-714E-A7FA-7444EF8D136A}"/>
              </a:ext>
            </a:extLst>
          </p:cNvPr>
          <p:cNvSpPr txBox="1"/>
          <p:nvPr/>
        </p:nvSpPr>
        <p:spPr>
          <a:xfrm>
            <a:off x="2328672" y="3887822"/>
            <a:ext cx="79075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            </a:t>
            </a:r>
            <a:r>
              <a:rPr lang="en-US" sz="3000" b="1" dirty="0">
                <a:solidFill>
                  <a:schemeClr val="bg1"/>
                </a:solidFill>
              </a:rPr>
              <a:t>Executor Framework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      </a:t>
            </a:r>
            <a:r>
              <a:rPr lang="en-US" sz="2500" b="1" dirty="0">
                <a:solidFill>
                  <a:schemeClr val="bg1"/>
                </a:solidFill>
              </a:rPr>
              <a:t>A framework for concurrent/parallel task processing</a:t>
            </a:r>
          </a:p>
        </p:txBody>
      </p:sp>
    </p:spTree>
    <p:extLst>
      <p:ext uri="{BB962C8B-B14F-4D97-AF65-F5344CB8AC3E}">
        <p14:creationId xmlns:p14="http://schemas.microsoft.com/office/powerpoint/2010/main" val="36102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F219-7AEB-FA4F-8DF0-E80A545E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6296-A6DF-654C-ACF3-6C6262A0EB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81242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367D-219C-2A48-965E-B65CC533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policy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5CD4-223A-9340-8A14-40A8BDF126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cap="none" dirty="0"/>
              <a:t>class </a:t>
            </a:r>
            <a:r>
              <a:rPr lang="en-US" cap="none" dirty="0" err="1"/>
              <a:t>PrimeGenerator</a:t>
            </a:r>
            <a:r>
              <a:rPr lang="en-US" cap="none" dirty="0"/>
              <a:t> implements Runnable{</a:t>
            </a:r>
          </a:p>
          <a:p>
            <a:pPr marL="0" indent="0">
              <a:buNone/>
            </a:pPr>
            <a:r>
              <a:rPr lang="en-US" cap="none" dirty="0"/>
              <a:t>	private </a:t>
            </a:r>
            <a:r>
              <a:rPr lang="en-US" b="1" cap="none" dirty="0"/>
              <a:t>volatile</a:t>
            </a:r>
            <a:r>
              <a:rPr lang="en-US" cap="none" dirty="0"/>
              <a:t> Boolean cancelled;	</a:t>
            </a:r>
          </a:p>
          <a:p>
            <a:pPr marL="0" indent="0">
              <a:buNone/>
            </a:pPr>
            <a:r>
              <a:rPr lang="en-US" cap="none" dirty="0"/>
              <a:t>	public void run(){</a:t>
            </a:r>
          </a:p>
          <a:p>
            <a:pPr marL="0" indent="0">
              <a:buNone/>
            </a:pPr>
            <a:r>
              <a:rPr lang="en-US" cap="none" dirty="0"/>
              <a:t>		</a:t>
            </a:r>
            <a:r>
              <a:rPr lang="en-US" cap="none" dirty="0" err="1"/>
              <a:t>BigInteger</a:t>
            </a:r>
            <a:r>
              <a:rPr lang="en-US" cap="none" dirty="0"/>
              <a:t> p = </a:t>
            </a:r>
            <a:r>
              <a:rPr lang="en-US" cap="none" dirty="0" err="1"/>
              <a:t>BigInteger.ONE</a:t>
            </a:r>
            <a:r>
              <a:rPr lang="en-US" cap="none" dirty="0"/>
              <a:t>;</a:t>
            </a:r>
          </a:p>
          <a:p>
            <a:pPr marL="0" indent="0">
              <a:buNone/>
            </a:pPr>
            <a:r>
              <a:rPr lang="en-US" cap="none" dirty="0"/>
              <a:t>		while (!cancelled){</a:t>
            </a:r>
          </a:p>
          <a:p>
            <a:pPr marL="0" indent="0">
              <a:buNone/>
            </a:pPr>
            <a:r>
              <a:rPr lang="en-US" cap="none" dirty="0"/>
              <a:t>		      p=</a:t>
            </a:r>
            <a:r>
              <a:rPr lang="en-US" cap="none" dirty="0" err="1"/>
              <a:t>p.nextProbablePrime</a:t>
            </a:r>
            <a:r>
              <a:rPr lang="en-US" cap="none" dirty="0"/>
              <a:t>();</a:t>
            </a:r>
          </a:p>
          <a:p>
            <a:pPr marL="0" indent="0">
              <a:buNone/>
            </a:pPr>
            <a:r>
              <a:rPr lang="en-US" cap="none" dirty="0"/>
              <a:t>		}</a:t>
            </a:r>
          </a:p>
          <a:p>
            <a:pPr marL="0" indent="0">
              <a:buNone/>
            </a:pPr>
            <a:r>
              <a:rPr lang="en-US" cap="none" dirty="0"/>
              <a:t>	}</a:t>
            </a:r>
          </a:p>
          <a:p>
            <a:pPr marL="0" indent="0">
              <a:buNone/>
            </a:pPr>
            <a:r>
              <a:rPr lang="en-US" cap="none" dirty="0"/>
              <a:t>	public void cancel {cancelled = true;}</a:t>
            </a:r>
          </a:p>
          <a:p>
            <a:pPr marL="0" indent="0">
              <a:buNone/>
            </a:pPr>
            <a:r>
              <a:rPr lang="en-US" cap="none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A66B-DE68-2444-AE5B-C464708837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Client code</a:t>
            </a:r>
          </a:p>
          <a:p>
            <a:pPr marL="0" indent="0">
              <a:buNone/>
            </a:pPr>
            <a:r>
              <a:rPr lang="en-US" cap="none" dirty="0"/>
              <a:t>…main(String[]</a:t>
            </a:r>
            <a:r>
              <a:rPr lang="en-US" cap="none" dirty="0" err="1"/>
              <a:t>args</a:t>
            </a:r>
            <a:r>
              <a:rPr lang="en-US" cap="none" dirty="0"/>
              <a:t>){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err="1"/>
              <a:t>PrimeGenerator</a:t>
            </a:r>
            <a:r>
              <a:rPr lang="en-US" cap="none" dirty="0"/>
              <a:t> gen = …</a:t>
            </a:r>
          </a:p>
          <a:p>
            <a:pPr marL="0" indent="0">
              <a:buNone/>
            </a:pPr>
            <a:r>
              <a:rPr lang="en-US" cap="none" dirty="0"/>
              <a:t>	new Thread(gen).start();</a:t>
            </a:r>
          </a:p>
          <a:p>
            <a:pPr marL="0" indent="0">
              <a:buNone/>
            </a:pPr>
            <a:r>
              <a:rPr lang="en-US" cap="none" dirty="0"/>
              <a:t>	try{ </a:t>
            </a:r>
            <a:r>
              <a:rPr lang="en-US" cap="none" dirty="0" err="1"/>
              <a:t>Thread.sleep</a:t>
            </a:r>
            <a:r>
              <a:rPr lang="en-US" cap="none" dirty="0"/>
              <a:t>(1)} finally{</a:t>
            </a:r>
          </a:p>
          <a:p>
            <a:pPr marL="0" indent="0">
              <a:buNone/>
            </a:pPr>
            <a:r>
              <a:rPr lang="en-US" cap="none" dirty="0"/>
              <a:t>		</a:t>
            </a:r>
            <a:r>
              <a:rPr lang="en-US" cap="none" dirty="0" err="1"/>
              <a:t>gen.cancel</a:t>
            </a:r>
            <a:r>
              <a:rPr lang="en-US" cap="none" dirty="0"/>
              <a:t>();</a:t>
            </a:r>
          </a:p>
          <a:p>
            <a:pPr marL="0" indent="0">
              <a:buNone/>
            </a:pPr>
            <a:r>
              <a:rPr lang="en-US" cap="none" dirty="0"/>
              <a:t>	}</a:t>
            </a:r>
          </a:p>
          <a:p>
            <a:pPr marL="0" indent="0">
              <a:buNone/>
            </a:pPr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1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620F-0F74-954D-A1B1-60C0B1CF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43025"/>
            <a:ext cx="8689976" cy="852485"/>
          </a:xfrm>
        </p:spPr>
        <p:txBody>
          <a:bodyPr>
            <a:normAutofit fontScale="90000"/>
          </a:bodyPr>
          <a:lstStyle/>
          <a:p>
            <a:r>
              <a:rPr lang="en-US" dirty="0"/>
              <a:t>Watch out with cancellation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BA9F-A654-074E-8B52-FD5FFCDC5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071688"/>
            <a:ext cx="8689976" cy="455771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cap="none" dirty="0"/>
              <a:t>class </a:t>
            </a:r>
            <a:r>
              <a:rPr lang="en-US" cap="none" dirty="0" err="1"/>
              <a:t>PrimeGenerator</a:t>
            </a:r>
            <a:r>
              <a:rPr lang="en-US" cap="none" dirty="0"/>
              <a:t> implements Runnable{</a:t>
            </a:r>
          </a:p>
          <a:p>
            <a:pPr algn="l"/>
            <a:r>
              <a:rPr lang="en-US" cap="none" dirty="0"/>
              <a:t>	private volatile Boolean cancelled;</a:t>
            </a:r>
          </a:p>
          <a:p>
            <a:pPr algn="l"/>
            <a:r>
              <a:rPr lang="en-US" cap="none" dirty="0"/>
              <a:t>	private final </a:t>
            </a:r>
            <a:r>
              <a:rPr lang="en-US" cap="none" dirty="0" err="1"/>
              <a:t>BlockingQueue</a:t>
            </a:r>
            <a:r>
              <a:rPr lang="en-US" cap="none" dirty="0"/>
              <a:t>(</a:t>
            </a:r>
            <a:r>
              <a:rPr lang="en-US" cap="none" dirty="0" err="1"/>
              <a:t>BigInteger</a:t>
            </a:r>
            <a:r>
              <a:rPr lang="en-US" cap="none" dirty="0"/>
              <a:t>) </a:t>
            </a:r>
            <a:r>
              <a:rPr lang="en-US" cap="none" dirty="0" err="1"/>
              <a:t>blockingQueue</a:t>
            </a:r>
            <a:r>
              <a:rPr lang="en-US" cap="none" dirty="0"/>
              <a:t> = …	</a:t>
            </a:r>
          </a:p>
          <a:p>
            <a:pPr algn="l"/>
            <a:r>
              <a:rPr lang="en-US" cap="none" dirty="0"/>
              <a:t>	public void run(){</a:t>
            </a:r>
          </a:p>
          <a:p>
            <a:pPr algn="l"/>
            <a:r>
              <a:rPr lang="en-US" cap="none" dirty="0"/>
              <a:t>	</a:t>
            </a:r>
            <a:r>
              <a:rPr lang="en-US" cap="none" dirty="0" err="1"/>
              <a:t>BigInteger</a:t>
            </a:r>
            <a:r>
              <a:rPr lang="en-US" cap="none" dirty="0"/>
              <a:t> p = </a:t>
            </a:r>
            <a:r>
              <a:rPr lang="en-US" cap="none" dirty="0" err="1"/>
              <a:t>BigInteger.ONE</a:t>
            </a:r>
            <a:r>
              <a:rPr lang="en-US" cap="none" dirty="0"/>
              <a:t>;</a:t>
            </a:r>
          </a:p>
          <a:p>
            <a:pPr algn="l"/>
            <a:r>
              <a:rPr lang="en-US" cap="none" dirty="0"/>
              <a:t>	while (!cancelled){</a:t>
            </a:r>
          </a:p>
          <a:p>
            <a:pPr algn="l"/>
            <a:r>
              <a:rPr lang="en-US" cap="none" dirty="0"/>
              <a:t>		try{</a:t>
            </a:r>
          </a:p>
          <a:p>
            <a:pPr algn="l"/>
            <a:r>
              <a:rPr lang="en-US" cap="none" dirty="0"/>
              <a:t>		p=</a:t>
            </a:r>
            <a:r>
              <a:rPr lang="en-US" cap="none" dirty="0" err="1"/>
              <a:t>p.nextProbablePrime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	 </a:t>
            </a:r>
            <a:r>
              <a:rPr lang="en-US" b="1" cap="none" dirty="0" err="1"/>
              <a:t>blockingQueue.put</a:t>
            </a:r>
            <a:r>
              <a:rPr lang="en-US" b="1" cap="none" dirty="0"/>
              <a:t>(p);</a:t>
            </a:r>
          </a:p>
          <a:p>
            <a:pPr algn="l"/>
            <a:r>
              <a:rPr lang="en-US" cap="none" dirty="0"/>
              <a:t>		}catch(</a:t>
            </a:r>
            <a:r>
              <a:rPr lang="en-US" cap="none" dirty="0" err="1"/>
              <a:t>InterrptedException</a:t>
            </a:r>
            <a:r>
              <a:rPr lang="en-US" cap="none" dirty="0"/>
              <a:t> e){}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}</a:t>
            </a:r>
          </a:p>
          <a:p>
            <a:pPr algn="l"/>
            <a:r>
              <a:rPr lang="en-US" cap="none" dirty="0"/>
              <a:t>	public void cancel {cancelled = true;}</a:t>
            </a:r>
          </a:p>
          <a:p>
            <a:pPr algn="l"/>
            <a:r>
              <a:rPr lang="en-US" cap="none" dirty="0"/>
              <a:t>}</a:t>
            </a:r>
          </a:p>
          <a:p>
            <a:pPr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1582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62D5-25A8-4340-978D-61049C16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interruption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B500-89A4-014D-994E-0C02FCD48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cap="none" dirty="0"/>
              <a:t>class </a:t>
            </a:r>
            <a:r>
              <a:rPr lang="en-US" cap="none" dirty="0" err="1"/>
              <a:t>IllegalInterruption</a:t>
            </a:r>
            <a:r>
              <a:rPr lang="en-US" cap="none" dirty="0"/>
              <a:t>{</a:t>
            </a:r>
          </a:p>
          <a:p>
            <a:pPr marL="0" indent="0">
              <a:buNone/>
            </a:pPr>
            <a:r>
              <a:rPr lang="en-US" cap="none" dirty="0"/>
              <a:t>	final </a:t>
            </a:r>
            <a:r>
              <a:rPr lang="en-US" cap="none" dirty="0" err="1"/>
              <a:t>ScheduledExecutorService</a:t>
            </a:r>
            <a:r>
              <a:rPr lang="en-US" cap="none" dirty="0"/>
              <a:t> </a:t>
            </a:r>
            <a:r>
              <a:rPr lang="en-US" cap="none" dirty="0" err="1"/>
              <a:t>schedExec</a:t>
            </a:r>
            <a:r>
              <a:rPr lang="en-US" cap="none" dirty="0"/>
              <a:t> = …</a:t>
            </a:r>
          </a:p>
          <a:p>
            <a:pPr marL="0" indent="0">
              <a:buNone/>
            </a:pPr>
            <a:r>
              <a:rPr lang="en-US" cap="none" dirty="0"/>
              <a:t>	public void </a:t>
            </a:r>
            <a:r>
              <a:rPr lang="en-US" cap="none" dirty="0" err="1"/>
              <a:t>timededRun</a:t>
            </a:r>
            <a:r>
              <a:rPr lang="en-US" cap="none" dirty="0"/>
              <a:t> (Runnable r, long timeout, </a:t>
            </a:r>
            <a:r>
              <a:rPr lang="en-US" cap="none" dirty="0" err="1"/>
              <a:t>TimeUnit</a:t>
            </a:r>
            <a:r>
              <a:rPr lang="en-US" cap="none" dirty="0"/>
              <a:t> unit){</a:t>
            </a:r>
          </a:p>
          <a:p>
            <a:pPr marL="0" indent="0">
              <a:buNone/>
            </a:pPr>
            <a:r>
              <a:rPr lang="en-US" cap="none" dirty="0"/>
              <a:t>		final Thread </a:t>
            </a:r>
            <a:r>
              <a:rPr lang="en-US" cap="none" dirty="0" err="1"/>
              <a:t>taskThread</a:t>
            </a:r>
            <a:r>
              <a:rPr lang="en-US" cap="none" dirty="0"/>
              <a:t> = </a:t>
            </a:r>
            <a:r>
              <a:rPr lang="en-US" cap="none" dirty="0" err="1"/>
              <a:t>Thread.currentThread</a:t>
            </a:r>
            <a:r>
              <a:rPr lang="en-US" cap="none" dirty="0"/>
              <a:t>();</a:t>
            </a:r>
          </a:p>
          <a:p>
            <a:pPr marL="0" indent="0">
              <a:buNone/>
            </a:pPr>
            <a:r>
              <a:rPr lang="en-US" cap="none" dirty="0"/>
              <a:t>		</a:t>
            </a:r>
            <a:r>
              <a:rPr lang="en-US" cap="none" dirty="0" err="1"/>
              <a:t>schedExec.schedule</a:t>
            </a:r>
            <a:r>
              <a:rPr lang="en-US" cap="none" dirty="0"/>
              <a:t>(()-&gt;</a:t>
            </a:r>
            <a:r>
              <a:rPr lang="en-US" b="1" cap="none" dirty="0" err="1"/>
              <a:t>taskThread.interrupt</a:t>
            </a:r>
            <a:r>
              <a:rPr lang="en-US" b="1" cap="none" dirty="0"/>
              <a:t>()</a:t>
            </a:r>
            <a:r>
              <a:rPr lang="en-US" cap="none" dirty="0"/>
              <a:t>, timeout, unit)</a:t>
            </a:r>
          </a:p>
          <a:p>
            <a:pPr marL="0" indent="0">
              <a:buNone/>
            </a:pPr>
            <a:r>
              <a:rPr lang="en-US" cap="none" dirty="0"/>
              <a:t>		</a:t>
            </a:r>
            <a:r>
              <a:rPr lang="en-US" cap="none" dirty="0" err="1"/>
              <a:t>r.run</a:t>
            </a:r>
            <a:r>
              <a:rPr lang="en-US" cap="none" dirty="0"/>
              <a:t>();</a:t>
            </a:r>
          </a:p>
          <a:p>
            <a:pPr marL="0" indent="0">
              <a:buNone/>
            </a:pPr>
            <a:r>
              <a:rPr lang="en-US" cap="none" dirty="0"/>
              <a:t>	}</a:t>
            </a:r>
          </a:p>
          <a:p>
            <a:pPr marL="0" indent="0">
              <a:buNone/>
            </a:pPr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57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729-989A-3640-BE5A-713292B3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14450"/>
            <a:ext cx="8689976" cy="1423985"/>
          </a:xfrm>
        </p:spPr>
        <p:txBody>
          <a:bodyPr/>
          <a:lstStyle/>
          <a:p>
            <a:r>
              <a:rPr lang="en-US" dirty="0"/>
              <a:t>Interruption and interruption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542B-C733-6D48-BBBF-BEA4242B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00326"/>
            <a:ext cx="8689976" cy="265747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L</a:t>
            </a:r>
            <a:r>
              <a:rPr lang="en-US" cap="none" dirty="0"/>
              <a:t>ike tasks have cancellation policy, threads have interruption policy.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Service which does not own a thread, should not interrupt it. 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Cancel thru Futures.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0F01-EBC8-5F45-81AD-D8EB96B70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93" y="1326995"/>
            <a:ext cx="8689976" cy="776866"/>
          </a:xfrm>
        </p:spPr>
        <p:txBody>
          <a:bodyPr/>
          <a:lstStyle/>
          <a:p>
            <a:r>
              <a:rPr lang="en-US" dirty="0"/>
              <a:t>Cancellation via futures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63DCB-8C6C-4644-8231-1F67B0A55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03861"/>
            <a:ext cx="8689976" cy="419657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cap="none" dirty="0"/>
              <a:t>class </a:t>
            </a:r>
            <a:r>
              <a:rPr lang="en-US" cap="none" dirty="0" err="1"/>
              <a:t>FutureCancellation</a:t>
            </a:r>
            <a:r>
              <a:rPr lang="en-US" cap="none" dirty="0"/>
              <a:t>{</a:t>
            </a:r>
          </a:p>
          <a:p>
            <a:pPr algn="l"/>
            <a:r>
              <a:rPr lang="en-US" cap="none" dirty="0"/>
              <a:t>	final </a:t>
            </a:r>
            <a:r>
              <a:rPr lang="en-US" cap="none" dirty="0" err="1"/>
              <a:t>ExecutorService</a:t>
            </a:r>
            <a:r>
              <a:rPr lang="en-US" cap="none" dirty="0"/>
              <a:t> exec = …</a:t>
            </a:r>
          </a:p>
          <a:p>
            <a:pPr algn="l"/>
            <a:r>
              <a:rPr lang="en-US" cap="none" dirty="0"/>
              <a:t>	public void </a:t>
            </a:r>
            <a:r>
              <a:rPr lang="en-US" cap="none" dirty="0" err="1"/>
              <a:t>timedRun</a:t>
            </a:r>
            <a:r>
              <a:rPr lang="en-US" cap="none" dirty="0"/>
              <a:t> (Runnable r, long timeout, </a:t>
            </a:r>
            <a:r>
              <a:rPr lang="en-US" cap="none" dirty="0" err="1"/>
              <a:t>TimeUnit</a:t>
            </a:r>
            <a:r>
              <a:rPr lang="en-US" cap="none" dirty="0"/>
              <a:t> unit){</a:t>
            </a:r>
          </a:p>
          <a:p>
            <a:pPr algn="l"/>
            <a:r>
              <a:rPr lang="en-US" cap="none" dirty="0"/>
              <a:t>		Future&lt;?&gt; task=</a:t>
            </a:r>
            <a:r>
              <a:rPr lang="en-US" cap="none" dirty="0" err="1"/>
              <a:t>exec.submit</a:t>
            </a:r>
            <a:r>
              <a:rPr lang="en-US" cap="none" dirty="0"/>
              <a:t>(r);</a:t>
            </a:r>
          </a:p>
          <a:p>
            <a:pPr algn="l"/>
            <a:r>
              <a:rPr lang="en-US" cap="none" dirty="0"/>
              <a:t>		try{</a:t>
            </a:r>
          </a:p>
          <a:p>
            <a:pPr algn="l"/>
            <a:r>
              <a:rPr lang="en-US" cap="none" dirty="0"/>
              <a:t>			</a:t>
            </a:r>
            <a:r>
              <a:rPr lang="en-US" cap="none" dirty="0" err="1"/>
              <a:t>task.get</a:t>
            </a:r>
            <a:r>
              <a:rPr lang="en-US" cap="none" dirty="0"/>
              <a:t>(timeout, unit);	</a:t>
            </a:r>
          </a:p>
          <a:p>
            <a:pPr algn="l"/>
            <a:r>
              <a:rPr lang="en-US" cap="none" dirty="0"/>
              <a:t>			</a:t>
            </a:r>
          </a:p>
          <a:p>
            <a:pPr algn="l"/>
            <a:r>
              <a:rPr lang="en-US" cap="none" dirty="0"/>
              <a:t>		}catch(</a:t>
            </a:r>
            <a:r>
              <a:rPr lang="en-US" cap="none" dirty="0" err="1"/>
              <a:t>TimeoutException</a:t>
            </a:r>
            <a:r>
              <a:rPr lang="en-US" cap="none" dirty="0"/>
              <a:t> </a:t>
            </a:r>
            <a:r>
              <a:rPr lang="en-US" cap="none" dirty="0" err="1"/>
              <a:t>te</a:t>
            </a:r>
            <a:r>
              <a:rPr lang="en-US" cap="none" dirty="0"/>
              <a:t>){</a:t>
            </a:r>
            <a:r>
              <a:rPr lang="en-US" cap="none" dirty="0" err="1"/>
              <a:t>task.cancel</a:t>
            </a:r>
            <a:r>
              <a:rPr lang="en-US" cap="none" dirty="0"/>
              <a:t>(true);}</a:t>
            </a:r>
          </a:p>
          <a:p>
            <a:pPr algn="l"/>
            <a:r>
              <a:rPr lang="en-US" cap="none" dirty="0"/>
              <a:t>		catch(</a:t>
            </a:r>
            <a:r>
              <a:rPr lang="en-US" cap="none" dirty="0" err="1"/>
              <a:t>ExecutorException</a:t>
            </a:r>
            <a:r>
              <a:rPr lang="en-US" cap="none" dirty="0"/>
              <a:t> </a:t>
            </a:r>
            <a:r>
              <a:rPr lang="en-US" cap="none" dirty="0" err="1"/>
              <a:t>ee</a:t>
            </a:r>
            <a:r>
              <a:rPr lang="en-US" cap="none" dirty="0"/>
              <a:t>){throw </a:t>
            </a:r>
            <a:r>
              <a:rPr lang="en-US" cap="none" dirty="0" err="1"/>
              <a:t>ee.getCause</a:t>
            </a:r>
            <a:r>
              <a:rPr lang="en-US" cap="none" dirty="0"/>
              <a:t>()}</a:t>
            </a:r>
          </a:p>
          <a:p>
            <a:pPr algn="l"/>
            <a:r>
              <a:rPr lang="en-US" cap="none" dirty="0"/>
              <a:t>		finally{</a:t>
            </a:r>
            <a:r>
              <a:rPr lang="en-US" cap="none" dirty="0" err="1"/>
              <a:t>task.cancel</a:t>
            </a:r>
            <a:r>
              <a:rPr lang="en-US" cap="none" dirty="0"/>
              <a:t>(true);}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45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181D-38A9-FF4B-B9A8-08C047E99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93541"/>
            <a:ext cx="8689976" cy="1401335"/>
          </a:xfrm>
        </p:spPr>
        <p:txBody>
          <a:bodyPr>
            <a:normAutofit fontScale="90000"/>
          </a:bodyPr>
          <a:lstStyle/>
          <a:p>
            <a:r>
              <a:rPr lang="en-US" dirty="0"/>
              <a:t>Dealing with non-interruptible blocking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60BB4-FA63-EA43-A7FE-C061669B0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64780"/>
            <a:ext cx="8689976" cy="415940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cap="none" dirty="0"/>
              <a:t>Lucky with </a:t>
            </a:r>
            <a:r>
              <a:rPr lang="en-US" cap="none" dirty="0" err="1"/>
              <a:t>BlockingQueue.put</a:t>
            </a:r>
            <a:r>
              <a:rPr lang="en-US" cap="none" dirty="0"/>
              <a:t>(…)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Unlucky with Intrinsic locks and Socket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4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BE37-4912-C84B-A862-2ACD934C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307" y="735980"/>
            <a:ext cx="10173359" cy="832623"/>
          </a:xfrm>
        </p:spPr>
        <p:txBody>
          <a:bodyPr>
            <a:normAutofit fontScale="90000"/>
          </a:bodyPr>
          <a:lstStyle/>
          <a:p>
            <a:r>
              <a:rPr lang="en-US" dirty="0"/>
              <a:t>Interrupting non-interruptible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BA60-F730-7745-82E6-31F77EC48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668" y="1568603"/>
            <a:ext cx="9359320" cy="520018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cap="none" dirty="0"/>
              <a:t>class </a:t>
            </a:r>
            <a:r>
              <a:rPr lang="en-US" cap="none" dirty="0" err="1"/>
              <a:t>ReaderThread</a:t>
            </a:r>
            <a:r>
              <a:rPr lang="en-US" cap="none" dirty="0"/>
              <a:t> extends Thread{</a:t>
            </a:r>
          </a:p>
          <a:p>
            <a:pPr algn="l"/>
            <a:r>
              <a:rPr lang="en-US" cap="none" dirty="0"/>
              <a:t>	private final Socket socket, </a:t>
            </a:r>
            <a:r>
              <a:rPr lang="en-US" cap="none" dirty="0" err="1"/>
              <a:t>InputStream</a:t>
            </a:r>
            <a:r>
              <a:rPr lang="en-US" cap="none" dirty="0"/>
              <a:t> in</a:t>
            </a:r>
          </a:p>
          <a:p>
            <a:pPr algn="l"/>
            <a:r>
              <a:rPr lang="en-US" cap="none" dirty="0"/>
              <a:t>	public </a:t>
            </a:r>
            <a:r>
              <a:rPr lang="en-US" cap="none" dirty="0" err="1"/>
              <a:t>ReaderThread</a:t>
            </a:r>
            <a:r>
              <a:rPr lang="en-US" cap="none" dirty="0"/>
              <a:t>(</a:t>
            </a:r>
            <a:r>
              <a:rPr lang="en-US" cap="none" dirty="0" err="1"/>
              <a:t>Socker</a:t>
            </a:r>
            <a:r>
              <a:rPr lang="en-US" cap="none" dirty="0"/>
              <a:t> socket) throws </a:t>
            </a:r>
            <a:r>
              <a:rPr lang="en-US" cap="none" dirty="0" err="1"/>
              <a:t>IOException</a:t>
            </a:r>
            <a:r>
              <a:rPr lang="en-US" cap="none" dirty="0"/>
              <a:t>{</a:t>
            </a:r>
          </a:p>
          <a:p>
            <a:pPr algn="l"/>
            <a:r>
              <a:rPr lang="en-US" cap="none" dirty="0"/>
              <a:t>		</a:t>
            </a:r>
            <a:r>
              <a:rPr lang="en-US" cap="none" dirty="0" err="1"/>
              <a:t>this.socket</a:t>
            </a:r>
            <a:r>
              <a:rPr lang="en-US" cap="none" dirty="0"/>
              <a:t> = socket; </a:t>
            </a:r>
          </a:p>
          <a:p>
            <a:pPr algn="l"/>
            <a:r>
              <a:rPr lang="en-US" cap="none" dirty="0"/>
              <a:t>		</a:t>
            </a:r>
            <a:r>
              <a:rPr lang="en-US" cap="none" dirty="0" err="1"/>
              <a:t>this.in</a:t>
            </a:r>
            <a:r>
              <a:rPr lang="en-US" cap="none" dirty="0"/>
              <a:t>=</a:t>
            </a:r>
            <a:r>
              <a:rPr lang="en-US" cap="none" dirty="0" err="1"/>
              <a:t>socket.getInputStream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	public void interrupt(){</a:t>
            </a:r>
          </a:p>
          <a:p>
            <a:pPr algn="l"/>
            <a:r>
              <a:rPr lang="en-US" cap="none" dirty="0"/>
              <a:t>		try{</a:t>
            </a:r>
          </a:p>
          <a:p>
            <a:pPr algn="l"/>
            <a:r>
              <a:rPr lang="en-US" cap="none" dirty="0"/>
              <a:t>			</a:t>
            </a:r>
            <a:r>
              <a:rPr lang="en-US" b="1" cap="none" dirty="0" err="1"/>
              <a:t>socket.close</a:t>
            </a:r>
            <a:r>
              <a:rPr lang="en-US" b="1" cap="none" dirty="0"/>
              <a:t>();</a:t>
            </a:r>
          </a:p>
          <a:p>
            <a:pPr algn="l"/>
            <a:r>
              <a:rPr lang="en-US" cap="none" dirty="0"/>
              <a:t>		}catch(</a:t>
            </a:r>
            <a:r>
              <a:rPr lang="en-US" cap="none" dirty="0" err="1"/>
              <a:t>IOException</a:t>
            </a:r>
            <a:r>
              <a:rPr lang="en-US" cap="none" dirty="0"/>
              <a:t> ignored){}</a:t>
            </a:r>
          </a:p>
          <a:p>
            <a:pPr algn="l"/>
            <a:r>
              <a:rPr lang="en-US" cap="none" dirty="0"/>
              <a:t>		finally{</a:t>
            </a:r>
            <a:r>
              <a:rPr lang="en-US" b="1" cap="none" dirty="0" err="1"/>
              <a:t>super.interrupt</a:t>
            </a:r>
            <a:r>
              <a:rPr lang="en-US" b="1" cap="none" dirty="0"/>
              <a:t>()</a:t>
            </a:r>
            <a:r>
              <a:rPr lang="en-US" cap="none" dirty="0"/>
              <a:t>}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	public void run(){</a:t>
            </a:r>
          </a:p>
          <a:p>
            <a:pPr algn="l"/>
            <a:r>
              <a:rPr lang="en-US" cap="none" dirty="0"/>
              <a:t>		//usual socket read code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18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28C2-1480-AE45-AC19-7E0972039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49298"/>
            <a:ext cx="8689976" cy="698808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Executor Service shutdown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BC73-F99E-B24D-AC2D-E381403B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41395"/>
            <a:ext cx="8689976" cy="2653989"/>
          </a:xfrm>
        </p:spPr>
        <p:txBody>
          <a:bodyPr/>
          <a:lstStyle/>
          <a:p>
            <a:pPr algn="l"/>
            <a:r>
              <a:rPr lang="en-US" cap="none" dirty="0"/>
              <a:t>void shutdown()</a:t>
            </a:r>
          </a:p>
          <a:p>
            <a:pPr algn="l"/>
            <a:r>
              <a:rPr lang="en-US" b="1" cap="none" dirty="0"/>
              <a:t>List&lt;Runnable&gt; </a:t>
            </a:r>
            <a:r>
              <a:rPr lang="en-US" cap="none" dirty="0" err="1"/>
              <a:t>shutdownNow</a:t>
            </a:r>
            <a:r>
              <a:rPr lang="en-US" cap="none" dirty="0"/>
              <a:t>()</a:t>
            </a:r>
          </a:p>
          <a:p>
            <a:pPr algn="l"/>
            <a:r>
              <a:rPr lang="en-US" cap="none" dirty="0" err="1"/>
              <a:t>awaitTermination</a:t>
            </a:r>
            <a:r>
              <a:rPr lang="en-US" cap="none" dirty="0"/>
              <a:t>(timeout, unit)</a:t>
            </a:r>
          </a:p>
        </p:txBody>
      </p:sp>
    </p:spTree>
    <p:extLst>
      <p:ext uri="{BB962C8B-B14F-4D97-AF65-F5344CB8AC3E}">
        <p14:creationId xmlns:p14="http://schemas.microsoft.com/office/powerpoint/2010/main" val="359183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C59-FE0C-2F40-92EF-1326F4C92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899530"/>
          </a:xfrm>
        </p:spPr>
        <p:txBody>
          <a:bodyPr/>
          <a:lstStyle/>
          <a:p>
            <a:r>
              <a:rPr lang="en-US" dirty="0"/>
              <a:t>Tracing executor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500B-D17A-254D-9562-24577533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899531"/>
            <a:ext cx="8689976" cy="556817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cap="none" dirty="0"/>
              <a:t>class </a:t>
            </a:r>
            <a:r>
              <a:rPr lang="en-US" cap="none" dirty="0" err="1"/>
              <a:t>TrackingExecutor</a:t>
            </a:r>
            <a:r>
              <a:rPr lang="en-US" cap="none" dirty="0"/>
              <a:t>{</a:t>
            </a:r>
          </a:p>
          <a:p>
            <a:pPr algn="l"/>
            <a:r>
              <a:rPr lang="en-US" cap="none" dirty="0"/>
              <a:t>	</a:t>
            </a:r>
            <a:r>
              <a:rPr lang="en-US" cap="none" dirty="0" err="1"/>
              <a:t>ExecutorService</a:t>
            </a:r>
            <a:r>
              <a:rPr lang="en-US" cap="none" dirty="0"/>
              <a:t> exec = …</a:t>
            </a:r>
          </a:p>
          <a:p>
            <a:pPr algn="l"/>
            <a:r>
              <a:rPr lang="en-US" cap="none" dirty="0"/>
              <a:t>	Set&lt;Runnable&gt; </a:t>
            </a:r>
            <a:r>
              <a:rPr lang="en-US" cap="none" dirty="0" err="1"/>
              <a:t>cancelledTasks</a:t>
            </a:r>
            <a:r>
              <a:rPr lang="en-US" cap="none" dirty="0"/>
              <a:t> = ...</a:t>
            </a:r>
          </a:p>
          <a:p>
            <a:pPr algn="l"/>
            <a:r>
              <a:rPr lang="en-US" cap="none" dirty="0"/>
              <a:t>	public List&lt;Runnable&gt; </a:t>
            </a:r>
            <a:r>
              <a:rPr lang="en-US" cap="none" dirty="0" err="1"/>
              <a:t>getCancelledTasks</a:t>
            </a:r>
            <a:r>
              <a:rPr lang="en-US" cap="none" dirty="0"/>
              <a:t>(){</a:t>
            </a:r>
          </a:p>
          <a:p>
            <a:pPr algn="l"/>
            <a:r>
              <a:rPr lang="en-US" cap="none" dirty="0"/>
              <a:t>		if(!</a:t>
            </a:r>
            <a:r>
              <a:rPr lang="en-US" cap="none" dirty="0" err="1"/>
              <a:t>exec.isTerminated</a:t>
            </a:r>
            <a:r>
              <a:rPr lang="en-US" cap="none" dirty="0"/>
              <a:t>())</a:t>
            </a:r>
          </a:p>
          <a:p>
            <a:pPr algn="l"/>
            <a:r>
              <a:rPr lang="en-US" cap="none" dirty="0"/>
              <a:t>			throw new </a:t>
            </a:r>
            <a:r>
              <a:rPr lang="en-US" cap="none" dirty="0" err="1"/>
              <a:t>IllegalStateException</a:t>
            </a:r>
            <a:r>
              <a:rPr lang="en-US" cap="none" dirty="0"/>
              <a:t>()</a:t>
            </a:r>
          </a:p>
          <a:p>
            <a:pPr algn="l"/>
            <a:r>
              <a:rPr lang="en-US" cap="none" dirty="0"/>
              <a:t>		return new </a:t>
            </a:r>
            <a:r>
              <a:rPr lang="en-US" cap="none" dirty="0" err="1"/>
              <a:t>ArrayList</a:t>
            </a:r>
            <a:r>
              <a:rPr lang="en-US" cap="none" dirty="0"/>
              <a:t>&lt;Runnable&gt; (</a:t>
            </a:r>
            <a:r>
              <a:rPr lang="en-US" cap="none" dirty="0" err="1"/>
              <a:t>cancelledTasks</a:t>
            </a:r>
            <a:r>
              <a:rPr lang="en-US" cap="none" dirty="0"/>
              <a:t>)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	public void execute (Runnable runnable){</a:t>
            </a:r>
          </a:p>
          <a:p>
            <a:pPr algn="l"/>
            <a:r>
              <a:rPr lang="en-US" cap="none" dirty="0"/>
              <a:t>		</a:t>
            </a:r>
            <a:r>
              <a:rPr lang="en-US" cap="none" dirty="0" err="1"/>
              <a:t>exec.execute</a:t>
            </a:r>
            <a:r>
              <a:rPr lang="en-US" cap="none" dirty="0"/>
              <a:t>(()-&gt;try{</a:t>
            </a:r>
          </a:p>
          <a:p>
            <a:pPr algn="l"/>
            <a:r>
              <a:rPr lang="en-US" cap="none" dirty="0"/>
              <a:t>		       </a:t>
            </a:r>
            <a:r>
              <a:rPr lang="en-US" cap="none" dirty="0" err="1"/>
              <a:t>runnable.run</a:t>
            </a:r>
            <a:r>
              <a:rPr lang="en-US" cap="none" dirty="0"/>
              <a:t>()</a:t>
            </a:r>
          </a:p>
          <a:p>
            <a:pPr algn="l"/>
            <a:r>
              <a:rPr lang="en-US" cap="none" dirty="0"/>
              <a:t>		}finally{</a:t>
            </a:r>
          </a:p>
          <a:p>
            <a:pPr algn="l"/>
            <a:r>
              <a:rPr lang="en-US" cap="none" dirty="0"/>
              <a:t>		        if (</a:t>
            </a:r>
            <a:r>
              <a:rPr lang="en-US" cap="none" dirty="0" err="1"/>
              <a:t>isShutdown</a:t>
            </a:r>
            <a:r>
              <a:rPr lang="en-US" cap="none" dirty="0"/>
              <a:t>() &amp;&amp; </a:t>
            </a:r>
            <a:r>
              <a:rPr lang="en-US" cap="none" dirty="0" err="1"/>
              <a:t>Thread.currentThread</a:t>
            </a:r>
            <a:r>
              <a:rPr lang="en-US" cap="none" dirty="0"/>
              <a:t>().</a:t>
            </a:r>
            <a:r>
              <a:rPr lang="en-US" cap="none" dirty="0" err="1"/>
              <a:t>isInterrupted</a:t>
            </a:r>
            <a:r>
              <a:rPr lang="en-US" cap="none" dirty="0"/>
              <a:t>()){</a:t>
            </a:r>
          </a:p>
          <a:p>
            <a:pPr algn="l"/>
            <a:r>
              <a:rPr lang="en-US" cap="none" dirty="0"/>
              <a:t>			 </a:t>
            </a:r>
            <a:r>
              <a:rPr lang="en-US" cap="none" dirty="0" err="1"/>
              <a:t>cancelledTasks.add</a:t>
            </a:r>
            <a:r>
              <a:rPr lang="en-US" cap="none" dirty="0"/>
              <a:t>(runnable)l</a:t>
            </a:r>
          </a:p>
          <a:p>
            <a:pPr algn="l"/>
            <a:r>
              <a:rPr lang="en-US" cap="none" dirty="0"/>
              <a:t>		      }});</a:t>
            </a:r>
          </a:p>
          <a:p>
            <a:pPr algn="l"/>
            <a:r>
              <a:rPr lang="en-US" cap="none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36278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C6D-152A-6241-B1BA-EEF8C0F1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“Extremes”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296A-D1E0-6949-ACC4-94540189C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2623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cap="none" dirty="0"/>
              <a:t>public class </a:t>
            </a:r>
            <a:r>
              <a:rPr lang="en-US" cap="none" dirty="0" err="1"/>
              <a:t>DullServer</a:t>
            </a:r>
            <a:r>
              <a:rPr lang="en-US" cap="none" dirty="0"/>
              <a:t>{</a:t>
            </a:r>
          </a:p>
          <a:p>
            <a:pPr marL="0" indent="0">
              <a:buNone/>
            </a:pPr>
            <a:r>
              <a:rPr lang="en-US" cap="none" dirty="0"/>
              <a:t>    …main(String[]</a:t>
            </a:r>
            <a:r>
              <a:rPr lang="en-US" cap="none" dirty="0" err="1"/>
              <a:t>args</a:t>
            </a:r>
            <a:r>
              <a:rPr lang="en-US" cap="none" dirty="0"/>
              <a:t>){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err="1"/>
              <a:t>ServerSocket</a:t>
            </a:r>
            <a:r>
              <a:rPr lang="en-US" cap="none" dirty="0"/>
              <a:t> socket = new </a:t>
            </a:r>
            <a:r>
              <a:rPr lang="en-US" cap="none" dirty="0" err="1"/>
              <a:t>ServerSocket</a:t>
            </a:r>
            <a:r>
              <a:rPr lang="en-US" cap="none" dirty="0"/>
              <a:t>(80);</a:t>
            </a:r>
          </a:p>
          <a:p>
            <a:pPr marL="0" indent="0">
              <a:buNone/>
            </a:pPr>
            <a:r>
              <a:rPr lang="en-US" cap="none" dirty="0"/>
              <a:t>	while (true){</a:t>
            </a:r>
          </a:p>
          <a:p>
            <a:pPr marL="0" indent="0">
              <a:buNone/>
            </a:pPr>
            <a:r>
              <a:rPr lang="en-US" cap="none" dirty="0"/>
              <a:t>    	Socket </a:t>
            </a:r>
            <a:r>
              <a:rPr lang="en-US" cap="none" dirty="0" err="1"/>
              <a:t>req</a:t>
            </a:r>
            <a:r>
              <a:rPr lang="en-US" cap="none" dirty="0"/>
              <a:t> = </a:t>
            </a:r>
            <a:r>
              <a:rPr lang="en-US" cap="none" dirty="0" err="1"/>
              <a:t>socket.accept</a:t>
            </a:r>
            <a:r>
              <a:rPr lang="en-US" cap="none" dirty="0"/>
              <a:t>();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err="1"/>
              <a:t>processRequest</a:t>
            </a:r>
            <a:r>
              <a:rPr lang="en-US" cap="none" dirty="0"/>
              <a:t>(</a:t>
            </a:r>
            <a:r>
              <a:rPr lang="en-US" cap="none" dirty="0" err="1"/>
              <a:t>req</a:t>
            </a:r>
            <a:r>
              <a:rPr lang="en-US" cap="none" dirty="0"/>
              <a:t>);  	  		</a:t>
            </a:r>
          </a:p>
          <a:p>
            <a:pPr marL="0" indent="0">
              <a:buNone/>
            </a:pPr>
            <a:r>
              <a:rPr lang="en-US" cap="none" dirty="0"/>
              <a:t>              }</a:t>
            </a:r>
          </a:p>
          <a:p>
            <a:pPr marL="0" indent="0">
              <a:buNone/>
            </a:pPr>
            <a:r>
              <a:rPr lang="en-US" cap="none" dirty="0"/>
              <a:t>    }</a:t>
            </a:r>
          </a:p>
          <a:p>
            <a:pPr marL="0" indent="0">
              <a:buNone/>
            </a:pPr>
            <a:r>
              <a:rPr lang="en-US" cap="none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9CD5-A378-1C4A-B665-23B5F31300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42623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cap="none" dirty="0"/>
              <a:t>public class </a:t>
            </a:r>
            <a:r>
              <a:rPr lang="en-US" sz="2400" cap="none" dirty="0" err="1"/>
              <a:t>OverExcitedServer</a:t>
            </a:r>
            <a:r>
              <a:rPr lang="en-US" sz="2400" cap="none" dirty="0"/>
              <a:t>{</a:t>
            </a:r>
          </a:p>
          <a:p>
            <a:pPr marL="0" indent="0">
              <a:buNone/>
            </a:pPr>
            <a:r>
              <a:rPr lang="en-US" sz="2400" cap="none" dirty="0"/>
              <a:t>    …main(String[]</a:t>
            </a:r>
            <a:r>
              <a:rPr lang="en-US" sz="2400" cap="none" dirty="0" err="1"/>
              <a:t>args</a:t>
            </a:r>
            <a:r>
              <a:rPr lang="en-US" sz="2400" cap="none" dirty="0"/>
              <a:t>){</a:t>
            </a:r>
          </a:p>
          <a:p>
            <a:pPr marL="0" indent="0">
              <a:buNone/>
            </a:pPr>
            <a:r>
              <a:rPr lang="en-US" sz="2400" cap="none" dirty="0"/>
              <a:t>	</a:t>
            </a:r>
            <a:r>
              <a:rPr lang="en-US" sz="2400" cap="none" dirty="0" err="1"/>
              <a:t>ServerSocket</a:t>
            </a:r>
            <a:r>
              <a:rPr lang="en-US" sz="2400" cap="none" dirty="0"/>
              <a:t> socket = new </a:t>
            </a:r>
            <a:r>
              <a:rPr lang="en-US" sz="2400" cap="none" dirty="0" err="1"/>
              <a:t>ServerSocket</a:t>
            </a:r>
            <a:r>
              <a:rPr lang="en-US" sz="2400" cap="none" dirty="0"/>
              <a:t>(80);</a:t>
            </a:r>
          </a:p>
          <a:p>
            <a:pPr marL="0" indent="0">
              <a:buNone/>
            </a:pPr>
            <a:r>
              <a:rPr lang="en-US" sz="2400" cap="none" dirty="0"/>
              <a:t>	while (true){	</a:t>
            </a:r>
          </a:p>
          <a:p>
            <a:pPr marL="0" indent="0">
              <a:buNone/>
            </a:pPr>
            <a:r>
              <a:rPr lang="en-US" sz="2400" cap="none" dirty="0"/>
              <a:t>    	Socket con = </a:t>
            </a:r>
            <a:r>
              <a:rPr lang="en-US" sz="2400" cap="none" dirty="0" err="1"/>
              <a:t>socket.accept</a:t>
            </a:r>
            <a:r>
              <a:rPr lang="en-US" sz="2400" cap="none" dirty="0"/>
              <a:t>();</a:t>
            </a:r>
          </a:p>
          <a:p>
            <a:pPr marL="0" indent="0">
              <a:buNone/>
            </a:pPr>
            <a:r>
              <a:rPr lang="en-US" sz="2400" cap="none" dirty="0"/>
              <a:t>	Thread </a:t>
            </a:r>
            <a:r>
              <a:rPr lang="en-US" sz="2400" cap="none" dirty="0" err="1"/>
              <a:t>th</a:t>
            </a:r>
            <a:r>
              <a:rPr lang="en-US" sz="2400" cap="none" dirty="0"/>
              <a:t> = new Thread(()-&gt; </a:t>
            </a:r>
            <a:r>
              <a:rPr lang="en-US" sz="2400" cap="none" dirty="0" err="1"/>
              <a:t>processRequest</a:t>
            </a:r>
            <a:r>
              <a:rPr lang="en-US" sz="2400" cap="none" dirty="0"/>
              <a:t>(con));</a:t>
            </a:r>
          </a:p>
          <a:p>
            <a:pPr marL="0" indent="0">
              <a:buNone/>
            </a:pPr>
            <a:r>
              <a:rPr lang="en-US" sz="2400" cap="none" dirty="0"/>
              <a:t>	</a:t>
            </a:r>
            <a:r>
              <a:rPr lang="en-US" sz="2400" cap="none" dirty="0" err="1"/>
              <a:t>th.start</a:t>
            </a:r>
            <a:r>
              <a:rPr lang="en-US" sz="2400" cap="none" dirty="0"/>
              <a:t>();</a:t>
            </a:r>
          </a:p>
          <a:p>
            <a:pPr marL="0" indent="0">
              <a:buNone/>
            </a:pPr>
            <a:r>
              <a:rPr lang="en-US" sz="2400" cap="none" dirty="0"/>
              <a:t>			  		</a:t>
            </a:r>
          </a:p>
          <a:p>
            <a:pPr marL="0" indent="0">
              <a:buNone/>
            </a:pPr>
            <a:r>
              <a:rPr lang="en-US" sz="2400" cap="none" dirty="0"/>
              <a:t>              }</a:t>
            </a:r>
          </a:p>
          <a:p>
            <a:pPr marL="0" indent="0">
              <a:buNone/>
            </a:pPr>
            <a:r>
              <a:rPr lang="en-US" sz="2400" cap="none" dirty="0"/>
              <a:t>    }</a:t>
            </a:r>
          </a:p>
          <a:p>
            <a:pPr marL="0" indent="0">
              <a:buNone/>
            </a:pPr>
            <a:r>
              <a:rPr lang="en-US" sz="2400" cap="none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7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710E-42B7-444D-96D2-15AFEB5C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80224"/>
            <a:ext cx="8689976" cy="643052"/>
          </a:xfrm>
        </p:spPr>
        <p:txBody>
          <a:bodyPr>
            <a:normAutofit fontScale="90000"/>
          </a:bodyPr>
          <a:lstStyle/>
          <a:p>
            <a:r>
              <a:rPr lang="en-US" dirty="0"/>
              <a:t>Sizing the pool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C612A-4C03-3C43-B324-2D6703989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323276"/>
            <a:ext cx="8689976" cy="5010617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No fixed science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Ideally depends on the nature of tasks and characteristics of deployment environment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When tasks depend on pooled resource, </a:t>
            </a:r>
            <a:r>
              <a:rPr lang="en-US" dirty="0" err="1"/>
              <a:t>db</a:t>
            </a:r>
            <a:r>
              <a:rPr lang="en-US" dirty="0"/>
              <a:t> connection…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N_THREADS = N_CPU * U_CPU * (1+ W/c)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/>
              <a:t>N_Threads</a:t>
            </a:r>
            <a:r>
              <a:rPr lang="en-US" dirty="0"/>
              <a:t> =&gt; total number of threads for pool</a:t>
            </a:r>
          </a:p>
          <a:p>
            <a:pPr marL="800100" lvl="1" indent="-342900" algn="l">
              <a:buFontTx/>
              <a:buChar char="-"/>
            </a:pPr>
            <a:r>
              <a:rPr lang="en-US" dirty="0" err="1"/>
              <a:t>N_cpu</a:t>
            </a:r>
            <a:r>
              <a:rPr lang="en-US" dirty="0"/>
              <a:t> =&gt; number of </a:t>
            </a:r>
            <a:r>
              <a:rPr lang="en-US" dirty="0" err="1"/>
              <a:t>cpu</a:t>
            </a:r>
            <a:r>
              <a:rPr lang="en-US" dirty="0"/>
              <a:t> cores. 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U_CPU =&gt; </a:t>
            </a:r>
            <a:r>
              <a:rPr lang="en-US" dirty="0" err="1"/>
              <a:t>cpu</a:t>
            </a:r>
            <a:r>
              <a:rPr lang="en-US" dirty="0"/>
              <a:t> utilization 0&lt;= </a:t>
            </a:r>
            <a:r>
              <a:rPr lang="en-US" dirty="0" err="1"/>
              <a:t>u_cpu</a:t>
            </a:r>
            <a:r>
              <a:rPr lang="en-US" dirty="0"/>
              <a:t> &lt;=1</a:t>
            </a:r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2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F0B2-7219-324F-8F2B-B8D1847F1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4468"/>
            <a:ext cx="8689976" cy="799169"/>
          </a:xfrm>
        </p:spPr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66C79-40CF-444A-ADBD-FA518588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326995"/>
            <a:ext cx="8689976" cy="5285677"/>
          </a:xfrm>
        </p:spPr>
        <p:txBody>
          <a:bodyPr/>
          <a:lstStyle/>
          <a:p>
            <a:pPr algn="l"/>
            <a:r>
              <a:rPr lang="en-US" cap="none" dirty="0"/>
              <a:t>Public </a:t>
            </a:r>
            <a:r>
              <a:rPr lang="en-US" cap="none" dirty="0" err="1"/>
              <a:t>ThreadPoolExecutor</a:t>
            </a:r>
            <a:r>
              <a:rPr lang="en-US" cap="none" dirty="0"/>
              <a:t>(</a:t>
            </a:r>
          </a:p>
          <a:p>
            <a:pPr algn="l"/>
            <a:r>
              <a:rPr lang="en-US" cap="none" dirty="0"/>
              <a:t>			   	</a:t>
            </a:r>
            <a:r>
              <a:rPr lang="en-US" cap="none" dirty="0" err="1"/>
              <a:t>int</a:t>
            </a:r>
            <a:r>
              <a:rPr lang="en-US" cap="none" dirty="0"/>
              <a:t> </a:t>
            </a:r>
            <a:r>
              <a:rPr lang="en-US" cap="none" dirty="0" err="1"/>
              <a:t>corePoolSize</a:t>
            </a:r>
            <a:r>
              <a:rPr lang="en-US" cap="none" dirty="0"/>
              <a:t>,</a:t>
            </a:r>
          </a:p>
          <a:p>
            <a:pPr algn="l"/>
            <a:r>
              <a:rPr lang="en-US" cap="none" dirty="0"/>
              <a:t>				</a:t>
            </a:r>
            <a:r>
              <a:rPr lang="en-US" cap="none" dirty="0" err="1"/>
              <a:t>int</a:t>
            </a:r>
            <a:r>
              <a:rPr lang="en-US" cap="none" dirty="0"/>
              <a:t> </a:t>
            </a:r>
            <a:r>
              <a:rPr lang="en-US" cap="none" dirty="0" err="1"/>
              <a:t>maximumPoolSize</a:t>
            </a:r>
            <a:r>
              <a:rPr lang="en-US" cap="none" dirty="0"/>
              <a:t>,</a:t>
            </a:r>
          </a:p>
          <a:p>
            <a:pPr algn="l"/>
            <a:r>
              <a:rPr lang="en-US" cap="none" dirty="0"/>
              <a:t>				long </a:t>
            </a:r>
            <a:r>
              <a:rPr lang="en-US" cap="none" dirty="0" err="1"/>
              <a:t>keepAliveTime</a:t>
            </a:r>
            <a:r>
              <a:rPr lang="en-US" cap="none" dirty="0"/>
              <a:t>,</a:t>
            </a:r>
          </a:p>
          <a:p>
            <a:pPr algn="l"/>
            <a:r>
              <a:rPr lang="en-US" cap="none" dirty="0"/>
              <a:t>				</a:t>
            </a:r>
            <a:r>
              <a:rPr lang="en-US" cap="none" dirty="0" err="1"/>
              <a:t>TimeUnit</a:t>
            </a:r>
            <a:r>
              <a:rPr lang="en-US" cap="none" dirty="0"/>
              <a:t> unit,</a:t>
            </a:r>
          </a:p>
          <a:p>
            <a:pPr algn="l"/>
            <a:r>
              <a:rPr lang="en-US" cap="none" dirty="0"/>
              <a:t>				</a:t>
            </a:r>
            <a:r>
              <a:rPr lang="en-US" cap="none" dirty="0" err="1"/>
              <a:t>BlockingQueue</a:t>
            </a:r>
            <a:r>
              <a:rPr lang="en-US" cap="none" dirty="0"/>
              <a:t>&lt;Runnable&gt; </a:t>
            </a:r>
            <a:r>
              <a:rPr lang="en-US" cap="none" dirty="0" err="1"/>
              <a:t>workQueue</a:t>
            </a:r>
            <a:r>
              <a:rPr lang="en-US" cap="none" dirty="0"/>
              <a:t>,</a:t>
            </a:r>
          </a:p>
          <a:p>
            <a:pPr algn="l"/>
            <a:r>
              <a:rPr lang="en-US" cap="none" dirty="0"/>
              <a:t>				</a:t>
            </a:r>
            <a:r>
              <a:rPr lang="en-US" cap="none" dirty="0" err="1"/>
              <a:t>ThreadFactory</a:t>
            </a:r>
            <a:r>
              <a:rPr lang="en-US" cap="none" dirty="0"/>
              <a:t> </a:t>
            </a:r>
            <a:r>
              <a:rPr lang="en-US" cap="none" dirty="0" err="1"/>
              <a:t>threadFactory</a:t>
            </a:r>
            <a:r>
              <a:rPr lang="en-US" cap="none" dirty="0"/>
              <a:t>,</a:t>
            </a:r>
          </a:p>
          <a:p>
            <a:pPr algn="l"/>
            <a:r>
              <a:rPr lang="en-US" cap="none" dirty="0"/>
              <a:t>				</a:t>
            </a:r>
            <a:r>
              <a:rPr lang="en-US" cap="none" dirty="0" err="1"/>
              <a:t>RejectedExecutionHandler</a:t>
            </a:r>
            <a:r>
              <a:rPr lang="en-US" cap="none" dirty="0"/>
              <a:t> handler</a:t>
            </a:r>
          </a:p>
          <a:p>
            <a:pPr algn="l"/>
            <a:r>
              <a:rPr lang="en-US" cap="none" dirty="0"/>
              <a:t>			   ) {…}</a:t>
            </a:r>
          </a:p>
        </p:txBody>
      </p:sp>
    </p:spTree>
    <p:extLst>
      <p:ext uri="{BB962C8B-B14F-4D97-AF65-F5344CB8AC3E}">
        <p14:creationId xmlns:p14="http://schemas.microsoft.com/office/powerpoint/2010/main" val="251953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EF67-5572-A94A-B090-5FBEB5579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326" y="446049"/>
            <a:ext cx="11418849" cy="765715"/>
          </a:xfrm>
        </p:spPr>
        <p:txBody>
          <a:bodyPr/>
          <a:lstStyle/>
          <a:p>
            <a:r>
              <a:rPr lang="en-US" dirty="0"/>
              <a:t>Customizing thread pool for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30C0-00D2-DF40-86E3-B8CBDADE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375" y="1360450"/>
            <a:ext cx="10972799" cy="5497550"/>
          </a:xfrm>
        </p:spPr>
        <p:txBody>
          <a:bodyPr/>
          <a:lstStyle/>
          <a:p>
            <a:pPr algn="l"/>
            <a:r>
              <a:rPr lang="en-US" cap="none" dirty="0"/>
              <a:t>public class </a:t>
            </a:r>
            <a:r>
              <a:rPr lang="en-US" cap="none" dirty="0" err="1"/>
              <a:t>AppThreadFactory</a:t>
            </a:r>
            <a:r>
              <a:rPr lang="en-US" cap="none" dirty="0"/>
              <a:t> implements </a:t>
            </a:r>
            <a:r>
              <a:rPr lang="en-US" cap="none" dirty="0" err="1"/>
              <a:t>ThreadFactory</a:t>
            </a:r>
            <a:r>
              <a:rPr lang="en-US" cap="none" dirty="0"/>
              <a:t>{</a:t>
            </a:r>
          </a:p>
          <a:p>
            <a:pPr algn="l"/>
            <a:r>
              <a:rPr lang="en-US" cap="none" dirty="0"/>
              <a:t>	private final String </a:t>
            </a:r>
            <a:r>
              <a:rPr lang="en-US" cap="none" dirty="0" err="1"/>
              <a:t>poolName</a:t>
            </a:r>
            <a:r>
              <a:rPr lang="en-US" cap="none" dirty="0"/>
              <a:t>;</a:t>
            </a:r>
          </a:p>
          <a:p>
            <a:pPr algn="l"/>
            <a:r>
              <a:rPr lang="en-US" cap="none" dirty="0"/>
              <a:t>	public </a:t>
            </a:r>
            <a:r>
              <a:rPr lang="en-US" cap="none" dirty="0" err="1"/>
              <a:t>AppThreadFactory</a:t>
            </a:r>
            <a:r>
              <a:rPr lang="en-US" cap="none" dirty="0"/>
              <a:t>(String </a:t>
            </a:r>
            <a:r>
              <a:rPr lang="en-US" cap="none" dirty="0" err="1"/>
              <a:t>poolName</a:t>
            </a:r>
            <a:r>
              <a:rPr lang="en-US" cap="none" dirty="0"/>
              <a:t>){</a:t>
            </a:r>
          </a:p>
          <a:p>
            <a:pPr algn="l"/>
            <a:r>
              <a:rPr lang="en-US" cap="none" dirty="0"/>
              <a:t>		</a:t>
            </a:r>
            <a:r>
              <a:rPr lang="en-US" cap="none" dirty="0" err="1"/>
              <a:t>this.poolName</a:t>
            </a:r>
            <a:r>
              <a:rPr lang="en-US" cap="none" dirty="0"/>
              <a:t> = </a:t>
            </a:r>
            <a:r>
              <a:rPr lang="en-US" cap="none" dirty="0" err="1"/>
              <a:t>poolName</a:t>
            </a:r>
            <a:r>
              <a:rPr lang="en-US" cap="none" dirty="0"/>
              <a:t>;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endParaRPr lang="en-US" cap="none" dirty="0"/>
          </a:p>
          <a:p>
            <a:pPr algn="l"/>
            <a:r>
              <a:rPr lang="en-US" cap="none" dirty="0"/>
              <a:t>	public Thread </a:t>
            </a:r>
            <a:r>
              <a:rPr lang="en-US" cap="none" dirty="0" err="1"/>
              <a:t>newThread</a:t>
            </a:r>
            <a:r>
              <a:rPr lang="en-US" cap="none" dirty="0"/>
              <a:t>(Runnable runnable){</a:t>
            </a:r>
          </a:p>
          <a:p>
            <a:pPr algn="l"/>
            <a:r>
              <a:rPr lang="en-US" cap="none" dirty="0"/>
              <a:t>		return new </a:t>
            </a:r>
            <a:r>
              <a:rPr lang="en-US" cap="none" dirty="0" err="1"/>
              <a:t>AppThread</a:t>
            </a:r>
            <a:r>
              <a:rPr lang="en-US" cap="none" dirty="0"/>
              <a:t>(runnable, </a:t>
            </a:r>
            <a:r>
              <a:rPr lang="en-US" cap="none" dirty="0" err="1"/>
              <a:t>poolName</a:t>
            </a:r>
            <a:r>
              <a:rPr lang="en-US" cap="none" dirty="0"/>
              <a:t>)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37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BA4908-8283-9244-B936-DEC1F7DAD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83" y="156118"/>
            <a:ext cx="9682705" cy="670188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cap="none" dirty="0"/>
              <a:t>class </a:t>
            </a:r>
            <a:r>
              <a:rPr lang="en-US" cap="none" dirty="0" err="1"/>
              <a:t>AppThread</a:t>
            </a:r>
            <a:r>
              <a:rPr lang="en-US" cap="none" dirty="0"/>
              <a:t> extends Thread{</a:t>
            </a:r>
          </a:p>
          <a:p>
            <a:pPr algn="l"/>
            <a:r>
              <a:rPr lang="en-US" cap="none" dirty="0"/>
              <a:t>	</a:t>
            </a:r>
            <a:r>
              <a:rPr lang="en-US" cap="none" dirty="0" err="1"/>
              <a:t>AtomicInteger</a:t>
            </a:r>
            <a:r>
              <a:rPr lang="en-US" cap="none" dirty="0"/>
              <a:t> created = new </a:t>
            </a:r>
            <a:r>
              <a:rPr lang="en-US" cap="none" dirty="0" err="1"/>
              <a:t>AtomicInteger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</a:t>
            </a:r>
            <a:r>
              <a:rPr lang="en-US" cap="none" dirty="0" err="1"/>
              <a:t>AtomicInteger</a:t>
            </a:r>
            <a:r>
              <a:rPr lang="en-US" cap="none" dirty="0"/>
              <a:t> alive = new </a:t>
            </a:r>
            <a:r>
              <a:rPr lang="en-US" cap="none" dirty="0" err="1"/>
              <a:t>AtomicInteger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public </a:t>
            </a:r>
            <a:r>
              <a:rPr lang="en-US" cap="none" dirty="0" err="1"/>
              <a:t>AppThread</a:t>
            </a:r>
            <a:r>
              <a:rPr lang="en-US" cap="none" dirty="0"/>
              <a:t>(Runnable runnable, String name){</a:t>
            </a:r>
          </a:p>
          <a:p>
            <a:pPr algn="l"/>
            <a:r>
              <a:rPr lang="en-US" cap="none" dirty="0"/>
              <a:t>		super(runnable, name+”-”+</a:t>
            </a:r>
            <a:r>
              <a:rPr lang="en-US" cap="none" dirty="0" err="1"/>
              <a:t>created.incrementAndGet</a:t>
            </a:r>
            <a:r>
              <a:rPr lang="en-US" cap="none" dirty="0"/>
              <a:t>())</a:t>
            </a:r>
          </a:p>
          <a:p>
            <a:pPr algn="l"/>
            <a:r>
              <a:rPr lang="en-US" cap="none" dirty="0"/>
              <a:t>		</a:t>
            </a:r>
            <a:r>
              <a:rPr lang="en-US" cap="none" dirty="0" err="1"/>
              <a:t>setUncaughtExceptionHandler</a:t>
            </a:r>
            <a:r>
              <a:rPr lang="en-US" cap="none" dirty="0"/>
              <a:t>((Thread t, </a:t>
            </a:r>
            <a:r>
              <a:rPr lang="en-US" cap="none" dirty="0" err="1"/>
              <a:t>Throwable</a:t>
            </a:r>
            <a:r>
              <a:rPr lang="en-US" cap="none" dirty="0"/>
              <a:t> e)-&gt;log(e))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	public void run(){</a:t>
            </a:r>
          </a:p>
          <a:p>
            <a:pPr algn="l"/>
            <a:r>
              <a:rPr lang="en-US" cap="none" dirty="0"/>
              <a:t>		log(“Thread created”)</a:t>
            </a:r>
          </a:p>
          <a:p>
            <a:pPr algn="l"/>
            <a:r>
              <a:rPr lang="en-US" cap="none" dirty="0"/>
              <a:t>		try{</a:t>
            </a:r>
          </a:p>
          <a:p>
            <a:pPr algn="l"/>
            <a:r>
              <a:rPr lang="en-US" cap="none" dirty="0"/>
              <a:t>			</a:t>
            </a:r>
            <a:r>
              <a:rPr lang="en-US" cap="none" dirty="0" err="1"/>
              <a:t>alive.incrementAndGet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 			</a:t>
            </a:r>
            <a:r>
              <a:rPr lang="en-US" cap="none" dirty="0" err="1"/>
              <a:t>super.run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	}finally{</a:t>
            </a:r>
          </a:p>
          <a:p>
            <a:pPr algn="l"/>
            <a:r>
              <a:rPr lang="en-US" cap="none" dirty="0"/>
              <a:t>			</a:t>
            </a:r>
            <a:r>
              <a:rPr lang="en-US" cap="none" dirty="0" err="1"/>
              <a:t>alive.decrementAndGet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	}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36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AB3-6560-314F-936C-4C46156F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721110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Profiling thread pool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66415-1DD2-7947-A0F1-1B9F655CB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701" y="721110"/>
            <a:ext cx="10024947" cy="5947319"/>
          </a:xfrm>
        </p:spPr>
        <p:txBody>
          <a:bodyPr/>
          <a:lstStyle/>
          <a:p>
            <a:pPr algn="l"/>
            <a:r>
              <a:rPr lang="en-US" dirty="0"/>
              <a:t>3 Hooks into the lifecycle of thread pool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protected void </a:t>
            </a:r>
            <a:r>
              <a:rPr lang="en-US" cap="none" dirty="0" err="1"/>
              <a:t>beforeExecute</a:t>
            </a:r>
            <a:r>
              <a:rPr lang="en-US" cap="none" dirty="0"/>
              <a:t> (Thread t, Runnable r);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Protected void </a:t>
            </a:r>
            <a:r>
              <a:rPr lang="en-US" cap="none" dirty="0" err="1"/>
              <a:t>afterExecute</a:t>
            </a:r>
            <a:r>
              <a:rPr lang="en-US" cap="none" dirty="0"/>
              <a:t> (Runnable r, </a:t>
            </a:r>
            <a:r>
              <a:rPr lang="en-US" cap="none" dirty="0" err="1"/>
              <a:t>Throwable</a:t>
            </a:r>
            <a:r>
              <a:rPr lang="en-US" cap="none" dirty="0"/>
              <a:t> t);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Protected void terminate();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93BA5E-CAEB-7F4E-A579-4371CC29C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63" y="0"/>
            <a:ext cx="11809141" cy="68580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cap="none" dirty="0"/>
              <a:t>public class </a:t>
            </a:r>
            <a:r>
              <a:rPr lang="en-US" cap="none" dirty="0" err="1"/>
              <a:t>ProfilingThreadPool</a:t>
            </a:r>
            <a:r>
              <a:rPr lang="en-US" cap="none" dirty="0"/>
              <a:t> extends </a:t>
            </a:r>
            <a:r>
              <a:rPr lang="en-US" cap="none" dirty="0" err="1"/>
              <a:t>ThreadPoolExecutor</a:t>
            </a:r>
            <a:r>
              <a:rPr lang="en-US" cap="none" dirty="0"/>
              <a:t>{</a:t>
            </a:r>
          </a:p>
          <a:p>
            <a:pPr algn="l"/>
            <a:r>
              <a:rPr lang="en-US" cap="none" dirty="0"/>
              <a:t>	</a:t>
            </a:r>
            <a:r>
              <a:rPr lang="en-US" b="1" cap="none" dirty="0" err="1"/>
              <a:t>ThreadLocal</a:t>
            </a:r>
            <a:r>
              <a:rPr lang="en-US" b="1" cap="none" dirty="0"/>
              <a:t>&lt;Long&gt; </a:t>
            </a:r>
            <a:r>
              <a:rPr lang="en-US" b="1" cap="none" dirty="0" err="1"/>
              <a:t>startTime</a:t>
            </a:r>
            <a:r>
              <a:rPr lang="en-US" b="1" cap="none" dirty="0"/>
              <a:t> = new </a:t>
            </a:r>
            <a:r>
              <a:rPr lang="en-US" b="1" cap="none" dirty="0" err="1"/>
              <a:t>ThreadLocal</a:t>
            </a:r>
            <a:r>
              <a:rPr lang="en-US" b="1" cap="none" dirty="0"/>
              <a:t>&lt;Long&gt;();</a:t>
            </a:r>
          </a:p>
          <a:p>
            <a:pPr algn="l"/>
            <a:r>
              <a:rPr lang="en-US" cap="none" dirty="0"/>
              <a:t>	</a:t>
            </a:r>
            <a:r>
              <a:rPr lang="en-US" cap="none" dirty="0" err="1"/>
              <a:t>AtomicLong</a:t>
            </a:r>
            <a:r>
              <a:rPr lang="en-US" cap="none" dirty="0"/>
              <a:t> </a:t>
            </a:r>
            <a:r>
              <a:rPr lang="en-US" cap="none" dirty="0" err="1"/>
              <a:t>numTasks</a:t>
            </a:r>
            <a:r>
              <a:rPr lang="en-US" cap="none" dirty="0"/>
              <a:t> = new </a:t>
            </a:r>
            <a:r>
              <a:rPr lang="en-US" cap="none" dirty="0" err="1"/>
              <a:t>AtomicLong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</a:t>
            </a:r>
            <a:r>
              <a:rPr lang="en-US" cap="none" dirty="0" err="1"/>
              <a:t>AtomicLong</a:t>
            </a:r>
            <a:r>
              <a:rPr lang="en-US" cap="none" dirty="0"/>
              <a:t> </a:t>
            </a:r>
            <a:r>
              <a:rPr lang="en-US" cap="none" dirty="0" err="1"/>
              <a:t>totalTime</a:t>
            </a:r>
            <a:r>
              <a:rPr lang="en-US" cap="none" dirty="0"/>
              <a:t> = new </a:t>
            </a:r>
            <a:r>
              <a:rPr lang="en-US" cap="none" dirty="0" err="1"/>
              <a:t>AtomicLong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protected void </a:t>
            </a:r>
            <a:r>
              <a:rPr lang="en-US" cap="none" dirty="0" err="1"/>
              <a:t>beforeExecute</a:t>
            </a:r>
            <a:r>
              <a:rPr lang="en-US" cap="none" dirty="0"/>
              <a:t>(Thread t, Runnable r){</a:t>
            </a:r>
          </a:p>
          <a:p>
            <a:pPr algn="l"/>
            <a:r>
              <a:rPr lang="en-US" cap="none" dirty="0"/>
              <a:t>		</a:t>
            </a:r>
            <a:r>
              <a:rPr lang="en-US" cap="none" dirty="0" err="1"/>
              <a:t>super.beforeExecute</a:t>
            </a:r>
            <a:r>
              <a:rPr lang="en-US" cap="none" dirty="0"/>
              <a:t>(t, r);</a:t>
            </a:r>
          </a:p>
          <a:p>
            <a:pPr algn="l"/>
            <a:r>
              <a:rPr lang="en-US" cap="none" dirty="0"/>
              <a:t>		log(“Thread starting”);</a:t>
            </a:r>
          </a:p>
          <a:p>
            <a:pPr algn="l"/>
            <a:r>
              <a:rPr lang="en-US" cap="none" dirty="0"/>
              <a:t>		</a:t>
            </a:r>
            <a:r>
              <a:rPr lang="en-US" b="1" cap="none" dirty="0" err="1"/>
              <a:t>startTime.set</a:t>
            </a:r>
            <a:r>
              <a:rPr lang="en-US" b="1" cap="none" dirty="0"/>
              <a:t>(</a:t>
            </a:r>
            <a:r>
              <a:rPr lang="en-US" b="1" cap="none" dirty="0" err="1"/>
              <a:t>System.nanoTime</a:t>
            </a:r>
            <a:r>
              <a:rPr lang="en-US" b="1" cap="none" dirty="0"/>
              <a:t>());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	protected void </a:t>
            </a:r>
            <a:r>
              <a:rPr lang="en-US" cap="none" dirty="0" err="1"/>
              <a:t>afterExecute</a:t>
            </a:r>
            <a:r>
              <a:rPr lang="en-US" cap="none" dirty="0"/>
              <a:t>(Runnable r, </a:t>
            </a:r>
            <a:r>
              <a:rPr lang="en-US" cap="none" dirty="0" err="1"/>
              <a:t>Throwable</a:t>
            </a:r>
            <a:r>
              <a:rPr lang="en-US" cap="none" dirty="0"/>
              <a:t> t){</a:t>
            </a:r>
          </a:p>
          <a:p>
            <a:pPr algn="l"/>
            <a:r>
              <a:rPr lang="en-US" cap="none" dirty="0"/>
              <a:t>		try{</a:t>
            </a:r>
          </a:p>
          <a:p>
            <a:pPr algn="l"/>
            <a:r>
              <a:rPr lang="en-US" cap="none" dirty="0"/>
              <a:t>		        long </a:t>
            </a:r>
            <a:r>
              <a:rPr lang="en-US" cap="none" dirty="0" err="1"/>
              <a:t>taskTime</a:t>
            </a:r>
            <a:r>
              <a:rPr lang="en-US" cap="none" dirty="0"/>
              <a:t> = </a:t>
            </a:r>
            <a:r>
              <a:rPr lang="en-US" cap="none" dirty="0" err="1"/>
              <a:t>System.nanoTime</a:t>
            </a:r>
            <a:r>
              <a:rPr lang="en-US" cap="none" dirty="0"/>
              <a:t>()-</a:t>
            </a:r>
            <a:r>
              <a:rPr lang="en-US" cap="none" dirty="0" err="1"/>
              <a:t>startTime.get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	         </a:t>
            </a:r>
            <a:r>
              <a:rPr lang="en-US" b="1" cap="none" dirty="0" err="1"/>
              <a:t>numTasks.incrementAndGet</a:t>
            </a:r>
            <a:r>
              <a:rPr lang="en-US" b="1" cap="none" dirty="0"/>
              <a:t>();</a:t>
            </a:r>
          </a:p>
          <a:p>
            <a:pPr algn="l"/>
            <a:r>
              <a:rPr lang="en-US" b="1" cap="none" dirty="0"/>
              <a:t>		         </a:t>
            </a:r>
            <a:r>
              <a:rPr lang="en-US" b="1" cap="none" dirty="0" err="1"/>
              <a:t>totalTime.addAndGet</a:t>
            </a:r>
            <a:r>
              <a:rPr lang="en-US" b="1" cap="none" dirty="0"/>
              <a:t>(</a:t>
            </a:r>
            <a:r>
              <a:rPr lang="en-US" b="1" cap="none" dirty="0" err="1"/>
              <a:t>taskTime</a:t>
            </a:r>
            <a:r>
              <a:rPr lang="en-US" b="1" cap="none" dirty="0"/>
              <a:t>)</a:t>
            </a:r>
          </a:p>
          <a:p>
            <a:pPr algn="l"/>
            <a:r>
              <a:rPr lang="en-US" cap="none" dirty="0"/>
              <a:t>		}finally{</a:t>
            </a:r>
            <a:r>
              <a:rPr lang="en-US" cap="none" dirty="0" err="1"/>
              <a:t>super.afterExecute</a:t>
            </a:r>
            <a:r>
              <a:rPr lang="en-US" cap="none" dirty="0"/>
              <a:t>()}</a:t>
            </a:r>
          </a:p>
          <a:p>
            <a:pPr algn="l"/>
            <a:r>
              <a:rPr lang="en-US" cap="none" dirty="0"/>
              <a:t>	}</a:t>
            </a:r>
          </a:p>
          <a:p>
            <a:pPr algn="l"/>
            <a:r>
              <a:rPr lang="en-US" cap="none" dirty="0"/>
              <a:t>	protected void terminated(){</a:t>
            </a:r>
          </a:p>
          <a:p>
            <a:pPr algn="l"/>
            <a:r>
              <a:rPr lang="en-US" cap="none" dirty="0"/>
              <a:t>		try{</a:t>
            </a:r>
          </a:p>
          <a:p>
            <a:pPr algn="l"/>
            <a:r>
              <a:rPr lang="en-US" cap="none" dirty="0"/>
              <a:t>		         </a:t>
            </a:r>
            <a:r>
              <a:rPr lang="en-US" b="1" cap="none" dirty="0"/>
              <a:t>long </a:t>
            </a:r>
            <a:r>
              <a:rPr lang="en-US" b="1" cap="none" dirty="0" err="1"/>
              <a:t>avgTime</a:t>
            </a:r>
            <a:r>
              <a:rPr lang="en-US" b="1" cap="none" dirty="0"/>
              <a:t> = </a:t>
            </a:r>
            <a:r>
              <a:rPr lang="en-US" b="1" cap="none" dirty="0" err="1"/>
              <a:t>totalTime.get</a:t>
            </a:r>
            <a:r>
              <a:rPr lang="en-US" b="1" cap="none" dirty="0"/>
              <a:t>()/ </a:t>
            </a:r>
            <a:r>
              <a:rPr lang="en-US" b="1" cap="none" dirty="0" err="1"/>
              <a:t>numTasks.get</a:t>
            </a:r>
            <a:r>
              <a:rPr lang="en-US" b="1" cap="none" dirty="0"/>
              <a:t>();</a:t>
            </a:r>
          </a:p>
          <a:p>
            <a:pPr algn="l"/>
            <a:r>
              <a:rPr lang="en-US" cap="none" dirty="0"/>
              <a:t>	 	         log(”Average time per task %s”, </a:t>
            </a:r>
            <a:r>
              <a:rPr lang="en-US" cap="none" dirty="0" err="1"/>
              <a:t>avgTime</a:t>
            </a:r>
            <a:r>
              <a:rPr lang="en-US" cap="none" dirty="0"/>
              <a:t>)</a:t>
            </a:r>
          </a:p>
          <a:p>
            <a:pPr algn="l"/>
            <a:r>
              <a:rPr lang="en-US" cap="none" dirty="0"/>
              <a:t>		}finally{</a:t>
            </a:r>
            <a:r>
              <a:rPr lang="en-US" cap="none" dirty="0" err="1"/>
              <a:t>super.terminated</a:t>
            </a:r>
            <a:r>
              <a:rPr lang="en-US" cap="none" dirty="0"/>
              <a:t>()}</a:t>
            </a:r>
          </a:p>
          <a:p>
            <a:pPr algn="l"/>
            <a:r>
              <a:rPr lang="en-US" cap="none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102154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B6E5-6058-D74C-852B-DD1B627D7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</a:t>
            </a:r>
            <a:r>
              <a:rPr lang="en-US"/>
              <a:t>your patience…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FC651-A5A3-EA4E-A3ED-C8C85EE98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12B0-7A2F-EC4B-8457-E0A05C16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6911"/>
            <a:ext cx="10364451" cy="1596177"/>
          </a:xfrm>
        </p:spPr>
        <p:txBody>
          <a:bodyPr/>
          <a:lstStyle/>
          <a:p>
            <a:r>
              <a:rPr lang="en-US" dirty="0"/>
              <a:t>The executor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4CCFB1-DD28-EF4B-A4D1-D9151046E2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3775" y="1343026"/>
            <a:ext cx="10364451" cy="52292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2958E-FE36-7645-8DB0-DAB3CCE4ADA7}"/>
              </a:ext>
            </a:extLst>
          </p:cNvPr>
          <p:cNvSpPr txBox="1"/>
          <p:nvPr/>
        </p:nvSpPr>
        <p:spPr>
          <a:xfrm>
            <a:off x="4686301" y="1843088"/>
            <a:ext cx="381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-method execute(Runnable command)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FF1B794-4A02-8C4C-81D8-12545B2062A2}"/>
              </a:ext>
            </a:extLst>
          </p:cNvPr>
          <p:cNvSpPr txBox="1">
            <a:spLocks/>
          </p:cNvSpPr>
          <p:nvPr/>
        </p:nvSpPr>
        <p:spPr>
          <a:xfrm>
            <a:off x="1365249" y="2253403"/>
            <a:ext cx="1963738" cy="137159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Runnable</a:t>
            </a:r>
          </a:p>
          <a:p>
            <a:r>
              <a:rPr lang="en-US" cap="none" dirty="0"/>
              <a:t>Callable </a:t>
            </a:r>
          </a:p>
          <a:p>
            <a:r>
              <a:rPr lang="en-US" cap="none" dirty="0"/>
              <a:t>Future</a:t>
            </a:r>
          </a:p>
          <a:p>
            <a:r>
              <a:rPr lang="en-US" cap="none" dirty="0"/>
              <a:t>Executors</a:t>
            </a:r>
          </a:p>
        </p:txBody>
      </p:sp>
    </p:spTree>
    <p:extLst>
      <p:ext uri="{BB962C8B-B14F-4D97-AF65-F5344CB8AC3E}">
        <p14:creationId xmlns:p14="http://schemas.microsoft.com/office/powerpoint/2010/main" val="40386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84D-9442-4540-A6B9-2599297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00175"/>
            <a:ext cx="8689976" cy="952498"/>
          </a:xfrm>
        </p:spPr>
        <p:txBody>
          <a:bodyPr/>
          <a:lstStyle/>
          <a:p>
            <a:r>
              <a:rPr lang="en-US" dirty="0"/>
              <a:t>Web server with Executor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261D-313B-6545-99AE-104C7A5C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28850"/>
            <a:ext cx="8689976" cy="41148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cap="none" dirty="0"/>
              <a:t>class </a:t>
            </a:r>
            <a:r>
              <a:rPr lang="en-US" cap="none" dirty="0" err="1"/>
              <a:t>ExecutorWebServer</a:t>
            </a:r>
            <a:r>
              <a:rPr lang="en-US" cap="none" dirty="0"/>
              <a:t>{</a:t>
            </a:r>
          </a:p>
          <a:p>
            <a:pPr algn="l"/>
            <a:r>
              <a:rPr lang="en-US" cap="none" dirty="0"/>
              <a:t>   pub stat final Executor exec = </a:t>
            </a:r>
            <a:r>
              <a:rPr lang="en-US" b="1" cap="none" dirty="0" err="1"/>
              <a:t>Executors</a:t>
            </a:r>
            <a:r>
              <a:rPr lang="en-US" cap="none" dirty="0" err="1"/>
              <a:t>.newFixedThreadPool</a:t>
            </a:r>
            <a:r>
              <a:rPr lang="en-US" cap="none" dirty="0"/>
              <a:t>(NUM_THREADS);</a:t>
            </a:r>
          </a:p>
          <a:p>
            <a:pPr algn="l"/>
            <a:r>
              <a:rPr lang="en-US" cap="none" dirty="0"/>
              <a:t>   …main(String…){</a:t>
            </a:r>
          </a:p>
          <a:p>
            <a:pPr algn="l"/>
            <a:r>
              <a:rPr lang="en-US" cap="none" dirty="0"/>
              <a:t>       </a:t>
            </a:r>
            <a:r>
              <a:rPr lang="en-US" cap="none" dirty="0" err="1"/>
              <a:t>ServerSocket</a:t>
            </a:r>
            <a:r>
              <a:rPr lang="en-US" cap="none" dirty="0"/>
              <a:t> server = …</a:t>
            </a:r>
          </a:p>
          <a:p>
            <a:pPr algn="l"/>
            <a:r>
              <a:rPr lang="en-US" cap="none" dirty="0"/>
              <a:t>       while (true){</a:t>
            </a:r>
          </a:p>
          <a:p>
            <a:pPr algn="l"/>
            <a:r>
              <a:rPr lang="en-US" cap="none" dirty="0"/>
              <a:t>       	final Socket conn = </a:t>
            </a:r>
            <a:r>
              <a:rPr lang="en-US" cap="none" dirty="0" err="1"/>
              <a:t>socket.accept</a:t>
            </a:r>
            <a:r>
              <a:rPr lang="en-US" cap="none" dirty="0"/>
              <a:t>();</a:t>
            </a:r>
          </a:p>
          <a:p>
            <a:pPr algn="l"/>
            <a:r>
              <a:rPr lang="en-US" cap="none" dirty="0"/>
              <a:t>	Runnable task = ()-&gt; </a:t>
            </a:r>
            <a:r>
              <a:rPr lang="en-US" cap="none" dirty="0" err="1"/>
              <a:t>processRequest</a:t>
            </a:r>
            <a:r>
              <a:rPr lang="en-US" cap="none" dirty="0"/>
              <a:t>(conn)</a:t>
            </a:r>
          </a:p>
          <a:p>
            <a:pPr algn="l"/>
            <a:r>
              <a:rPr lang="en-US" cap="none" dirty="0"/>
              <a:t>                  </a:t>
            </a:r>
            <a:r>
              <a:rPr lang="en-US" cap="none" dirty="0" err="1"/>
              <a:t>exec.execute</a:t>
            </a:r>
            <a:r>
              <a:rPr lang="en-US" cap="none" dirty="0"/>
              <a:t>(task)</a:t>
            </a:r>
          </a:p>
          <a:p>
            <a:pPr algn="l"/>
            <a:r>
              <a:rPr lang="en-US" cap="none" dirty="0"/>
              <a:t>        }</a:t>
            </a:r>
          </a:p>
          <a:p>
            <a:pPr algn="l"/>
            <a:r>
              <a:rPr lang="en-US" cap="none" dirty="0"/>
              <a:t>    }</a:t>
            </a:r>
          </a:p>
          <a:p>
            <a:pPr algn="l"/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54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84D-9442-4540-A6B9-2599297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00175"/>
            <a:ext cx="8689976" cy="952498"/>
          </a:xfrm>
        </p:spPr>
        <p:txBody>
          <a:bodyPr/>
          <a:lstStyle/>
          <a:p>
            <a:r>
              <a:rPr lang="en-US" dirty="0"/>
              <a:t>Task Execution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261D-313B-6545-99AE-104C7A5C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28850"/>
            <a:ext cx="8689976" cy="41148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cap="none" dirty="0"/>
              <a:t>What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Where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When 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How</a:t>
            </a:r>
          </a:p>
          <a:p>
            <a:pPr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5916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84D-9442-4540-A6B9-2599297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00175"/>
            <a:ext cx="8689976" cy="952498"/>
          </a:xfrm>
        </p:spPr>
        <p:txBody>
          <a:bodyPr/>
          <a:lstStyle/>
          <a:p>
            <a:r>
              <a:rPr lang="en-US" dirty="0"/>
              <a:t>Executor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261D-313B-6545-99AE-104C7A5C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28850"/>
            <a:ext cx="8689976" cy="41148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cap="none" dirty="0"/>
              <a:t>Running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Shutting Down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Terminated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Rejected Execution Handler</a:t>
            </a:r>
          </a:p>
          <a:p>
            <a:pPr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1008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84D-9442-4540-A6B9-2599297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400175"/>
            <a:ext cx="8689976" cy="952498"/>
          </a:xfrm>
        </p:spPr>
        <p:txBody>
          <a:bodyPr/>
          <a:lstStyle/>
          <a:p>
            <a:r>
              <a:rPr lang="en-US" dirty="0"/>
              <a:t>Executor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261D-313B-6545-99AE-104C7A5C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28850"/>
            <a:ext cx="8689976" cy="41148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cap="none" dirty="0"/>
              <a:t>Running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Shutting Down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Terminated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Rejected Execution Handler</a:t>
            </a:r>
          </a:p>
          <a:p>
            <a:pPr algn="l"/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795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584D-9442-4540-A6B9-25992974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28637"/>
            <a:ext cx="8689976" cy="952498"/>
          </a:xfrm>
        </p:spPr>
        <p:txBody>
          <a:bodyPr/>
          <a:lstStyle/>
          <a:p>
            <a:r>
              <a:rPr lang="en-US" dirty="0"/>
              <a:t>Executor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261D-313B-6545-99AE-104C7A5C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481135"/>
            <a:ext cx="8689976" cy="4862515"/>
          </a:xfrm>
        </p:spPr>
        <p:txBody>
          <a:bodyPr>
            <a:noAutofit/>
          </a:bodyPr>
          <a:lstStyle/>
          <a:p>
            <a:pPr algn="l"/>
            <a:r>
              <a:rPr lang="en-US" sz="1400" cap="none" dirty="0"/>
              <a:t>class </a:t>
            </a:r>
            <a:r>
              <a:rPr lang="en-US" sz="1400" cap="none" dirty="0" err="1"/>
              <a:t>ExecutorLifeCycle</a:t>
            </a:r>
            <a:r>
              <a:rPr lang="en-US" sz="1400" cap="none" dirty="0"/>
              <a:t>{</a:t>
            </a:r>
          </a:p>
          <a:p>
            <a:pPr algn="l"/>
            <a:r>
              <a:rPr lang="en-US" sz="1400" cap="none" dirty="0"/>
              <a:t>	</a:t>
            </a:r>
            <a:r>
              <a:rPr lang="en-US" sz="1400" cap="none" dirty="0" err="1"/>
              <a:t>ExecutorService</a:t>
            </a:r>
            <a:r>
              <a:rPr lang="en-US" sz="1400" cap="none" dirty="0"/>
              <a:t> exec = …</a:t>
            </a:r>
          </a:p>
          <a:p>
            <a:pPr algn="l"/>
            <a:r>
              <a:rPr lang="en-US" sz="1400" cap="none" dirty="0"/>
              <a:t>	public void start() throws </a:t>
            </a:r>
            <a:r>
              <a:rPr lang="en-US" sz="1400" cap="none" dirty="0" err="1"/>
              <a:t>IOException</a:t>
            </a:r>
            <a:r>
              <a:rPr lang="en-US" sz="1400" cap="none" dirty="0"/>
              <a:t>{</a:t>
            </a:r>
          </a:p>
          <a:p>
            <a:pPr algn="l"/>
            <a:r>
              <a:rPr lang="en-US" sz="1400" cap="none" dirty="0"/>
              <a:t>   		</a:t>
            </a:r>
            <a:r>
              <a:rPr lang="en-US" sz="1400" cap="none" dirty="0" err="1"/>
              <a:t>ServerSocket</a:t>
            </a:r>
            <a:r>
              <a:rPr lang="en-US" sz="1400" cap="none" dirty="0"/>
              <a:t> server = …</a:t>
            </a:r>
          </a:p>
          <a:p>
            <a:pPr algn="l"/>
            <a:r>
              <a:rPr lang="en-US" sz="1400" cap="none" dirty="0"/>
              <a:t>		while(!</a:t>
            </a:r>
            <a:r>
              <a:rPr lang="en-US" sz="1400" cap="none" dirty="0" err="1"/>
              <a:t>exec.isShutdown</a:t>
            </a:r>
            <a:r>
              <a:rPr lang="en-US" sz="1400" cap="none" dirty="0"/>
              <a:t>()){</a:t>
            </a:r>
          </a:p>
          <a:p>
            <a:pPr algn="l"/>
            <a:r>
              <a:rPr lang="en-US" sz="1400" cap="none" dirty="0"/>
              <a:t>		              try{</a:t>
            </a:r>
          </a:p>
          <a:p>
            <a:pPr algn="l"/>
            <a:r>
              <a:rPr lang="en-US" sz="1400" cap="none" dirty="0"/>
              <a:t>			final Socket conn = </a:t>
            </a:r>
            <a:r>
              <a:rPr lang="en-US" sz="1400" cap="none" dirty="0" err="1"/>
              <a:t>socket.accept</a:t>
            </a:r>
            <a:r>
              <a:rPr lang="en-US" sz="1400" cap="none" dirty="0"/>
              <a:t>();</a:t>
            </a:r>
          </a:p>
          <a:p>
            <a:pPr algn="l"/>
            <a:r>
              <a:rPr lang="en-US" sz="1400" cap="none" dirty="0"/>
              <a:t>			Runnable task = ()-&gt; </a:t>
            </a:r>
            <a:r>
              <a:rPr lang="en-US" sz="1400" cap="none" dirty="0" err="1"/>
              <a:t>processRequest</a:t>
            </a:r>
            <a:r>
              <a:rPr lang="en-US" sz="1400" cap="none" dirty="0"/>
              <a:t>(conn);</a:t>
            </a:r>
          </a:p>
          <a:p>
            <a:pPr algn="l"/>
            <a:r>
              <a:rPr lang="en-US" sz="1400" cap="none" dirty="0"/>
              <a:t>                  			</a:t>
            </a:r>
            <a:r>
              <a:rPr lang="en-US" sz="1400" cap="none" dirty="0" err="1"/>
              <a:t>exec.execute</a:t>
            </a:r>
            <a:r>
              <a:rPr lang="en-US" sz="1400" cap="none" dirty="0"/>
              <a:t>(task);</a:t>
            </a:r>
          </a:p>
          <a:p>
            <a:pPr algn="l"/>
            <a:r>
              <a:rPr lang="en-US" sz="1400" cap="none" dirty="0"/>
              <a:t>		                } catch (</a:t>
            </a:r>
            <a:r>
              <a:rPr lang="en-US" sz="1400" cap="none" dirty="0" err="1"/>
              <a:t>RejectedExecutionException</a:t>
            </a:r>
            <a:r>
              <a:rPr lang="en-US" sz="1400" cap="none" dirty="0"/>
              <a:t> e){</a:t>
            </a:r>
          </a:p>
          <a:p>
            <a:pPr algn="l"/>
            <a:r>
              <a:rPr lang="en-US" sz="1400" cap="none" dirty="0"/>
              <a:t>			log…</a:t>
            </a:r>
          </a:p>
          <a:p>
            <a:pPr algn="l"/>
            <a:r>
              <a:rPr lang="en-US" sz="1400" cap="none" dirty="0"/>
              <a:t>		                }</a:t>
            </a:r>
          </a:p>
          <a:p>
            <a:pPr algn="l"/>
            <a:r>
              <a:rPr lang="en-US" sz="1400" cap="none" dirty="0"/>
              <a:t>}}}</a:t>
            </a:r>
          </a:p>
          <a:p>
            <a:pPr algn="l"/>
            <a:r>
              <a:rPr lang="en-US" sz="1400" cap="none" dirty="0"/>
              <a:t>                      	                           </a:t>
            </a:r>
          </a:p>
          <a:p>
            <a:pPr algn="l"/>
            <a:r>
              <a:rPr lang="en-US" sz="1400" cap="none" dirty="0"/>
              <a:t>          	 </a:t>
            </a:r>
          </a:p>
          <a:p>
            <a:pPr algn="l"/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37406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AF1F-7751-584B-B5C8-B54C0C8E5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399" y="1285875"/>
            <a:ext cx="8689976" cy="823910"/>
          </a:xfrm>
        </p:spPr>
        <p:txBody>
          <a:bodyPr/>
          <a:lstStyle/>
          <a:p>
            <a:r>
              <a:rPr lang="en-US" dirty="0"/>
              <a:t>Cancellation and shutdown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D5AA-9E48-A14B-AE67-A07E90F58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09785"/>
            <a:ext cx="8689976" cy="4562477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What is task cancellation?</a:t>
            </a:r>
          </a:p>
          <a:p>
            <a:pPr algn="l"/>
            <a:r>
              <a:rPr lang="en-US" cap="none" dirty="0"/>
              <a:t>Why would you want to cancel tasks?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User requested cancellation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Time limited activities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Application Events: Recursive algorithms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Errors</a:t>
            </a:r>
          </a:p>
          <a:p>
            <a:pPr marL="342900" indent="-342900" algn="l">
              <a:buFontTx/>
              <a:buChar char="-"/>
            </a:pPr>
            <a:r>
              <a:rPr lang="en-US" cap="none" dirty="0"/>
              <a:t>Shutdown</a:t>
            </a:r>
          </a:p>
        </p:txBody>
      </p:sp>
    </p:spTree>
    <p:extLst>
      <p:ext uri="{BB962C8B-B14F-4D97-AF65-F5344CB8AC3E}">
        <p14:creationId xmlns:p14="http://schemas.microsoft.com/office/powerpoint/2010/main" val="34981148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685</TotalTime>
  <Words>431</Words>
  <Application>Microsoft Macintosh PowerPoint</Application>
  <PresentationFormat>Widescreen</PresentationFormat>
  <Paragraphs>272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Droplet</vt:lpstr>
      <vt:lpstr>PowerPoint Presentation</vt:lpstr>
      <vt:lpstr>The problem of “Extremes”</vt:lpstr>
      <vt:lpstr>The executor framework</vt:lpstr>
      <vt:lpstr>Web server with Executor</vt:lpstr>
      <vt:lpstr>Task Execution policy</vt:lpstr>
      <vt:lpstr>Executor lifecycle</vt:lpstr>
      <vt:lpstr>Executor lifecycle</vt:lpstr>
      <vt:lpstr>Executor lifecycle</vt:lpstr>
      <vt:lpstr>Cancellation and shutdown</vt:lpstr>
      <vt:lpstr>Cancellation policy</vt:lpstr>
      <vt:lpstr>Cancellation policy example</vt:lpstr>
      <vt:lpstr>Watch out with cancellation policy</vt:lpstr>
      <vt:lpstr>Illegal interruption</vt:lpstr>
      <vt:lpstr>Interruption and interruption policy</vt:lpstr>
      <vt:lpstr>Cancellation via futures</vt:lpstr>
      <vt:lpstr>Dealing with non-interruptible blocking calls</vt:lpstr>
      <vt:lpstr>Interrupting non-interruptible task</vt:lpstr>
      <vt:lpstr>Executor Service shutdown</vt:lpstr>
      <vt:lpstr>Tracing executor Service</vt:lpstr>
      <vt:lpstr>Sizing the pool</vt:lpstr>
      <vt:lpstr>Configuring threadpool</vt:lpstr>
      <vt:lpstr>Customizing thread pool for stats</vt:lpstr>
      <vt:lpstr>PowerPoint Presentation</vt:lpstr>
      <vt:lpstr>Profiling thread pool</vt:lpstr>
      <vt:lpstr>PowerPoint Presentation</vt:lpstr>
      <vt:lpstr>Thanks for your patience…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Nawazish Khan</dc:creator>
  <cp:lastModifiedBy>Mohammad Nawazish Khan</cp:lastModifiedBy>
  <cp:revision>135</cp:revision>
  <dcterms:created xsi:type="dcterms:W3CDTF">2018-11-23T16:04:10Z</dcterms:created>
  <dcterms:modified xsi:type="dcterms:W3CDTF">2018-11-28T18:17:50Z</dcterms:modified>
</cp:coreProperties>
</file>