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c18f5d6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c18f5d6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Structured Conurrency [join, deadlines, cancellations]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Scoped variables - against the abuse of ThreadLocals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cc18f5d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cc18f5d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c18f5d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c18f5d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Synchronous (thread per request model);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Easy to code programming model, exception handling, debugging, profiling all are easier to implement in this model.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Network socket connections can easily outrun the available threads with 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Unless we take operating system for granted; show ThreadFailure.java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c18f5d6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c18f5d6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Scales but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 to reason, debug, profile especially when action and reaction hops between thread pools.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c18f5d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c18f5d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Virt. Threads: low footprint, context switching costs less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To express park/unpark capabilities run ProducerConsumerVirtualThread.java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Caveats: virt.thread would pin carrier thread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Code in native frame and blocks, thread would be carrier thread would bepinned.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c18f5d6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c18f5d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Continuation does not implement Runnable anymore!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At this point demo the continuation code: Continuation.java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c18f5d6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c18f5d6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c18f5d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c18f5d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Ask if anybody can guess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c18f5d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c18f5d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876300"/>
            <a:ext cx="30289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patience...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0355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prototype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APIs (including deprecations)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40550"/>
            <a:ext cx="22479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942250" y="3236475"/>
            <a:ext cx="6276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2168575"/>
            <a:ext cx="3716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 do not fully understand Loom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920275" y="4806725"/>
            <a:ext cx="3569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Nawazish Khan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Vs Developer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65090"/>
            <a:ext cx="86679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Cores in the machine has increased, dramatically.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as langugage construct to fully utilize machine cores.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Synchronous processing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113825" y="4635775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Developer :) 	|	Machine :(</a:t>
            </a:r>
            <a:endParaRPr b="1"/>
          </a:p>
        </p:txBody>
      </p:sp>
      <p:cxnSp>
        <p:nvCxnSpPr>
          <p:cNvPr id="74" name="Google Shape;74;p15"/>
          <p:cNvCxnSpPr/>
          <p:nvPr/>
        </p:nvCxnSpPr>
        <p:spPr>
          <a:xfrm>
            <a:off x="2157600" y="2849725"/>
            <a:ext cx="6756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3149300" y="2484575"/>
            <a:ext cx="2201400" cy="17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2113825" y="3241763"/>
            <a:ext cx="6756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2157600" y="3557538"/>
            <a:ext cx="6756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2157600" y="3938775"/>
            <a:ext cx="6756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3498025" y="2713919"/>
            <a:ext cx="1046125" cy="190875"/>
          </a:xfrm>
          <a:custGeom>
            <a:rect b="b" l="l" r="r" t="t"/>
            <a:pathLst>
              <a:path extrusionOk="0" h="7635" w="41845">
                <a:moveTo>
                  <a:pt x="0" y="7635"/>
                </a:moveTo>
                <a:cubicBezTo>
                  <a:pt x="2517" y="3228"/>
                  <a:pt x="8972" y="537"/>
                  <a:pt x="13948" y="1532"/>
                </a:cubicBezTo>
                <a:cubicBezTo>
                  <a:pt x="16485" y="2039"/>
                  <a:pt x="17541" y="5699"/>
                  <a:pt x="20051" y="6327"/>
                </a:cubicBezTo>
                <a:cubicBezTo>
                  <a:pt x="24463" y="7431"/>
                  <a:pt x="27843" y="1329"/>
                  <a:pt x="32255" y="225"/>
                </a:cubicBezTo>
                <a:cubicBezTo>
                  <a:pt x="35857" y="-676"/>
                  <a:pt x="38524" y="4231"/>
                  <a:pt x="41845" y="58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Google Shape;80;p15"/>
          <p:cNvSpPr/>
          <p:nvPr/>
        </p:nvSpPr>
        <p:spPr>
          <a:xfrm>
            <a:off x="3498025" y="3289193"/>
            <a:ext cx="1057050" cy="214950"/>
          </a:xfrm>
          <a:custGeom>
            <a:rect b="b" l="l" r="r" t="t"/>
            <a:pathLst>
              <a:path extrusionOk="0" h="8598" w="42282">
                <a:moveTo>
                  <a:pt x="0" y="6240"/>
                </a:moveTo>
                <a:cubicBezTo>
                  <a:pt x="4004" y="4238"/>
                  <a:pt x="9353" y="705"/>
                  <a:pt x="13077" y="3188"/>
                </a:cubicBezTo>
                <a:cubicBezTo>
                  <a:pt x="16106" y="5208"/>
                  <a:pt x="19096" y="9133"/>
                  <a:pt x="22666" y="8419"/>
                </a:cubicBezTo>
                <a:cubicBezTo>
                  <a:pt x="26716" y="7609"/>
                  <a:pt x="28562" y="2420"/>
                  <a:pt x="32256" y="573"/>
                </a:cubicBezTo>
                <a:cubicBezTo>
                  <a:pt x="35421" y="-1009"/>
                  <a:pt x="40700" y="895"/>
                  <a:pt x="42282" y="40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Google Shape;81;p15"/>
          <p:cNvSpPr/>
          <p:nvPr/>
        </p:nvSpPr>
        <p:spPr>
          <a:xfrm>
            <a:off x="3421763" y="2988661"/>
            <a:ext cx="1209575" cy="216700"/>
          </a:xfrm>
          <a:custGeom>
            <a:rect b="b" l="l" r="r" t="t"/>
            <a:pathLst>
              <a:path extrusionOk="0" h="8668" w="48383">
                <a:moveTo>
                  <a:pt x="0" y="7564"/>
                </a:moveTo>
                <a:cubicBezTo>
                  <a:pt x="2849" y="5426"/>
                  <a:pt x="7005" y="4520"/>
                  <a:pt x="10461" y="5384"/>
                </a:cubicBezTo>
                <a:cubicBezTo>
                  <a:pt x="13315" y="6098"/>
                  <a:pt x="15952" y="9367"/>
                  <a:pt x="18743" y="8436"/>
                </a:cubicBezTo>
                <a:cubicBezTo>
                  <a:pt x="24354" y="6565"/>
                  <a:pt x="28635" y="-1006"/>
                  <a:pt x="34435" y="154"/>
                </a:cubicBezTo>
                <a:cubicBezTo>
                  <a:pt x="39171" y="1101"/>
                  <a:pt x="44064" y="6239"/>
                  <a:pt x="48383" y="407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Google Shape;82;p15"/>
          <p:cNvSpPr/>
          <p:nvPr/>
        </p:nvSpPr>
        <p:spPr>
          <a:xfrm>
            <a:off x="3585200" y="3504150"/>
            <a:ext cx="1176900" cy="228850"/>
          </a:xfrm>
          <a:custGeom>
            <a:rect b="b" l="l" r="r" t="t"/>
            <a:pathLst>
              <a:path extrusionOk="0" h="9154" w="47076">
                <a:moveTo>
                  <a:pt x="0" y="9154"/>
                </a:moveTo>
                <a:cubicBezTo>
                  <a:pt x="4775" y="6288"/>
                  <a:pt x="10635" y="3879"/>
                  <a:pt x="16128" y="4795"/>
                </a:cubicBezTo>
                <a:cubicBezTo>
                  <a:pt x="20855" y="5583"/>
                  <a:pt x="25349" y="9070"/>
                  <a:pt x="30076" y="8282"/>
                </a:cubicBezTo>
                <a:cubicBezTo>
                  <a:pt x="36294" y="7246"/>
                  <a:pt x="40773" y="0"/>
                  <a:pt x="4707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Google Shape;83;p15"/>
          <p:cNvSpPr txBox="1"/>
          <p:nvPr/>
        </p:nvSpPr>
        <p:spPr>
          <a:xfrm>
            <a:off x="795500" y="2730450"/>
            <a:ext cx="11115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214700" y="3836575"/>
            <a:ext cx="6276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Req. Processing Threads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Vs Developer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processing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Callback hell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149300" y="2484575"/>
            <a:ext cx="2201400" cy="17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>
            <a:off x="2157600" y="2849725"/>
            <a:ext cx="6756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/>
          <p:nvPr/>
        </p:nvCxnSpPr>
        <p:spPr>
          <a:xfrm>
            <a:off x="2113825" y="3241763"/>
            <a:ext cx="6756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>
            <a:off x="2157600" y="3557538"/>
            <a:ext cx="6756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>
            <a:off x="2157600" y="3938775"/>
            <a:ext cx="6756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795500" y="2730450"/>
            <a:ext cx="11115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413620" y="2596905"/>
            <a:ext cx="1629200" cy="1261200"/>
          </a:xfrm>
          <a:custGeom>
            <a:rect b="b" l="l" r="r" t="t"/>
            <a:pathLst>
              <a:path extrusionOk="0" h="50448" w="65168">
                <a:moveTo>
                  <a:pt x="13552" y="12087"/>
                </a:moveTo>
                <a:cubicBezTo>
                  <a:pt x="24458" y="4297"/>
                  <a:pt x="50043" y="-6993"/>
                  <a:pt x="53297" y="6008"/>
                </a:cubicBezTo>
                <a:cubicBezTo>
                  <a:pt x="55817" y="16079"/>
                  <a:pt x="40097" y="24547"/>
                  <a:pt x="29917" y="26582"/>
                </a:cubicBezTo>
                <a:cubicBezTo>
                  <a:pt x="26693" y="27227"/>
                  <a:pt x="21138" y="28766"/>
                  <a:pt x="20098" y="25647"/>
                </a:cubicBezTo>
                <a:cubicBezTo>
                  <a:pt x="18990" y="22324"/>
                  <a:pt x="22884" y="18833"/>
                  <a:pt x="25709" y="16762"/>
                </a:cubicBezTo>
                <a:cubicBezTo>
                  <a:pt x="32547" y="11747"/>
                  <a:pt x="41979" y="6599"/>
                  <a:pt x="50024" y="9281"/>
                </a:cubicBezTo>
                <a:cubicBezTo>
                  <a:pt x="53733" y="10517"/>
                  <a:pt x="55729" y="16265"/>
                  <a:pt x="54700" y="20036"/>
                </a:cubicBezTo>
                <a:cubicBezTo>
                  <a:pt x="51580" y="31473"/>
                  <a:pt x="34995" y="39196"/>
                  <a:pt x="23371" y="36869"/>
                </a:cubicBezTo>
                <a:cubicBezTo>
                  <a:pt x="18247" y="35843"/>
                  <a:pt x="16685" y="26730"/>
                  <a:pt x="18695" y="21906"/>
                </a:cubicBezTo>
                <a:cubicBezTo>
                  <a:pt x="20158" y="18394"/>
                  <a:pt x="23030" y="15651"/>
                  <a:pt x="25241" y="12554"/>
                </a:cubicBezTo>
                <a:cubicBezTo>
                  <a:pt x="25729" y="11871"/>
                  <a:pt x="26928" y="10591"/>
                  <a:pt x="26177" y="10216"/>
                </a:cubicBezTo>
                <a:cubicBezTo>
                  <a:pt x="18142" y="6201"/>
                  <a:pt x="3659" y="18189"/>
                  <a:pt x="5135" y="27049"/>
                </a:cubicBezTo>
                <a:cubicBezTo>
                  <a:pt x="6499" y="35232"/>
                  <a:pt x="19556" y="39915"/>
                  <a:pt x="27579" y="37804"/>
                </a:cubicBezTo>
                <a:cubicBezTo>
                  <a:pt x="34971" y="35859"/>
                  <a:pt x="44915" y="27133"/>
                  <a:pt x="42075" y="20036"/>
                </a:cubicBezTo>
                <a:cubicBezTo>
                  <a:pt x="40258" y="15494"/>
                  <a:pt x="32997" y="12465"/>
                  <a:pt x="28515" y="14425"/>
                </a:cubicBezTo>
                <a:cubicBezTo>
                  <a:pt x="21171" y="17638"/>
                  <a:pt x="14945" y="28429"/>
                  <a:pt x="17760" y="35934"/>
                </a:cubicBezTo>
                <a:cubicBezTo>
                  <a:pt x="22054" y="47382"/>
                  <a:pt x="42959" y="48670"/>
                  <a:pt x="53765" y="42948"/>
                </a:cubicBezTo>
                <a:cubicBezTo>
                  <a:pt x="56860" y="41309"/>
                  <a:pt x="60782" y="37105"/>
                  <a:pt x="63584" y="39207"/>
                </a:cubicBezTo>
                <a:cubicBezTo>
                  <a:pt x="64978" y="40253"/>
                  <a:pt x="65751" y="43118"/>
                  <a:pt x="64519" y="44350"/>
                </a:cubicBezTo>
                <a:cubicBezTo>
                  <a:pt x="59811" y="49058"/>
                  <a:pt x="51959" y="49168"/>
                  <a:pt x="45348" y="49961"/>
                </a:cubicBezTo>
                <a:cubicBezTo>
                  <a:pt x="39267" y="50691"/>
                  <a:pt x="28781" y="51291"/>
                  <a:pt x="27579" y="45286"/>
                </a:cubicBezTo>
                <a:cubicBezTo>
                  <a:pt x="25653" y="35662"/>
                  <a:pt x="39567" y="27559"/>
                  <a:pt x="49089" y="25179"/>
                </a:cubicBezTo>
                <a:cubicBezTo>
                  <a:pt x="52446" y="24340"/>
                  <a:pt x="56929" y="21329"/>
                  <a:pt x="59376" y="23776"/>
                </a:cubicBezTo>
                <a:cubicBezTo>
                  <a:pt x="64975" y="29375"/>
                  <a:pt x="47287" y="41344"/>
                  <a:pt x="40204" y="37804"/>
                </a:cubicBezTo>
                <a:cubicBezTo>
                  <a:pt x="32949" y="34178"/>
                  <a:pt x="46332" y="19720"/>
                  <a:pt x="41140" y="13489"/>
                </a:cubicBezTo>
                <a:cubicBezTo>
                  <a:pt x="36695" y="8154"/>
                  <a:pt x="27476" y="10906"/>
                  <a:pt x="20566" y="10216"/>
                </a:cubicBezTo>
                <a:cubicBezTo>
                  <a:pt x="13935" y="9554"/>
                  <a:pt x="6886" y="3492"/>
                  <a:pt x="927" y="6475"/>
                </a:cubicBezTo>
                <a:cubicBezTo>
                  <a:pt x="-474" y="7176"/>
                  <a:pt x="-172" y="11151"/>
                  <a:pt x="1394" y="11151"/>
                </a:cubicBezTo>
                <a:cubicBezTo>
                  <a:pt x="2650" y="11151"/>
                  <a:pt x="1232" y="8630"/>
                  <a:pt x="927" y="7411"/>
                </a:cubicBezTo>
                <a:cubicBezTo>
                  <a:pt x="90" y="4064"/>
                  <a:pt x="7296" y="4138"/>
                  <a:pt x="10746" y="41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6"/>
          <p:cNvSpPr txBox="1"/>
          <p:nvPr/>
        </p:nvSpPr>
        <p:spPr>
          <a:xfrm>
            <a:off x="2534650" y="4635775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Developer :( 	|	Machine :)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Loom: Virtual Threads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3994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Developer makes synchronous calls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Runtime makes it asynchronous.</a:t>
            </a:r>
            <a:endParaRPr b="1"/>
          </a:p>
        </p:txBody>
      </p:sp>
      <p:sp>
        <p:nvSpPr>
          <p:cNvPr id="105" name="Google Shape;105;p17"/>
          <p:cNvSpPr txBox="1"/>
          <p:nvPr/>
        </p:nvSpPr>
        <p:spPr>
          <a:xfrm>
            <a:off x="311700" y="2156275"/>
            <a:ext cx="67281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Virtual Threads: Developer :) + Machine :)</a:t>
            </a:r>
            <a:endParaRPr b="1"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Light weight/user-mode threads with ability to park/unpark.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Loom: Virtual Threads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Threads = </a:t>
            </a:r>
            <a:r>
              <a:rPr b="1" lang="en"/>
              <a:t>Continuation</a:t>
            </a:r>
            <a:r>
              <a:rPr lang="en"/>
              <a:t> + </a:t>
            </a:r>
            <a:r>
              <a:rPr lang="en"/>
              <a:t>Scheduler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441625" y="1684725"/>
            <a:ext cx="8027100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Continuation implements Runnable{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Continuation (ContinuationScope, Runnable)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final void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(ContinuationScope)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boolean isDone()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LockSupport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620150" y="1478150"/>
            <a:ext cx="4170600" cy="27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class LockSupport{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Public static void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park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(...){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var t = Thread.currentThread();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if(t.isLightweight())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Continuation.yield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(...);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Unsafe.park(...)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572000" y="1478150"/>
            <a:ext cx="4170600" cy="27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unpark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(Thread t){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if(t.isLightweight())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t.scheduler.submit(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t.continuation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Unsafe.unpark(t)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Loom: Virtual Threads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Threads = Continuation + </a:t>
            </a:r>
            <a:r>
              <a:rPr b="1" lang="en"/>
              <a:t>Scheduler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Fork/Join Pool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Virtual Threads = </a:t>
            </a:r>
            <a:r>
              <a:rPr b="1" lang="en" sz="1800">
                <a:solidFill>
                  <a:schemeClr val="dk2"/>
                </a:solidFill>
              </a:rPr>
              <a:t>Continuation</a:t>
            </a:r>
            <a:r>
              <a:rPr lang="en" sz="1800">
                <a:solidFill>
                  <a:schemeClr val="dk2"/>
                </a:solidFill>
              </a:rPr>
              <a:t> + </a:t>
            </a:r>
            <a:r>
              <a:rPr b="1" lang="en" sz="1800">
                <a:solidFill>
                  <a:schemeClr val="dk2"/>
                </a:solidFill>
              </a:rPr>
              <a:t>Scheduler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989700" y="1350513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985050" y="1899250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687325" y="1915175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826825" y="1915175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1966325" y="1915175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966300" y="1350525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840400" y="1350525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3714500" y="1350513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602200" y="1350525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5520750" y="1350525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6439300" y="1350525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4604038" y="1899250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5520750" y="1899250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6389600" y="1915175"/>
            <a:ext cx="467700" cy="3681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977450" y="2427725"/>
            <a:ext cx="5941800" cy="43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2294700" y="2479825"/>
            <a:ext cx="5731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Schedular (On the JVM)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490750" y="3047376"/>
            <a:ext cx="547200" cy="875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204250" y="3078626"/>
            <a:ext cx="547200" cy="875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6349850" y="3078626"/>
            <a:ext cx="547200" cy="875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5018200" y="3078626"/>
            <a:ext cx="547200" cy="875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1034800" y="4171725"/>
            <a:ext cx="6021300" cy="43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204250" y="4222375"/>
            <a:ext cx="5731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Schedular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