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6" r:id="rId1"/>
  </p:sldMasterIdLst>
  <p:sldIdLst>
    <p:sldId id="256" r:id="rId2"/>
    <p:sldId id="257" r:id="rId3"/>
    <p:sldId id="258" r:id="rId4"/>
    <p:sldId id="265" r:id="rId5"/>
    <p:sldId id="260" r:id="rId6"/>
    <p:sldId id="263" r:id="rId7"/>
    <p:sldId id="266"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9289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8648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32536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2757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53571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1105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60762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70629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1152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9493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5770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79760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8966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99366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602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6770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2561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2/4/2025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81370716"/>
      </p:ext>
    </p:extLst>
  </p:cSld>
  <p:clrMap bg1="dk1" tx1="lt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 id="2147483869" r:id="rId13"/>
    <p:sldLayoutId id="2147483870" r:id="rId14"/>
    <p:sldLayoutId id="2147483871" r:id="rId15"/>
    <p:sldLayoutId id="2147483872" r:id="rId16"/>
    <p:sldLayoutId id="214748387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sz="3600" dirty="0">
                <a:latin typeface="Times New Roman" panose="02020603050405020304" pitchFamily="18" charset="0"/>
                <a:cs typeface="Times New Roman" panose="02020603050405020304" pitchFamily="18" charset="0"/>
              </a:rPr>
              <a:t>Stock market analysis</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49413" y="4114800"/>
            <a:ext cx="3747135" cy="2179443"/>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US" sz="2800" spc="-135" dirty="0">
                <a:latin typeface="Times New Roman" panose="02020603050405020304" pitchFamily="18" charset="0"/>
                <a:cs typeface="Times New Roman" panose="02020603050405020304" pitchFamily="18" charset="0"/>
              </a:rPr>
              <a:t>Mohammed Nawaz Shariff</a:t>
            </a: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1BO23MC023</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lang="en-IN" sz="3200" b="1" spc="-10" dirty="0">
                <a:latin typeface="Trebuchet MS"/>
                <a:cs typeface="Trebuchet MS"/>
              </a:rPr>
              <a:t>INDEX</a:t>
            </a:r>
            <a:endParaRPr sz="3200" dirty="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dirty="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dirty="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dirty="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dirty="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dirty="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dirty="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dirty="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dirty="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dirty="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809650"/>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GB" sz="2400" dirty="0"/>
              <a:t>This study explores the dynamics of stock market </a:t>
            </a:r>
            <a:r>
              <a:rPr lang="en-GB" sz="2400" dirty="0" err="1"/>
              <a:t>behavior</a:t>
            </a:r>
            <a:r>
              <a:rPr lang="en-GB" sz="2400" dirty="0"/>
              <a:t>, focusing on the identification of key trends, market drivers, and predictive </a:t>
            </a:r>
            <a:r>
              <a:rPr lang="en-GB" sz="2400" dirty="0" err="1"/>
              <a:t>modeling</a:t>
            </a:r>
            <a:r>
              <a:rPr lang="en-GB" sz="2400" dirty="0"/>
              <a:t> techniques. By examining historical data from major stock indices, the research highlights the role of macroeconomic indicators, investor sentiment, and geopolitical events in influencing stock prices. Statistical tools, such as time series analysis and machine learning algorithms, are employed to predict short-term and long-term market movements. The findings suggest that while traditional financial indicators remain essential, newer machine learning models, incorporating sentiment analysis from social media and news sources, significantly improve prediction accuracy. This research offers insights into effective strategies for investors and emphasizes the growing importance of data-driven decision-making in modern financial markets.</a:t>
            </a:r>
            <a:endParaRPr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lnSpcReduction="10000"/>
          </a:bodyPr>
          <a:lstStyle/>
          <a:p>
            <a:pPr algn="just"/>
            <a:r>
              <a:rPr lang="en-GB" sz="2000" dirty="0"/>
              <a:t>The stock market is influenced by a wide range of factors, including macroeconomic conditions, company performance, investor sentiment, and external events such as geopolitical crises. Despite significant advancements in financial </a:t>
            </a:r>
            <a:r>
              <a:rPr lang="en-GB" sz="2000" dirty="0" err="1"/>
              <a:t>modeling</a:t>
            </a:r>
            <a:r>
              <a:rPr lang="en-GB" sz="2000" dirty="0"/>
              <a:t> and data analysis, predicting stock price movements remains a complex and highly uncertain task. Traditional analysis techniques, such as fundamental and technical analysis, often fail to account for the volatile and multifaceted nature of modern financial markets. Moreover, the rise of alternative data sources, such as social media, news sentiment, and economic indicators, has added complexity to stock market prediction models.</a:t>
            </a:r>
            <a:endParaRPr lang="en-IN" dirty="0"/>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1" y="804519"/>
            <a:ext cx="10140454" cy="443070"/>
          </a:xfrm>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4716548"/>
          </a:xfrm>
          <a:prstGeom prst="rect">
            <a:avLst/>
          </a:prstGeom>
        </p:spPr>
        <p:txBody>
          <a:bodyPr vert="horz" wrap="square" lIns="0" tIns="12065" rIns="0" bIns="0" rtlCol="0">
            <a:spAutoFit/>
          </a:bodyPr>
          <a:lstStyle/>
          <a:p>
            <a:endParaRPr lang="en-GB" sz="1600" b="1" dirty="0"/>
          </a:p>
          <a:p>
            <a:endParaRPr lang="en-GB" sz="1600" b="1" dirty="0"/>
          </a:p>
          <a:p>
            <a:r>
              <a:rPr lang="en-GB" sz="1600" b="1" dirty="0"/>
              <a:t>Integration of Traditional and Alternative Data Sources:</a:t>
            </a:r>
            <a:endParaRPr lang="en-GB" sz="1600" dirty="0"/>
          </a:p>
          <a:p>
            <a:pPr>
              <a:buFont typeface="Arial" panose="020B0604020202020204" pitchFamily="34" charset="0"/>
              <a:buChar char="•"/>
            </a:pPr>
            <a:r>
              <a:rPr lang="en-GB" sz="1600" dirty="0"/>
              <a:t>While traditional financial indicators, such as company earnings reports, P/E ratios, and economic factors (GDP, inflation, interest rates), remain crucial, the solution incorporates </a:t>
            </a:r>
            <a:r>
              <a:rPr lang="en-GB" sz="1600" b="1" dirty="0"/>
              <a:t>alternative data sources</a:t>
            </a:r>
            <a:r>
              <a:rPr lang="en-GB" sz="1600" dirty="0"/>
              <a:t> such as </a:t>
            </a:r>
            <a:r>
              <a:rPr lang="en-GB" sz="1600" b="1" dirty="0"/>
              <a:t>social media sentiment</a:t>
            </a:r>
            <a:r>
              <a:rPr lang="en-GB" sz="1600" dirty="0"/>
              <a:t>, </a:t>
            </a:r>
            <a:r>
              <a:rPr lang="en-GB" sz="1600" b="1" dirty="0"/>
              <a:t>news articles</a:t>
            </a:r>
            <a:r>
              <a:rPr lang="en-GB" sz="1600" dirty="0"/>
              <a:t>, and </a:t>
            </a:r>
            <a:r>
              <a:rPr lang="en-GB" sz="1600" b="1" dirty="0"/>
              <a:t>geopolitical event tracking</a:t>
            </a:r>
            <a:r>
              <a:rPr lang="en-GB" sz="1600" dirty="0"/>
              <a:t>. These unstructured data points can provide real-time insights into market sentiment and broader socio-political influences.</a:t>
            </a:r>
          </a:p>
          <a:p>
            <a:pPr>
              <a:buFont typeface="Arial" panose="020B0604020202020204" pitchFamily="34" charset="0"/>
              <a:buChar char="•"/>
            </a:pPr>
            <a:r>
              <a:rPr lang="en-GB" sz="1600" dirty="0"/>
              <a:t>By applying </a:t>
            </a:r>
            <a:r>
              <a:rPr lang="en-GB" sz="1600" b="1" dirty="0"/>
              <a:t>natural language processing (NLP)</a:t>
            </a:r>
            <a:r>
              <a:rPr lang="en-GB" sz="1600" dirty="0"/>
              <a:t> techniques to </a:t>
            </a:r>
            <a:r>
              <a:rPr lang="en-GB" sz="1600" dirty="0" err="1"/>
              <a:t>analyze</a:t>
            </a:r>
            <a:r>
              <a:rPr lang="en-GB" sz="1600" dirty="0"/>
              <a:t> social media and news feeds, the solution can detect shifts in investor sentiment and emerging trends that could drive stock price movements.</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D59E-6CD8-7779-6A06-3ECF234023B6}"/>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13141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112</TotalTime>
  <Words>392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Times New Roman</vt:lpstr>
      <vt:lpstr>Trebuchet MS</vt:lpstr>
      <vt:lpstr>Wingdings</vt:lpstr>
      <vt:lpstr>Wingdings 3</vt:lpstr>
      <vt:lpstr>Slice</vt:lpstr>
      <vt:lpstr>Stock market analysis</vt:lpstr>
      <vt:lpstr>PowerPoint Presentation</vt:lpstr>
      <vt:lpstr>PowerPoint Presentation</vt:lpstr>
      <vt:lpstr>Problem Statement</vt:lpstr>
      <vt:lpstr>Proposed Solution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MOHAMMED NAWAZ SHARIFF</cp:lastModifiedBy>
  <cp:revision>15</cp:revision>
  <dcterms:created xsi:type="dcterms:W3CDTF">2025-01-28T12:55:32Z</dcterms:created>
  <dcterms:modified xsi:type="dcterms:W3CDTF">2025-02-04T09:48:15Z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