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4" r:id="rId11"/>
    <p:sldId id="269" r:id="rId12"/>
    <p:sldId id="268" r:id="rId13"/>
  </p:sldIdLst>
  <p:sldSz cx="9144000" cy="5143500" type="screen16x9"/>
  <p:notesSz cx="6858000" cy="9144000"/>
  <p:embeddedFontLst>
    <p:embeddedFont>
      <p:font typeface="스냅스 봄날2 M" pitchFamily="18" charset="-127"/>
      <p:regular r:id="rId14"/>
    </p:embeddedFont>
    <p:embeddedFont>
      <p:font typeface="나눔고딕" pitchFamily="50" charset="-127"/>
      <p:regular r:id="rId15"/>
      <p:bold r:id="rId16"/>
    </p:embeddedFont>
    <p:embeddedFont>
      <p:font typeface="맑은 고딕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9DAE"/>
    <a:srgbClr val="FFD42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2" autoAdjust="0"/>
    <p:restoredTop sz="94660"/>
  </p:normalViewPr>
  <p:slideViewPr>
    <p:cSldViewPr>
      <p:cViewPr>
        <p:scale>
          <a:sx n="90" d="100"/>
          <a:sy n="90" d="100"/>
        </p:scale>
        <p:origin x="-79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9876-910B-4AA0-89FE-78ED85CC2ACD}" type="datetimeFigureOut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FAEC-08FA-48AE-AA71-701C489683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9876-910B-4AA0-89FE-78ED85CC2ACD}" type="datetimeFigureOut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FAEC-08FA-48AE-AA71-701C489683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9876-910B-4AA0-89FE-78ED85CC2ACD}" type="datetimeFigureOut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FAEC-08FA-48AE-AA71-701C489683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9876-910B-4AA0-89FE-78ED85CC2ACD}" type="datetimeFigureOut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FAEC-08FA-48AE-AA71-701C489683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9876-910B-4AA0-89FE-78ED85CC2ACD}" type="datetimeFigureOut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FAEC-08FA-48AE-AA71-701C489683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9876-910B-4AA0-89FE-78ED85CC2ACD}" type="datetimeFigureOut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FAEC-08FA-48AE-AA71-701C489683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9876-910B-4AA0-89FE-78ED85CC2ACD}" type="datetimeFigureOut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FAEC-08FA-48AE-AA71-701C489683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9876-910B-4AA0-89FE-78ED85CC2ACD}" type="datetimeFigureOut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FAEC-08FA-48AE-AA71-701C489683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9876-910B-4AA0-89FE-78ED85CC2ACD}" type="datetimeFigureOut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FAEC-08FA-48AE-AA71-701C489683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9876-910B-4AA0-89FE-78ED85CC2ACD}" type="datetimeFigureOut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FAEC-08FA-48AE-AA71-701C489683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9876-910B-4AA0-89FE-78ED85CC2ACD}" type="datetimeFigureOut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FAEC-08FA-48AE-AA71-701C489683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29876-910B-4AA0-89FE-78ED85CC2ACD}" type="datetimeFigureOut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FFAEC-08FA-48AE-AA71-701C489683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ile:///C:\Users\SAMSUNG\Documents\&#52852;&#52852;&#50724;&#53665;%20&#48155;&#51008;%20&#54028;&#51068;\project\postit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569497" y="411510"/>
            <a:ext cx="4005006" cy="2931790"/>
            <a:chOff x="2569497" y="411510"/>
            <a:chExt cx="4005006" cy="2931790"/>
          </a:xfrm>
        </p:grpSpPr>
        <p:pic>
          <p:nvPicPr>
            <p:cNvPr id="4" name="그림 3" descr="post-it-297252_1280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9497" y="411510"/>
              <a:ext cx="4005006" cy="293179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851920" y="915566"/>
              <a:ext cx="144016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spc="-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스냅스 봄날2 M" pitchFamily="18" charset="-127"/>
                  <a:ea typeface="스냅스 봄날2 M" pitchFamily="18" charset="-127"/>
                </a:rPr>
                <a:t>Post </a:t>
              </a:r>
            </a:p>
            <a:p>
              <a:r>
                <a:rPr lang="en-US" altLang="ko-KR" sz="5400" spc="-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스냅스 봄날2 M" pitchFamily="18" charset="-127"/>
                  <a:ea typeface="스냅스 봄날2 M" pitchFamily="18" charset="-127"/>
                </a:rPr>
                <a:t>It!</a:t>
              </a:r>
              <a:endParaRPr lang="ko-KR" altLang="en-US" sz="5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스냅스 봄날2 M" pitchFamily="18" charset="-127"/>
                <a:ea typeface="스냅스 봄날2 M" pitchFamily="18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491880" y="3572311"/>
            <a:ext cx="2160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201321268 </a:t>
            </a:r>
            <a:r>
              <a:rPr lang="ko-KR" altLang="en-US" sz="20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이지혜</a:t>
            </a:r>
            <a:endParaRPr lang="en-US" altLang="ko-KR" sz="2000" spc="-150" dirty="0" smtClean="0">
              <a:ln>
                <a:solidFill>
                  <a:srgbClr val="FFD429">
                    <a:alpha val="0"/>
                  </a:srgbClr>
                </a:solidFill>
              </a:ln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20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201321744 </a:t>
            </a:r>
            <a:r>
              <a:rPr lang="ko-KR" altLang="en-US" sz="20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장지훈</a:t>
            </a:r>
            <a:endParaRPr lang="en-US" altLang="ko-KR" sz="2000" spc="-150" dirty="0" smtClean="0">
              <a:ln>
                <a:solidFill>
                  <a:srgbClr val="FFD429">
                    <a:alpha val="0"/>
                  </a:srgbClr>
                </a:solidFill>
              </a:ln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20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201421256 </a:t>
            </a:r>
            <a:r>
              <a:rPr lang="ko-KR" altLang="en-US" sz="20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박세환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35496" y="51470"/>
            <a:ext cx="1278776" cy="936104"/>
            <a:chOff x="2569497" y="411510"/>
            <a:chExt cx="4005006" cy="2931790"/>
          </a:xfrm>
        </p:grpSpPr>
        <p:pic>
          <p:nvPicPr>
            <p:cNvPr id="4" name="그림 3" descr="post-it-297252_1280.png">
              <a:hlinkClick r:id="rId2" action="ppaction://program"/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69497" y="411510"/>
              <a:ext cx="4005006" cy="293179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851920" y="915565"/>
              <a:ext cx="1440161" cy="1700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스냅스 봄날2 M" pitchFamily="18" charset="-127"/>
                  <a:ea typeface="스냅스 봄날2 M" pitchFamily="18" charset="-127"/>
                </a:rPr>
                <a:t>Post </a:t>
              </a:r>
            </a:p>
            <a:p>
              <a:r>
                <a:rPr lang="en-US" altLang="ko-KR" sz="1400" spc="-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스냅스 봄날2 M" pitchFamily="18" charset="-127"/>
                  <a:ea typeface="스냅스 봄날2 M" pitchFamily="18" charset="-127"/>
                </a:rPr>
                <a:t>It!</a:t>
              </a:r>
              <a:endPara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스냅스 봄날2 M" pitchFamily="18" charset="-127"/>
                <a:ea typeface="스냅스 봄날2 M" pitchFamily="18" charset="-127"/>
              </a:endParaRPr>
            </a:p>
          </p:txBody>
        </p:sp>
      </p:grpSp>
      <p:sp>
        <p:nvSpPr>
          <p:cNvPr id="24" name="사다리꼴 23"/>
          <p:cNvSpPr/>
          <p:nvPr/>
        </p:nvSpPr>
        <p:spPr>
          <a:xfrm rot="10800000">
            <a:off x="-252536" y="987574"/>
            <a:ext cx="1440160" cy="288032"/>
          </a:xfrm>
          <a:prstGeom prst="trapezoid">
            <a:avLst/>
          </a:prstGeom>
          <a:solidFill>
            <a:srgbClr val="FFD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b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9631" y="987574"/>
            <a:ext cx="7560841" cy="367525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5496" y="93705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smtClean="0">
                <a:ln>
                  <a:solidFill>
                    <a:srgbClr val="FFD429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개발 및 구현</a:t>
            </a:r>
            <a:endParaRPr lang="ko-KR" altLang="en-US" sz="1600" spc="-150" dirty="0">
              <a:ln>
                <a:solidFill>
                  <a:srgbClr val="FFD429">
                    <a:alpha val="0"/>
                  </a:srgb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763688" y="1203598"/>
            <a:ext cx="7056784" cy="2535962"/>
            <a:chOff x="1763688" y="1203598"/>
            <a:chExt cx="7056784" cy="2535962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1763688" y="1203598"/>
              <a:ext cx="7056784" cy="504056"/>
            </a:xfrm>
            <a:prstGeom prst="roundRect">
              <a:avLst/>
            </a:prstGeom>
            <a:noFill/>
            <a:ln>
              <a:solidFill>
                <a:srgbClr val="FFD42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95936" y="1923678"/>
              <a:ext cx="3096344" cy="1815882"/>
            </a:xfrm>
            <a:prstGeom prst="rect">
              <a:avLst/>
            </a:prstGeom>
            <a:solidFill>
              <a:schemeClr val="bg1">
                <a:alpha val="76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6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latin typeface="나눔고딕" pitchFamily="50" charset="-127"/>
                  <a:ea typeface="나눔고딕" pitchFamily="50" charset="-127"/>
                </a:rPr>
                <a:t>nav</a:t>
              </a:r>
              <a:endParaRPr lang="en-US" altLang="ko-KR" sz="16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endParaRPr>
            </a:p>
            <a:p>
              <a:r>
                <a:rPr lang="en-US" altLang="ko-KR" sz="16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latin typeface="나눔고딕" pitchFamily="50" charset="-127"/>
                  <a:ea typeface="나눔고딕" pitchFamily="50" charset="-127"/>
                </a:rPr>
                <a:t>{</a:t>
              </a:r>
            </a:p>
            <a:p>
              <a:r>
                <a:rPr lang="en-US" altLang="ko-KR" sz="16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latin typeface="나눔고딕" pitchFamily="50" charset="-127"/>
                  <a:ea typeface="나눔고딕" pitchFamily="50" charset="-127"/>
                </a:rPr>
                <a:t>        padding-top:5px;</a:t>
              </a:r>
            </a:p>
            <a:p>
              <a:r>
                <a:rPr lang="en-US" altLang="ko-KR" sz="16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latin typeface="나눔고딕" pitchFamily="50" charset="-127"/>
                  <a:ea typeface="나눔고딕" pitchFamily="50" charset="-127"/>
                </a:rPr>
                <a:t>        background-</a:t>
              </a:r>
              <a:r>
                <a:rPr lang="en-US" altLang="ko-KR" sz="16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latin typeface="나눔고딕" pitchFamily="50" charset="-127"/>
                  <a:ea typeface="나눔고딕" pitchFamily="50" charset="-127"/>
                </a:rPr>
                <a:t>color:black</a:t>
              </a:r>
              <a:r>
                <a:rPr lang="en-US" altLang="ko-KR" sz="16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latin typeface="나눔고딕" pitchFamily="50" charset="-127"/>
                  <a:ea typeface="나눔고딕" pitchFamily="50" charset="-127"/>
                </a:rPr>
                <a:t>;</a:t>
              </a:r>
            </a:p>
            <a:p>
              <a:r>
                <a:rPr lang="en-US" altLang="ko-KR" sz="16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latin typeface="나눔고딕" pitchFamily="50" charset="-127"/>
                  <a:ea typeface="나눔고딕" pitchFamily="50" charset="-127"/>
                </a:rPr>
                <a:t>        box-shadow: 5px </a:t>
              </a:r>
              <a:r>
                <a:rPr lang="en-US" altLang="ko-KR" sz="16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latin typeface="나눔고딕" pitchFamily="50" charset="-127"/>
                  <a:ea typeface="나눔고딕" pitchFamily="50" charset="-127"/>
                </a:rPr>
                <a:t>5px</a:t>
              </a:r>
              <a:r>
                <a:rPr lang="en-US" altLang="ko-KR" sz="16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latin typeface="나눔고딕" pitchFamily="50" charset="-127"/>
                  <a:ea typeface="나눔고딕" pitchFamily="50" charset="-127"/>
                </a:rPr>
                <a:t> 10px black;</a:t>
              </a:r>
            </a:p>
            <a:p>
              <a:r>
                <a:rPr lang="en-US" altLang="ko-KR" sz="16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latin typeface="나눔고딕" pitchFamily="50" charset="-127"/>
                  <a:ea typeface="나눔고딕" pitchFamily="50" charset="-127"/>
                </a:rPr>
                <a:t>        margin-bottom:10px;</a:t>
              </a:r>
            </a:p>
            <a:p>
              <a:r>
                <a:rPr lang="en-US" altLang="ko-KR" sz="16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latin typeface="나눔고딕" pitchFamily="50" charset="-127"/>
                  <a:ea typeface="나눔고딕" pitchFamily="50" charset="-127"/>
                </a:rPr>
                <a:t>}</a:t>
              </a:r>
              <a:endParaRPr lang="ko-KR" altLang="en-US" sz="16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5796136" y="1707654"/>
              <a:ext cx="0" cy="216024"/>
            </a:xfrm>
            <a:prstGeom prst="line">
              <a:avLst/>
            </a:prstGeom>
            <a:ln w="25400">
              <a:solidFill>
                <a:srgbClr val="FFD429"/>
              </a:solidFill>
              <a:prstDash val="sys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/>
          <p:cNvGrpSpPr/>
          <p:nvPr/>
        </p:nvGrpSpPr>
        <p:grpSpPr>
          <a:xfrm>
            <a:off x="2051720" y="1131590"/>
            <a:ext cx="5328592" cy="3312368"/>
            <a:chOff x="2051720" y="1131590"/>
            <a:chExt cx="5328592" cy="3312368"/>
          </a:xfrm>
        </p:grpSpPr>
        <p:grpSp>
          <p:nvGrpSpPr>
            <p:cNvPr id="71" name="그룹 70"/>
            <p:cNvGrpSpPr/>
            <p:nvPr/>
          </p:nvGrpSpPr>
          <p:grpSpPr>
            <a:xfrm>
              <a:off x="2051720" y="1131590"/>
              <a:ext cx="5328592" cy="3312368"/>
              <a:chOff x="2051720" y="1131590"/>
              <a:chExt cx="5328592" cy="3312368"/>
            </a:xfrm>
          </p:grpSpPr>
          <p:sp>
            <p:nvSpPr>
              <p:cNvPr id="65" name="모서리가 둥근 직사각형 64"/>
              <p:cNvSpPr/>
              <p:nvPr/>
            </p:nvSpPr>
            <p:spPr>
              <a:xfrm>
                <a:off x="2051720" y="1851670"/>
                <a:ext cx="1584176" cy="1584176"/>
              </a:xfrm>
              <a:prstGeom prst="roundRect">
                <a:avLst/>
              </a:prstGeom>
              <a:noFill/>
              <a:ln>
                <a:solidFill>
                  <a:srgbClr val="FFD429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4283968" y="1131590"/>
                <a:ext cx="3096344" cy="3312368"/>
              </a:xfrm>
              <a:prstGeom prst="rect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spc="-150" dirty="0" err="1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textarea</a:t>
                </a:r>
                <a:r>
                  <a:rPr lang="en-US" altLang="ko-KR" sz="1100" spc="-150" dirty="0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{</a:t>
                </a:r>
              </a:p>
              <a:p>
                <a:r>
                  <a:rPr lang="en-US" altLang="ko-KR" sz="1100" spc="-150" dirty="0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	padding:20px;</a:t>
                </a:r>
              </a:p>
              <a:p>
                <a:r>
                  <a:rPr lang="en-US" altLang="ko-KR" sz="1100" spc="-150" dirty="0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	padding-top:50px;</a:t>
                </a:r>
              </a:p>
              <a:p>
                <a:r>
                  <a:rPr lang="en-US" altLang="ko-KR" sz="1100" spc="-150" dirty="0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	width: 200px;</a:t>
                </a:r>
              </a:p>
              <a:p>
                <a:r>
                  <a:rPr lang="en-US" altLang="ko-KR" sz="1100" spc="-150" dirty="0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	height: 200px;</a:t>
                </a:r>
              </a:p>
              <a:p>
                <a:r>
                  <a:rPr lang="en-US" altLang="ko-KR" sz="1100" spc="-150" dirty="0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	margin-left: 10px;</a:t>
                </a:r>
              </a:p>
              <a:p>
                <a:r>
                  <a:rPr lang="en-US" altLang="ko-KR" sz="1100" spc="-150" dirty="0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	margin-bottom: 10px;</a:t>
                </a:r>
              </a:p>
              <a:p>
                <a:r>
                  <a:rPr lang="en-US" altLang="ko-KR" sz="1100" spc="-150" dirty="0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	text-align: center;</a:t>
                </a:r>
              </a:p>
              <a:p>
                <a:r>
                  <a:rPr lang="en-US" altLang="ko-KR" sz="1100" spc="-150" dirty="0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	font-family: </a:t>
                </a:r>
                <a:r>
                  <a:rPr lang="ko-KR" altLang="en-US" sz="1100" spc="-150" dirty="0" err="1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맑은고딕</a:t>
                </a:r>
                <a:r>
                  <a:rPr lang="en-US" altLang="ko-KR" sz="1100" spc="-150" dirty="0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;</a:t>
                </a:r>
              </a:p>
              <a:p>
                <a:r>
                  <a:rPr lang="en-US" altLang="ko-KR" sz="1100" spc="-150" dirty="0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	background-color: transparent;</a:t>
                </a:r>
              </a:p>
              <a:p>
                <a:r>
                  <a:rPr lang="en-US" altLang="ko-KR" sz="1100" spc="-150" dirty="0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	background-repeat: no-repeat;</a:t>
                </a:r>
              </a:p>
              <a:p>
                <a:r>
                  <a:rPr lang="en-US" altLang="ko-KR" sz="1100" spc="-150" dirty="0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	background-position: 50% 50%;</a:t>
                </a:r>
              </a:p>
              <a:p>
                <a:r>
                  <a:rPr lang="en-US" altLang="ko-KR" sz="1100" spc="-150" dirty="0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	background-size: contain;</a:t>
                </a:r>
              </a:p>
              <a:p>
                <a:r>
                  <a:rPr lang="en-US" altLang="ko-KR" sz="1100" spc="-150" dirty="0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	color: black;</a:t>
                </a:r>
              </a:p>
              <a:p>
                <a:r>
                  <a:rPr lang="en-US" altLang="ko-KR" sz="1100" spc="-150" dirty="0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	background-</a:t>
                </a:r>
                <a:r>
                  <a:rPr lang="en-US" altLang="ko-KR" sz="1100" spc="-150" dirty="0" err="1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image:url</a:t>
                </a:r>
                <a:r>
                  <a:rPr lang="en-US" altLang="ko-KR" sz="1100" spc="-150" dirty="0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(notebbg.png);</a:t>
                </a:r>
              </a:p>
              <a:p>
                <a:r>
                  <a:rPr lang="en-US" altLang="ko-KR" sz="1100" spc="-150" dirty="0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	</a:t>
                </a:r>
                <a:r>
                  <a:rPr lang="en-US" altLang="ko-KR" sz="1100" spc="-150" dirty="0" err="1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resize:none</a:t>
                </a:r>
                <a:r>
                  <a:rPr lang="en-US" altLang="ko-KR" sz="1100" spc="-150" dirty="0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;</a:t>
                </a:r>
              </a:p>
              <a:p>
                <a:r>
                  <a:rPr lang="en-US" altLang="ko-KR" sz="1100" spc="-150" dirty="0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	</a:t>
                </a:r>
                <a:r>
                  <a:rPr lang="en-US" altLang="ko-KR" sz="1100" spc="-150" dirty="0" err="1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overflow:hidden</a:t>
                </a:r>
                <a:r>
                  <a:rPr lang="en-US" altLang="ko-KR" sz="1100" spc="-150" dirty="0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;</a:t>
                </a:r>
              </a:p>
              <a:p>
                <a:r>
                  <a:rPr lang="en-US" altLang="ko-KR" sz="1100" spc="-150" dirty="0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	border-</a:t>
                </a:r>
                <a:r>
                  <a:rPr lang="en-US" altLang="ko-KR" sz="1100" spc="-150" dirty="0" err="1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style:none</a:t>
                </a:r>
                <a:r>
                  <a:rPr lang="en-US" altLang="ko-KR" sz="1100" spc="-150" dirty="0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;</a:t>
                </a:r>
              </a:p>
              <a:p>
                <a:r>
                  <a:rPr lang="en-US" altLang="ko-KR" sz="1100" spc="-150" dirty="0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}</a:t>
                </a:r>
                <a:endParaRPr lang="ko-KR" altLang="en-US" sz="11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cxnSp>
          <p:nvCxnSpPr>
            <p:cNvPr id="70" name="직선 화살표 연결선 69"/>
            <p:cNvCxnSpPr>
              <a:stCxn id="65" idx="3"/>
            </p:cNvCxnSpPr>
            <p:nvPr/>
          </p:nvCxnSpPr>
          <p:spPr>
            <a:xfrm>
              <a:off x="3635896" y="2643758"/>
              <a:ext cx="648072" cy="0"/>
            </a:xfrm>
            <a:prstGeom prst="straightConnector1">
              <a:avLst/>
            </a:prstGeom>
            <a:ln w="25400">
              <a:solidFill>
                <a:srgbClr val="FFD429"/>
              </a:solidFill>
              <a:prstDash val="sys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그룹 78"/>
          <p:cNvGrpSpPr/>
          <p:nvPr/>
        </p:nvGrpSpPr>
        <p:grpSpPr>
          <a:xfrm>
            <a:off x="1187624" y="915566"/>
            <a:ext cx="7704856" cy="3816424"/>
            <a:chOff x="1187624" y="915566"/>
            <a:chExt cx="7704856" cy="3816424"/>
          </a:xfrm>
        </p:grpSpPr>
        <p:sp>
          <p:nvSpPr>
            <p:cNvPr id="74" name="직사각형 73"/>
            <p:cNvSpPr/>
            <p:nvPr/>
          </p:nvSpPr>
          <p:spPr>
            <a:xfrm>
              <a:off x="1187624" y="915566"/>
              <a:ext cx="7704856" cy="3816424"/>
            </a:xfrm>
            <a:prstGeom prst="rect">
              <a:avLst/>
            </a:prstGeom>
            <a:noFill/>
            <a:ln>
              <a:solidFill>
                <a:srgbClr val="FFD42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716288" y="1283990"/>
              <a:ext cx="3231976" cy="1215752"/>
            </a:xfrm>
            <a:prstGeom prst="rect">
              <a:avLst/>
            </a:prstGeom>
            <a:solidFill>
              <a:schemeClr val="bg1"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body</a:t>
              </a:r>
            </a:p>
            <a:p>
              <a:r>
                <a:rPr lang="en-US" altLang="ko-KR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{</a:t>
              </a:r>
            </a:p>
            <a:p>
              <a:r>
                <a:rPr lang="en-US" altLang="ko-KR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	background-</a:t>
              </a:r>
              <a:r>
                <a:rPr lang="en-US" altLang="ko-KR" sz="14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image:url</a:t>
              </a:r>
              <a:r>
                <a:rPr lang="en-US" altLang="ko-KR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(cork.jpg);</a:t>
              </a:r>
            </a:p>
            <a:p>
              <a:r>
                <a:rPr lang="en-US" altLang="ko-KR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	font-family: "</a:t>
              </a:r>
              <a:r>
                <a:rPr lang="ko-KR" altLang="en-US" sz="14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맑은고딕</a:t>
              </a:r>
              <a:r>
                <a:rPr lang="en-US" altLang="ko-KR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";</a:t>
              </a:r>
            </a:p>
            <a:p>
              <a:r>
                <a:rPr lang="en-US" altLang="ko-KR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}</a:t>
              </a:r>
              <a:endParaRPr lang="ko-KR" altLang="en-US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78" name="직선 화살표 연결선 77"/>
            <p:cNvCxnSpPr/>
            <p:nvPr/>
          </p:nvCxnSpPr>
          <p:spPr>
            <a:xfrm>
              <a:off x="5364088" y="915566"/>
              <a:ext cx="0" cy="360040"/>
            </a:xfrm>
            <a:prstGeom prst="straightConnector1">
              <a:avLst/>
            </a:prstGeom>
            <a:ln w="25400">
              <a:solidFill>
                <a:srgbClr val="FFD429"/>
              </a:solidFill>
              <a:prstDash val="sys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35496" y="51470"/>
            <a:ext cx="1278776" cy="936104"/>
            <a:chOff x="2569497" y="411510"/>
            <a:chExt cx="4005006" cy="2931790"/>
          </a:xfrm>
        </p:grpSpPr>
        <p:pic>
          <p:nvPicPr>
            <p:cNvPr id="4" name="그림 3" descr="post-it-297252_1280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9497" y="411510"/>
              <a:ext cx="4005006" cy="293179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851920" y="915565"/>
              <a:ext cx="1440161" cy="1700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스냅스 봄날2 M" pitchFamily="18" charset="-127"/>
                  <a:ea typeface="스냅스 봄날2 M" pitchFamily="18" charset="-127"/>
                </a:rPr>
                <a:t>Post </a:t>
              </a:r>
            </a:p>
            <a:p>
              <a:r>
                <a:rPr lang="en-US" altLang="ko-KR" sz="1400" spc="-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스냅스 봄날2 M" pitchFamily="18" charset="-127"/>
                  <a:ea typeface="스냅스 봄날2 M" pitchFamily="18" charset="-127"/>
                </a:rPr>
                <a:t>It!</a:t>
              </a:r>
              <a:endPara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스냅스 봄날2 M" pitchFamily="18" charset="-127"/>
                <a:ea typeface="스냅스 봄날2 M" pitchFamily="18" charset="-127"/>
              </a:endParaRPr>
            </a:p>
          </p:txBody>
        </p:sp>
      </p:grpSp>
      <p:sp>
        <p:nvSpPr>
          <p:cNvPr id="24" name="사다리꼴 23"/>
          <p:cNvSpPr/>
          <p:nvPr/>
        </p:nvSpPr>
        <p:spPr>
          <a:xfrm rot="10800000">
            <a:off x="-252536" y="987574"/>
            <a:ext cx="1440160" cy="288032"/>
          </a:xfrm>
          <a:prstGeom prst="trapezoid">
            <a:avLst/>
          </a:prstGeom>
          <a:solidFill>
            <a:srgbClr val="FFD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-36512" y="937052"/>
            <a:ext cx="1331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사용된 </a:t>
            </a:r>
            <a:r>
              <a:rPr lang="ko-KR" altLang="en-US" sz="16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콘텐츠</a:t>
            </a:r>
            <a:endParaRPr lang="ko-KR" altLang="en-US" sz="1600" spc="-150" dirty="0">
              <a:ln>
                <a:solidFill>
                  <a:srgbClr val="FFD429">
                    <a:alpha val="0"/>
                  </a:srgb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1" name="그림 20" descr="noun_605740_c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640" y="195486"/>
            <a:ext cx="2160240" cy="2160240"/>
          </a:xfrm>
          <a:prstGeom prst="rect">
            <a:avLst/>
          </a:prstGeom>
        </p:spPr>
      </p:pic>
      <p:pic>
        <p:nvPicPr>
          <p:cNvPr id="22" name="그림 21" descr="noun_430863_c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52378" y="144016"/>
            <a:ext cx="2211710" cy="2211710"/>
          </a:xfrm>
          <a:prstGeom prst="rect">
            <a:avLst/>
          </a:prstGeom>
        </p:spPr>
      </p:pic>
      <p:pic>
        <p:nvPicPr>
          <p:cNvPr id="23" name="그림 22" descr="noun_432907_c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48064" y="216024"/>
            <a:ext cx="2139702" cy="2139702"/>
          </a:xfrm>
          <a:prstGeom prst="rect">
            <a:avLst/>
          </a:prstGeom>
        </p:spPr>
      </p:pic>
      <p:pic>
        <p:nvPicPr>
          <p:cNvPr id="25" name="그림 24" descr="noun_605733_c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20272" y="72008"/>
            <a:ext cx="2355726" cy="2355726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5666289" y="2427734"/>
            <a:ext cx="2218079" cy="2355726"/>
            <a:chOff x="6228184" y="2370774"/>
            <a:chExt cx="2610713" cy="2772726"/>
          </a:xfrm>
        </p:grpSpPr>
        <p:pic>
          <p:nvPicPr>
            <p:cNvPr id="27" name="그림 26" descr="notebbg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28184" y="2370774"/>
              <a:ext cx="2610713" cy="2772726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6588224" y="3234868"/>
              <a:ext cx="1944216" cy="83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latin typeface="나눔고딕" pitchFamily="50" charset="-127"/>
                  <a:ea typeface="나눔고딕" pitchFamily="50" charset="-127"/>
                </a:rPr>
                <a:t>http://www.clker.com/cliparts/j/g/V/t/6/I/yellow-sticker-note-hi.png</a:t>
              </a:r>
              <a:endParaRPr lang="ko-KR" altLang="en-US" sz="16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532812" y="2545654"/>
            <a:ext cx="3255212" cy="2330352"/>
            <a:chOff x="611560" y="2355726"/>
            <a:chExt cx="3456384" cy="2474368"/>
          </a:xfrm>
        </p:grpSpPr>
        <p:pic>
          <p:nvPicPr>
            <p:cNvPr id="26" name="그림 25" descr="cork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6200000">
              <a:off x="1102568" y="1864718"/>
              <a:ext cx="2474368" cy="3456384"/>
            </a:xfrm>
            <a:prstGeom prst="rect">
              <a:avLst/>
            </a:prstGeom>
          </p:spPr>
        </p:pic>
        <p:sp>
          <p:nvSpPr>
            <p:cNvPr id="30" name="직사각형 29"/>
            <p:cNvSpPr/>
            <p:nvPr/>
          </p:nvSpPr>
          <p:spPr>
            <a:xfrm>
              <a:off x="827584" y="3219822"/>
              <a:ext cx="302433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https://kr.pinterest.com/pntrt/texturas-y-fondos/</a:t>
              </a:r>
              <a:endParaRPr lang="ko-KR" altLang="en-US" sz="16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2569497" y="1105855"/>
            <a:ext cx="4005006" cy="2931790"/>
            <a:chOff x="2569497" y="411510"/>
            <a:chExt cx="4005006" cy="2931790"/>
          </a:xfrm>
        </p:grpSpPr>
        <p:pic>
          <p:nvPicPr>
            <p:cNvPr id="4" name="그림 3" descr="post-it-297252_1280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9497" y="411510"/>
              <a:ext cx="4005006" cy="293179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563888" y="915566"/>
              <a:ext cx="20162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spc="-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스냅스 봄날2 M" pitchFamily="18" charset="-127"/>
                  <a:ea typeface="스냅스 봄날2 M" pitchFamily="18" charset="-127"/>
                </a:rPr>
                <a:t>Thank</a:t>
              </a:r>
            </a:p>
            <a:p>
              <a:r>
                <a:rPr lang="en-US" altLang="ko-KR" sz="5400" spc="-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스냅스 봄날2 M" pitchFamily="18" charset="-127"/>
                  <a:ea typeface="스냅스 봄날2 M" pitchFamily="18" charset="-127"/>
                </a:rPr>
                <a:t>You!</a:t>
              </a:r>
              <a:endParaRPr lang="ko-KR" altLang="en-US" sz="5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스냅스 봄날2 M" pitchFamily="18" charset="-127"/>
                <a:ea typeface="스냅스 봄날2 M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35496" y="51470"/>
            <a:ext cx="1278776" cy="936104"/>
            <a:chOff x="2569497" y="411510"/>
            <a:chExt cx="4005006" cy="2931790"/>
          </a:xfrm>
        </p:grpSpPr>
        <p:pic>
          <p:nvPicPr>
            <p:cNvPr id="4" name="그림 3" descr="post-it-297252_1280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9497" y="411510"/>
              <a:ext cx="4005006" cy="293179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851920" y="915565"/>
              <a:ext cx="1440161" cy="1700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스냅스 봄날2 M" pitchFamily="18" charset="-127"/>
                  <a:ea typeface="스냅스 봄날2 M" pitchFamily="18" charset="-127"/>
                </a:rPr>
                <a:t>Post </a:t>
              </a:r>
            </a:p>
            <a:p>
              <a:r>
                <a:rPr lang="en-US" altLang="ko-KR" sz="1400" spc="-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스냅스 봄날2 M" pitchFamily="18" charset="-127"/>
                  <a:ea typeface="스냅스 봄날2 M" pitchFamily="18" charset="-127"/>
                </a:rPr>
                <a:t>It!</a:t>
              </a:r>
              <a:endPara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스냅스 봄날2 M" pitchFamily="18" charset="-127"/>
                <a:ea typeface="스냅스 봄날2 M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1131590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CONTENTS</a:t>
            </a:r>
            <a:endParaRPr lang="ko-KR" altLang="en-US" sz="2800" spc="-150" dirty="0" smtClean="0">
              <a:ln>
                <a:solidFill>
                  <a:srgbClr val="FFD429">
                    <a:alpha val="0"/>
                  </a:srgb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403648" y="2499742"/>
            <a:ext cx="7200800" cy="729372"/>
            <a:chOff x="1403648" y="2499742"/>
            <a:chExt cx="7200800" cy="729372"/>
          </a:xfrm>
        </p:grpSpPr>
        <p:grpSp>
          <p:nvGrpSpPr>
            <p:cNvPr id="18" name="그룹 17"/>
            <p:cNvGrpSpPr/>
            <p:nvPr/>
          </p:nvGrpSpPr>
          <p:grpSpPr>
            <a:xfrm flipV="1">
              <a:off x="1403648" y="2499742"/>
              <a:ext cx="7200800" cy="72007"/>
              <a:chOff x="971600" y="2571750"/>
              <a:chExt cx="5760640" cy="0"/>
            </a:xfrm>
          </p:grpSpPr>
          <p:cxnSp>
            <p:nvCxnSpPr>
              <p:cNvPr id="14" name="직선 화살표 연결선 13"/>
              <p:cNvCxnSpPr/>
              <p:nvPr/>
            </p:nvCxnSpPr>
            <p:spPr>
              <a:xfrm>
                <a:off x="971600" y="2571750"/>
                <a:ext cx="1440160" cy="0"/>
              </a:xfrm>
              <a:prstGeom prst="straightConnector1">
                <a:avLst/>
              </a:prstGeom>
              <a:ln w="38100">
                <a:solidFill>
                  <a:srgbClr val="FFD429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/>
              <p:nvPr/>
            </p:nvCxnSpPr>
            <p:spPr>
              <a:xfrm>
                <a:off x="2411760" y="2571750"/>
                <a:ext cx="1440160" cy="0"/>
              </a:xfrm>
              <a:prstGeom prst="straightConnector1">
                <a:avLst/>
              </a:prstGeom>
              <a:ln w="38100">
                <a:solidFill>
                  <a:srgbClr val="FFD429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>
                <a:off x="3851920" y="2571750"/>
                <a:ext cx="1440160" cy="0"/>
              </a:xfrm>
              <a:prstGeom prst="straightConnector1">
                <a:avLst/>
              </a:prstGeom>
              <a:ln w="38100">
                <a:solidFill>
                  <a:srgbClr val="FFD429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/>
              <p:nvPr/>
            </p:nvCxnSpPr>
            <p:spPr>
              <a:xfrm>
                <a:off x="5292080" y="2571750"/>
                <a:ext cx="1440160" cy="0"/>
              </a:xfrm>
              <a:prstGeom prst="straightConnector1">
                <a:avLst/>
              </a:prstGeom>
              <a:ln w="38100">
                <a:solidFill>
                  <a:srgbClr val="FFD429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2699792" y="2859782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latin typeface="나눔고딕" pitchFamily="50" charset="-127"/>
                  <a:ea typeface="나눔고딕" pitchFamily="50" charset="-127"/>
                </a:rPr>
                <a:t>개발중점</a:t>
              </a:r>
              <a:endParaRPr lang="ko-KR" altLang="en-US" spc="-150" dirty="0">
                <a:ln>
                  <a:solidFill>
                    <a:srgbClr val="FFD429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55976" y="2859782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latin typeface="나눔고딕" pitchFamily="50" charset="-127"/>
                  <a:ea typeface="나눔고딕" pitchFamily="50" charset="-127"/>
                </a:rPr>
                <a:t>개발 및 구현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16216" y="285978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latin typeface="나눔고딕" pitchFamily="50" charset="-127"/>
                  <a:ea typeface="나눔고딕" pitchFamily="50" charset="-127"/>
                </a:rPr>
                <a:t>시연</a:t>
              </a:r>
            </a:p>
          </p:txBody>
        </p:sp>
      </p:grpSp>
      <p:sp>
        <p:nvSpPr>
          <p:cNvPr id="24" name="사다리꼴 23"/>
          <p:cNvSpPr/>
          <p:nvPr/>
        </p:nvSpPr>
        <p:spPr>
          <a:xfrm rot="10800000">
            <a:off x="-252536" y="987574"/>
            <a:ext cx="1440160" cy="288032"/>
          </a:xfrm>
          <a:prstGeom prst="trapezoid">
            <a:avLst/>
          </a:prstGeom>
          <a:solidFill>
            <a:srgbClr val="FFD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44016" y="937052"/>
            <a:ext cx="1115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CONTENTS</a:t>
            </a:r>
            <a:endParaRPr lang="ko-KR" altLang="en-US" sz="1600" spc="-150" dirty="0">
              <a:ln>
                <a:solidFill>
                  <a:srgbClr val="FFD429">
                    <a:alpha val="0"/>
                  </a:srgb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4644008" y="339502"/>
            <a:ext cx="648072" cy="216024"/>
          </a:xfrm>
          <a:prstGeom prst="rect">
            <a:avLst/>
          </a:prstGeom>
          <a:solidFill>
            <a:srgbClr val="FFD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644008" y="123478"/>
            <a:ext cx="1080120" cy="216024"/>
          </a:xfrm>
          <a:prstGeom prst="rect">
            <a:avLst/>
          </a:prstGeom>
          <a:solidFill>
            <a:srgbClr val="FFD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5"/>
          <p:cNvGrpSpPr/>
          <p:nvPr/>
        </p:nvGrpSpPr>
        <p:grpSpPr>
          <a:xfrm>
            <a:off x="35496" y="51470"/>
            <a:ext cx="1278776" cy="936104"/>
            <a:chOff x="2569497" y="411510"/>
            <a:chExt cx="4005006" cy="2931790"/>
          </a:xfrm>
        </p:grpSpPr>
        <p:pic>
          <p:nvPicPr>
            <p:cNvPr id="4" name="그림 3" descr="post-it-297252_1280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9497" y="411510"/>
              <a:ext cx="4005006" cy="293179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851920" y="915565"/>
              <a:ext cx="1440161" cy="1700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스냅스 봄날2 M" pitchFamily="18" charset="-127"/>
                  <a:ea typeface="스냅스 봄날2 M" pitchFamily="18" charset="-127"/>
                </a:rPr>
                <a:t>Post </a:t>
              </a:r>
            </a:p>
            <a:p>
              <a:r>
                <a:rPr lang="en-US" altLang="ko-KR" sz="1400" spc="-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스냅스 봄날2 M" pitchFamily="18" charset="-127"/>
                  <a:ea typeface="스냅스 봄날2 M" pitchFamily="18" charset="-127"/>
                </a:rPr>
                <a:t>It!</a:t>
              </a:r>
              <a:endPara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스냅스 봄날2 M" pitchFamily="18" charset="-127"/>
                <a:ea typeface="스냅스 봄날2 M" pitchFamily="18" charset="-127"/>
              </a:endParaRPr>
            </a:p>
          </p:txBody>
        </p:sp>
      </p:grpSp>
      <p:sp>
        <p:nvSpPr>
          <p:cNvPr id="24" name="사다리꼴 23"/>
          <p:cNvSpPr/>
          <p:nvPr/>
        </p:nvSpPr>
        <p:spPr>
          <a:xfrm rot="10800000">
            <a:off x="-252536" y="987574"/>
            <a:ext cx="1440160" cy="288032"/>
          </a:xfrm>
          <a:prstGeom prst="trapezoid">
            <a:avLst/>
          </a:prstGeom>
          <a:solidFill>
            <a:srgbClr val="FFD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51520" y="937052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개발중점</a:t>
            </a:r>
            <a:endParaRPr lang="ko-KR" altLang="en-US" sz="1600" spc="-150" dirty="0">
              <a:ln>
                <a:solidFill>
                  <a:srgbClr val="FFD429">
                    <a:alpha val="0"/>
                  </a:srgb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1" name="그림 30" descr="sss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915566"/>
            <a:ext cx="7531616" cy="3600400"/>
          </a:xfrm>
          <a:prstGeom prst="rect">
            <a:avLst/>
          </a:prstGeom>
          <a:ln w="25400">
            <a:solidFill>
              <a:srgbClr val="FFD429"/>
            </a:solidFill>
            <a:prstDash val="sysDash"/>
          </a:ln>
        </p:spPr>
      </p:pic>
      <p:sp>
        <p:nvSpPr>
          <p:cNvPr id="13" name="모서리가 둥근 직사각형 12"/>
          <p:cNvSpPr/>
          <p:nvPr/>
        </p:nvSpPr>
        <p:spPr>
          <a:xfrm>
            <a:off x="3419872" y="1059582"/>
            <a:ext cx="504056" cy="576064"/>
          </a:xfrm>
          <a:prstGeom prst="roundRect">
            <a:avLst/>
          </a:prstGeom>
          <a:noFill/>
          <a:ln>
            <a:solidFill>
              <a:srgbClr val="FFD42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067944" y="1059582"/>
            <a:ext cx="432048" cy="576064"/>
          </a:xfrm>
          <a:prstGeom prst="roundRect">
            <a:avLst/>
          </a:prstGeom>
          <a:noFill/>
          <a:ln>
            <a:solidFill>
              <a:srgbClr val="FFD42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4283968" y="2571750"/>
            <a:ext cx="1368152" cy="0"/>
          </a:xfrm>
          <a:prstGeom prst="straightConnector1">
            <a:avLst/>
          </a:prstGeom>
          <a:ln w="25400">
            <a:solidFill>
              <a:srgbClr val="FFD429"/>
            </a:solidFill>
            <a:prstDash val="sys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5724128" y="2427734"/>
            <a:ext cx="1224136" cy="288032"/>
          </a:xfrm>
          <a:prstGeom prst="rect">
            <a:avLst/>
          </a:prstGeom>
          <a:solidFill>
            <a:srgbClr val="FFD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652120" y="2355726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위치의 자유</a:t>
            </a:r>
          </a:p>
        </p:txBody>
      </p:sp>
      <p:cxnSp>
        <p:nvCxnSpPr>
          <p:cNvPr id="50" name="꺾인 연결선 49"/>
          <p:cNvCxnSpPr>
            <a:stCxn id="13" idx="0"/>
            <a:endCxn id="18" idx="0"/>
          </p:cNvCxnSpPr>
          <p:nvPr/>
        </p:nvCxnSpPr>
        <p:spPr>
          <a:xfrm rot="5400000" flipH="1" flipV="1">
            <a:off x="3977934" y="753548"/>
            <a:ext cx="12700" cy="612068"/>
          </a:xfrm>
          <a:prstGeom prst="bentConnector3">
            <a:avLst>
              <a:gd name="adj1" fmla="val 2804647"/>
            </a:avLst>
          </a:prstGeom>
          <a:ln w="25400">
            <a:solidFill>
              <a:srgbClr val="FFD429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/>
          <p:nvPr/>
        </p:nvCxnSpPr>
        <p:spPr>
          <a:xfrm flipV="1">
            <a:off x="3995936" y="339502"/>
            <a:ext cx="576064" cy="360040"/>
          </a:xfrm>
          <a:prstGeom prst="bentConnector3">
            <a:avLst>
              <a:gd name="adj1" fmla="val -5372"/>
            </a:avLst>
          </a:prstGeom>
          <a:ln w="25400">
            <a:solidFill>
              <a:srgbClr val="FFD429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572000" y="51470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사용자의 편의 </a:t>
            </a:r>
            <a:endParaRPr lang="en-US" altLang="ko-KR" sz="1600" spc="-150" dirty="0" smtClean="0">
              <a:ln>
                <a:solidFill>
                  <a:srgbClr val="FFD429">
                    <a:alpha val="0"/>
                  </a:srgbClr>
                </a:solidFill>
              </a:ln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6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6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단순성</a:t>
            </a:r>
            <a:endParaRPr lang="en-US" altLang="ko-KR" sz="1600" spc="-150" dirty="0" smtClean="0">
              <a:ln>
                <a:solidFill>
                  <a:srgbClr val="FFD429">
                    <a:alpha val="0"/>
                  </a:srgb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9" name="꺾인 연결선 58"/>
          <p:cNvCxnSpPr>
            <a:stCxn id="31" idx="1"/>
            <a:endCxn id="61" idx="1"/>
          </p:cNvCxnSpPr>
          <p:nvPr/>
        </p:nvCxnSpPr>
        <p:spPr>
          <a:xfrm rot="10800000" flipH="1" flipV="1">
            <a:off x="1259632" y="2715765"/>
            <a:ext cx="2016224" cy="1424191"/>
          </a:xfrm>
          <a:prstGeom prst="bentConnector3">
            <a:avLst>
              <a:gd name="adj1" fmla="val -11338"/>
            </a:avLst>
          </a:prstGeom>
          <a:ln w="25400">
            <a:solidFill>
              <a:srgbClr val="FFD429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347864" y="4011910"/>
            <a:ext cx="1440160" cy="288032"/>
          </a:xfrm>
          <a:prstGeom prst="rect">
            <a:avLst/>
          </a:prstGeom>
          <a:solidFill>
            <a:srgbClr val="FFD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3275856" y="3939902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깔끔한 디자인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35496" y="51470"/>
            <a:ext cx="1278776" cy="936104"/>
            <a:chOff x="2569497" y="411510"/>
            <a:chExt cx="4005006" cy="2931790"/>
          </a:xfrm>
        </p:grpSpPr>
        <p:pic>
          <p:nvPicPr>
            <p:cNvPr id="4" name="그림 3" descr="post-it-297252_1280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9497" y="411510"/>
              <a:ext cx="4005006" cy="293179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851920" y="915565"/>
              <a:ext cx="1440161" cy="1700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스냅스 봄날2 M" pitchFamily="18" charset="-127"/>
                  <a:ea typeface="스냅스 봄날2 M" pitchFamily="18" charset="-127"/>
                </a:rPr>
                <a:t>Post </a:t>
              </a:r>
            </a:p>
            <a:p>
              <a:r>
                <a:rPr lang="en-US" altLang="ko-KR" sz="1400" spc="-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스냅스 봄날2 M" pitchFamily="18" charset="-127"/>
                  <a:ea typeface="스냅스 봄날2 M" pitchFamily="18" charset="-127"/>
                </a:rPr>
                <a:t>It!</a:t>
              </a:r>
              <a:endPara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스냅스 봄날2 M" pitchFamily="18" charset="-127"/>
                <a:ea typeface="스냅스 봄날2 M" pitchFamily="18" charset="-127"/>
              </a:endParaRPr>
            </a:p>
          </p:txBody>
        </p:sp>
      </p:grpSp>
      <p:sp>
        <p:nvSpPr>
          <p:cNvPr id="24" name="사다리꼴 23"/>
          <p:cNvSpPr/>
          <p:nvPr/>
        </p:nvSpPr>
        <p:spPr>
          <a:xfrm rot="10800000">
            <a:off x="-252536" y="987574"/>
            <a:ext cx="1440160" cy="288032"/>
          </a:xfrm>
          <a:prstGeom prst="trapezoid">
            <a:avLst/>
          </a:prstGeom>
          <a:solidFill>
            <a:srgbClr val="FFD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0" y="937052"/>
            <a:ext cx="1259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개발 및 구현</a:t>
            </a:r>
            <a:endParaRPr lang="ko-KR" altLang="en-US" sz="1600" spc="-150" dirty="0">
              <a:ln>
                <a:solidFill>
                  <a:srgbClr val="FFD429">
                    <a:alpha val="0"/>
                  </a:srgb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1" name="그림 20" descr="aa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1" y="961638"/>
            <a:ext cx="7608339" cy="3698344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3419872" y="1131590"/>
            <a:ext cx="576064" cy="576064"/>
          </a:xfrm>
          <a:prstGeom prst="ellipse">
            <a:avLst/>
          </a:prstGeom>
          <a:noFill/>
          <a:ln>
            <a:solidFill>
              <a:srgbClr val="FFD42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22" idx="6"/>
          </p:cNvCxnSpPr>
          <p:nvPr/>
        </p:nvCxnSpPr>
        <p:spPr>
          <a:xfrm>
            <a:off x="3995936" y="1419622"/>
            <a:ext cx="648072" cy="0"/>
          </a:xfrm>
          <a:prstGeom prst="straightConnector1">
            <a:avLst/>
          </a:prstGeom>
          <a:ln w="25400">
            <a:solidFill>
              <a:srgbClr val="FFD429"/>
            </a:solidFill>
            <a:prstDash val="sys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16016" y="120359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dragstart</a:t>
            </a:r>
            <a:endParaRPr lang="ko-KR" altLang="en-US" spc="-150" dirty="0" smtClean="0">
              <a:ln>
                <a:solidFill>
                  <a:srgbClr val="FFD429">
                    <a:alpha val="0"/>
                  </a:srgb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0" y="843558"/>
            <a:ext cx="9144000" cy="4104456"/>
            <a:chOff x="0" y="843558"/>
            <a:chExt cx="9144000" cy="4104456"/>
          </a:xfrm>
        </p:grpSpPr>
        <p:grpSp>
          <p:nvGrpSpPr>
            <p:cNvPr id="42" name="그룹 41"/>
            <p:cNvGrpSpPr/>
            <p:nvPr/>
          </p:nvGrpSpPr>
          <p:grpSpPr>
            <a:xfrm>
              <a:off x="0" y="843558"/>
              <a:ext cx="9144000" cy="4104456"/>
              <a:chOff x="0" y="843558"/>
              <a:chExt cx="9144000" cy="4104456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0" y="843558"/>
                <a:ext cx="9144000" cy="4104456"/>
              </a:xfrm>
              <a:prstGeom prst="rect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71600" y="1995686"/>
                <a:ext cx="7344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spc="-150" dirty="0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latin typeface="나눔고딕" pitchFamily="50" charset="-127"/>
                    <a:ea typeface="나눔고딕" pitchFamily="50" charset="-127"/>
                  </a:rPr>
                  <a:t>function </a:t>
                </a:r>
                <a:r>
                  <a:rPr lang="en-US" altLang="ko-KR" sz="2400" spc="-150" dirty="0" err="1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latin typeface="나눔고딕" pitchFamily="50" charset="-127"/>
                    <a:ea typeface="나눔고딕" pitchFamily="50" charset="-127"/>
                  </a:rPr>
                  <a:t>dragstart</a:t>
                </a:r>
                <a:r>
                  <a:rPr lang="en-US" altLang="ko-KR" sz="2400" spc="-150" dirty="0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latin typeface="나눔고딕" pitchFamily="50" charset="-127"/>
                    <a:ea typeface="나눔고딕" pitchFamily="50" charset="-127"/>
                  </a:rPr>
                  <a:t>(event){ </a:t>
                </a:r>
                <a:endParaRPr lang="ko-KR" altLang="en-US" sz="2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latin typeface="나눔고딕" pitchFamily="50" charset="-127"/>
                  <a:ea typeface="나눔고딕" pitchFamily="50" charset="-127"/>
                </a:endParaRPr>
              </a:p>
              <a:p>
                <a:r>
                  <a:rPr lang="ko-KR" altLang="en-US" sz="2400" spc="-150" dirty="0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latin typeface="나눔고딕" pitchFamily="50" charset="-127"/>
                    <a:ea typeface="나눔고딕" pitchFamily="50" charset="-127"/>
                  </a:rPr>
                  <a:t>	</a:t>
                </a:r>
                <a:r>
                  <a:rPr lang="en-US" altLang="ko-KR" sz="2400" spc="-150" dirty="0" err="1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latin typeface="나눔고딕" pitchFamily="50" charset="-127"/>
                    <a:ea typeface="나눔고딕" pitchFamily="50" charset="-127"/>
                  </a:rPr>
                  <a:t>event.dataTransfer.setData</a:t>
                </a:r>
                <a:r>
                  <a:rPr lang="en-US" altLang="ko-KR" sz="2400" spc="-150" dirty="0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latin typeface="나눔고딕" pitchFamily="50" charset="-127"/>
                    <a:ea typeface="나눔고딕" pitchFamily="50" charset="-127"/>
                  </a:rPr>
                  <a:t>("</a:t>
                </a:r>
                <a:r>
                  <a:rPr lang="en-US" altLang="ko-KR" sz="2400" spc="-150" dirty="0" err="1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latin typeface="나눔고딕" pitchFamily="50" charset="-127"/>
                    <a:ea typeface="나눔고딕" pitchFamily="50" charset="-127"/>
                  </a:rPr>
                  <a:t>Text",event.target.id</a:t>
                </a:r>
                <a:r>
                  <a:rPr lang="en-US" altLang="ko-KR" sz="2400" spc="-150" dirty="0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latin typeface="나눔고딕" pitchFamily="50" charset="-127"/>
                    <a:ea typeface="나눔고딕" pitchFamily="50" charset="-127"/>
                  </a:rPr>
                  <a:t>); </a:t>
                </a:r>
                <a:endParaRPr lang="ko-KR" altLang="en-US" sz="2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latin typeface="나눔고딕" pitchFamily="50" charset="-127"/>
                  <a:ea typeface="나눔고딕" pitchFamily="50" charset="-127"/>
                </a:endParaRPr>
              </a:p>
              <a:p>
                <a:r>
                  <a:rPr lang="en-US" altLang="ko-KR" sz="2400" spc="-150" dirty="0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latin typeface="나눔고딕" pitchFamily="50" charset="-127"/>
                    <a:ea typeface="나눔고딕" pitchFamily="50" charset="-127"/>
                  </a:rPr>
                  <a:t>}</a:t>
                </a:r>
                <a:endParaRPr lang="ko-KR" altLang="en-US" sz="2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4355976" y="1707654"/>
                <a:ext cx="2664296" cy="288032"/>
              </a:xfrm>
              <a:prstGeom prst="rect">
                <a:avLst/>
              </a:prstGeom>
              <a:solidFill>
                <a:srgbClr val="409D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3" name="꺾인 연결선 32"/>
              <p:cNvCxnSpPr/>
              <p:nvPr/>
            </p:nvCxnSpPr>
            <p:spPr>
              <a:xfrm flipV="1">
                <a:off x="2555776" y="1835701"/>
                <a:ext cx="1728192" cy="304001"/>
              </a:xfrm>
              <a:prstGeom prst="bentConnector3">
                <a:avLst>
                  <a:gd name="adj1" fmla="val -1065"/>
                </a:avLst>
              </a:prstGeom>
              <a:ln w="25400">
                <a:solidFill>
                  <a:srgbClr val="409DAE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꺾인 연결선 35"/>
              <p:cNvCxnSpPr/>
              <p:nvPr/>
            </p:nvCxnSpPr>
            <p:spPr>
              <a:xfrm>
                <a:off x="1979712" y="2643758"/>
                <a:ext cx="1224136" cy="1224135"/>
              </a:xfrm>
              <a:prstGeom prst="bentConnector3">
                <a:avLst>
                  <a:gd name="adj1" fmla="val -34252"/>
                </a:avLst>
              </a:prstGeom>
              <a:ln w="25400">
                <a:solidFill>
                  <a:srgbClr val="409DAE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4283968" y="1667584"/>
                <a:ext cx="31683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spc="-150" dirty="0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드래그 시작 시 이벤트 발생</a:t>
                </a: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3275856" y="3723878"/>
                <a:ext cx="1872208" cy="288032"/>
              </a:xfrm>
              <a:prstGeom prst="rect">
                <a:avLst/>
              </a:prstGeom>
              <a:solidFill>
                <a:srgbClr val="409D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3203848" y="3683808"/>
              <a:ext cx="2088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드래그 데이터 전달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35496" y="51470"/>
            <a:ext cx="1278776" cy="936104"/>
            <a:chOff x="2569497" y="411510"/>
            <a:chExt cx="4005006" cy="2931790"/>
          </a:xfrm>
        </p:grpSpPr>
        <p:pic>
          <p:nvPicPr>
            <p:cNvPr id="4" name="그림 3" descr="post-it-297252_1280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9497" y="411510"/>
              <a:ext cx="4005006" cy="293179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851920" y="915565"/>
              <a:ext cx="1440161" cy="1700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스냅스 봄날2 M" pitchFamily="18" charset="-127"/>
                  <a:ea typeface="스냅스 봄날2 M" pitchFamily="18" charset="-127"/>
                </a:rPr>
                <a:t>Post </a:t>
              </a:r>
            </a:p>
            <a:p>
              <a:r>
                <a:rPr lang="en-US" altLang="ko-KR" sz="1400" spc="-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스냅스 봄날2 M" pitchFamily="18" charset="-127"/>
                  <a:ea typeface="스냅스 봄날2 M" pitchFamily="18" charset="-127"/>
                </a:rPr>
                <a:t>It!</a:t>
              </a:r>
              <a:endPara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스냅스 봄날2 M" pitchFamily="18" charset="-127"/>
                <a:ea typeface="스냅스 봄날2 M" pitchFamily="18" charset="-127"/>
              </a:endParaRPr>
            </a:p>
          </p:txBody>
        </p:sp>
      </p:grpSp>
      <p:sp>
        <p:nvSpPr>
          <p:cNvPr id="24" name="사다리꼴 23"/>
          <p:cNvSpPr/>
          <p:nvPr/>
        </p:nvSpPr>
        <p:spPr>
          <a:xfrm rot="10800000">
            <a:off x="-252536" y="987574"/>
            <a:ext cx="1440160" cy="288032"/>
          </a:xfrm>
          <a:prstGeom prst="trapezoid">
            <a:avLst/>
          </a:prstGeom>
          <a:solidFill>
            <a:srgbClr val="FFD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0" y="937052"/>
            <a:ext cx="1259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개발 및 구현</a:t>
            </a:r>
            <a:endParaRPr lang="ko-KR" altLang="en-US" sz="1600" spc="-150" dirty="0">
              <a:ln>
                <a:solidFill>
                  <a:srgbClr val="FFD429">
                    <a:alpha val="0"/>
                  </a:srgb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1" name="그림 20" descr="aa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1" y="961638"/>
            <a:ext cx="7608339" cy="3698344"/>
          </a:xfrm>
          <a:prstGeom prst="rect">
            <a:avLst/>
          </a:prstGeom>
        </p:spPr>
      </p:pic>
      <p:pic>
        <p:nvPicPr>
          <p:cNvPr id="23" name="그림 22" descr="noun_430863_cc.png"/>
          <p:cNvPicPr>
            <a:picLocks noChangeAspect="1"/>
          </p:cNvPicPr>
          <p:nvPr/>
        </p:nvPicPr>
        <p:blipFill>
          <a:blip r:embed="rId4" cstate="print">
            <a:lum contrast="-40000"/>
          </a:blip>
          <a:srcRect b="17800"/>
          <a:stretch>
            <a:fillRect/>
          </a:stretch>
        </p:blipFill>
        <p:spPr>
          <a:xfrm>
            <a:off x="3491880" y="1275606"/>
            <a:ext cx="843558" cy="693401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3347864" y="1995686"/>
            <a:ext cx="3528392" cy="1296144"/>
            <a:chOff x="3347864" y="1995686"/>
            <a:chExt cx="3528392" cy="1296144"/>
          </a:xfrm>
        </p:grpSpPr>
        <p:sp>
          <p:nvSpPr>
            <p:cNvPr id="26" name="직사각형 25"/>
            <p:cNvSpPr/>
            <p:nvPr/>
          </p:nvSpPr>
          <p:spPr>
            <a:xfrm>
              <a:off x="3347864" y="1995686"/>
              <a:ext cx="3528392" cy="1296144"/>
            </a:xfrm>
            <a:prstGeom prst="rect">
              <a:avLst/>
            </a:prstGeom>
            <a:solidFill>
              <a:schemeClr val="bg1"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altLang="ko-KR" sz="16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just"/>
              <a:r>
                <a:rPr lang="en-US" altLang="ko-KR" sz="16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function drag(</a:t>
              </a:r>
              <a:r>
                <a:rPr lang="en-US" altLang="ko-KR" sz="16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event,id</a:t>
              </a:r>
              <a:r>
                <a:rPr lang="en-US" altLang="ko-KR" sz="16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){ </a:t>
              </a:r>
              <a:endParaRPr lang="ko-KR" altLang="en-US" sz="16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just"/>
              <a:r>
                <a:rPr lang="ko-KR" altLang="en-US" sz="16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	</a:t>
              </a:r>
              <a:r>
                <a:rPr lang="en-US" altLang="ko-KR" sz="16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e=this.id;</a:t>
              </a:r>
            </a:p>
            <a:p>
              <a:pPr algn="just"/>
              <a:r>
                <a:rPr lang="en-US" altLang="ko-KR" sz="16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}</a:t>
              </a:r>
              <a:endParaRPr lang="ko-KR" altLang="en-US" sz="16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932040" y="2139702"/>
              <a:ext cx="1728192" cy="216024"/>
            </a:xfrm>
            <a:prstGeom prst="rect">
              <a:avLst/>
            </a:prstGeom>
            <a:solidFill>
              <a:srgbClr val="409D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860032" y="2089180"/>
              <a:ext cx="1944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드래그 중 이벤트 발생</a:t>
              </a:r>
            </a:p>
          </p:txBody>
        </p:sp>
        <p:cxnSp>
          <p:nvCxnSpPr>
            <p:cNvPr id="38" name="꺾인 연결선 37"/>
            <p:cNvCxnSpPr/>
            <p:nvPr/>
          </p:nvCxnSpPr>
          <p:spPr>
            <a:xfrm flipV="1">
              <a:off x="4355976" y="2211710"/>
              <a:ext cx="504056" cy="169277"/>
            </a:xfrm>
            <a:prstGeom prst="bentConnector3">
              <a:avLst>
                <a:gd name="adj1" fmla="val -626"/>
              </a:avLst>
            </a:prstGeom>
            <a:ln w="25400">
              <a:solidFill>
                <a:srgbClr val="409DAE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1979712" y="2067694"/>
            <a:ext cx="576064" cy="338554"/>
            <a:chOff x="2051720" y="2305204"/>
            <a:chExt cx="576064" cy="338554"/>
          </a:xfrm>
        </p:grpSpPr>
        <p:sp>
          <p:nvSpPr>
            <p:cNvPr id="46" name="직사각형 45"/>
            <p:cNvSpPr/>
            <p:nvPr/>
          </p:nvSpPr>
          <p:spPr>
            <a:xfrm>
              <a:off x="2123728" y="2355726"/>
              <a:ext cx="432048" cy="288032"/>
            </a:xfrm>
            <a:prstGeom prst="rect">
              <a:avLst/>
            </a:prstGeom>
            <a:solidFill>
              <a:srgbClr val="FFD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51720" y="2305204"/>
              <a:ext cx="576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latin typeface="나눔고딕" pitchFamily="50" charset="-127"/>
                  <a:ea typeface="나눔고딕" pitchFamily="50" charset="-127"/>
                </a:rPr>
                <a:t>drop</a:t>
              </a:r>
              <a:endParaRPr lang="ko-KR" altLang="en-US" sz="16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0" y="195486"/>
            <a:ext cx="9144000" cy="4752528"/>
            <a:chOff x="0" y="195486"/>
            <a:chExt cx="9144000" cy="4752528"/>
          </a:xfrm>
        </p:grpSpPr>
        <p:sp>
          <p:nvSpPr>
            <p:cNvPr id="48" name="직사각형 47"/>
            <p:cNvSpPr/>
            <p:nvPr/>
          </p:nvSpPr>
          <p:spPr>
            <a:xfrm>
              <a:off x="0" y="195486"/>
              <a:ext cx="9144000" cy="4752528"/>
            </a:xfrm>
            <a:prstGeom prst="rect">
              <a:avLst/>
            </a:prstGeom>
            <a:solidFill>
              <a:schemeClr val="bg1"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function drop(</a:t>
              </a:r>
              <a:r>
                <a:rPr lang="en-US" altLang="ko-KR" sz="13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event,id</a:t>
              </a:r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){ </a:t>
              </a:r>
              <a:endParaRPr lang="ko-KR" altLang="en-US" sz="13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r>
                <a:rPr lang="ko-KR" altLang="en-US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    </a:t>
              </a:r>
              <a:r>
                <a:rPr lang="en-US" altLang="ko-KR" sz="13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event.preventDefault</a:t>
              </a:r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();</a:t>
              </a:r>
            </a:p>
            <a:p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    </a:t>
              </a:r>
              <a:r>
                <a:rPr lang="en-US" altLang="ko-KR" sz="13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var</a:t>
              </a:r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data = </a:t>
              </a:r>
              <a:r>
                <a:rPr lang="en-US" altLang="ko-KR" sz="13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event.dataTransfer.getData</a:t>
              </a:r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("Text");</a:t>
              </a:r>
            </a:p>
            <a:p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    </a:t>
              </a:r>
              <a:r>
                <a:rPr lang="en-US" altLang="ko-KR" sz="13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var</a:t>
              </a:r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3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Textarea</a:t>
              </a:r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= </a:t>
              </a:r>
              <a:r>
                <a:rPr lang="en-US" altLang="ko-KR" sz="13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document.createElement</a:t>
              </a:r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('</a:t>
              </a:r>
              <a:r>
                <a:rPr lang="en-US" altLang="ko-KR" sz="13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textarea</a:t>
              </a:r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'); </a:t>
              </a:r>
              <a:endParaRPr lang="ko-KR" altLang="en-US" sz="13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r>
                <a:rPr lang="ko-KR" altLang="en-US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         </a:t>
              </a:r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if(event.target.id=="</a:t>
              </a:r>
              <a:r>
                <a:rPr lang="en-US" altLang="ko-KR" sz="13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droptarget</a:t>
              </a:r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"){ </a:t>
              </a:r>
              <a:endParaRPr lang="ko-KR" altLang="en-US" sz="13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r>
                <a:rPr lang="ko-KR" altLang="en-US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                </a:t>
              </a:r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if(data=="</a:t>
              </a:r>
              <a:r>
                <a:rPr lang="en-US" altLang="ko-KR" sz="13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newMemo</a:t>
              </a:r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"){</a:t>
              </a:r>
            </a:p>
            <a:p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	Textarea.id=</a:t>
              </a:r>
              <a:r>
                <a:rPr lang="en-US" altLang="ko-KR" sz="13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</a:t>
              </a:r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;</a:t>
              </a:r>
              <a:endParaRPr lang="ko-KR" altLang="en-US" sz="13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r>
                <a:rPr lang="ko-KR" altLang="en-US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	</a:t>
              </a:r>
              <a:r>
                <a:rPr lang="en-US" altLang="ko-KR" sz="13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Textarea.draggable</a:t>
              </a:r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="true";</a:t>
              </a:r>
            </a:p>
            <a:p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	</a:t>
              </a:r>
              <a:r>
                <a:rPr lang="en-US" altLang="ko-KR" sz="13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Textarea.ondragstart</a:t>
              </a:r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=function </a:t>
              </a:r>
              <a:r>
                <a:rPr lang="en-US" altLang="ko-KR" sz="13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dragstart</a:t>
              </a:r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en-US" altLang="ko-KR" sz="13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event,id</a:t>
              </a:r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){ </a:t>
              </a:r>
              <a:r>
                <a:rPr lang="en-US" altLang="ko-KR" sz="13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event.dataTransfer.setData</a:t>
              </a:r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("</a:t>
              </a:r>
              <a:r>
                <a:rPr lang="en-US" altLang="ko-KR" sz="13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Text",event.target.id</a:t>
              </a:r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);};</a:t>
              </a:r>
            </a:p>
            <a:p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	</a:t>
              </a:r>
              <a:r>
                <a:rPr lang="en-US" altLang="ko-KR" sz="13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Textarea.ondrag</a:t>
              </a:r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=function drag(</a:t>
              </a:r>
              <a:r>
                <a:rPr lang="en-US" altLang="ko-KR" sz="13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event,id</a:t>
              </a:r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){e=this.id;};</a:t>
              </a:r>
            </a:p>
            <a:p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	</a:t>
              </a:r>
              <a:r>
                <a:rPr lang="en-US" altLang="ko-KR" sz="13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Textarea.ondrop</a:t>
              </a:r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=function drop(</a:t>
              </a:r>
              <a:r>
                <a:rPr lang="en-US" altLang="ko-KR" sz="13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event,id</a:t>
              </a:r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){</a:t>
              </a:r>
              <a:r>
                <a:rPr lang="en-US" altLang="ko-KR" sz="13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event.preventDefault</a:t>
              </a:r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();   data = </a:t>
              </a:r>
              <a:r>
                <a:rPr lang="en-US" altLang="ko-KR" sz="13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event.dataTransfer.getData</a:t>
              </a:r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("Text");e=this.id};</a:t>
              </a:r>
            </a:p>
            <a:p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	</a:t>
              </a:r>
              <a:r>
                <a:rPr lang="en-US" altLang="ko-KR" sz="13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Textarea.onmouseover</a:t>
              </a:r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=function </a:t>
              </a:r>
              <a:r>
                <a:rPr lang="en-US" altLang="ko-KR" sz="13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mouseover</a:t>
              </a:r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(id){ </a:t>
              </a:r>
              <a:r>
                <a:rPr lang="en-US" altLang="ko-KR" sz="13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var</a:t>
              </a:r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a = </a:t>
              </a:r>
              <a:r>
                <a:rPr lang="en-US" altLang="ko-KR" sz="13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document.getElementById</a:t>
              </a:r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(this.id); </a:t>
              </a:r>
              <a:r>
                <a:rPr lang="en-US" altLang="ko-KR" sz="13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a.style.color</a:t>
              </a:r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="red";};</a:t>
              </a:r>
            </a:p>
            <a:p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	</a:t>
              </a:r>
              <a:r>
                <a:rPr lang="en-US" altLang="ko-KR" sz="13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Textarea.onmouseout</a:t>
              </a:r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=function </a:t>
              </a:r>
              <a:r>
                <a:rPr lang="en-US" altLang="ko-KR" sz="13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mouseout</a:t>
              </a:r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(id){ </a:t>
              </a:r>
              <a:r>
                <a:rPr lang="en-US" altLang="ko-KR" sz="13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var</a:t>
              </a:r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a = </a:t>
              </a:r>
              <a:r>
                <a:rPr lang="en-US" altLang="ko-KR" sz="13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document.getElementById</a:t>
              </a:r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(this.id); </a:t>
              </a:r>
              <a:r>
                <a:rPr lang="en-US" altLang="ko-KR" sz="13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a.style.color</a:t>
              </a:r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="black";};</a:t>
              </a:r>
            </a:p>
            <a:p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	</a:t>
              </a:r>
              <a:r>
                <a:rPr lang="en-US" altLang="ko-KR" sz="13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Textarea.placeholder</a:t>
              </a:r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="</a:t>
              </a:r>
              <a:r>
                <a:rPr lang="ko-KR" altLang="en-US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메모내용을 적어주세요</a:t>
              </a:r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.";</a:t>
              </a:r>
            </a:p>
            <a:p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	</a:t>
              </a:r>
              <a:r>
                <a:rPr lang="en-US" altLang="ko-KR" sz="13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Textarea.style.backgroundImage</a:t>
              </a:r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="</a:t>
              </a:r>
              <a:r>
                <a:rPr lang="en-US" altLang="ko-KR" sz="13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url</a:t>
              </a:r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('notebbg.png')";</a:t>
              </a:r>
            </a:p>
            <a:p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	</a:t>
              </a:r>
              <a:r>
                <a:rPr lang="en-US" altLang="ko-KR" sz="13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event.target.appendChild</a:t>
              </a:r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en-US" altLang="ko-KR" sz="13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Textarea</a:t>
              </a:r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);//</a:t>
              </a:r>
              <a:endParaRPr lang="ko-KR" altLang="en-US" sz="13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r>
                <a:rPr lang="ko-KR" altLang="en-US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	</a:t>
              </a:r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move(</a:t>
              </a:r>
              <a:r>
                <a:rPr lang="en-US" altLang="ko-KR" sz="13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</a:t>
              </a:r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);</a:t>
              </a:r>
            </a:p>
            <a:p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	</a:t>
              </a:r>
              <a:r>
                <a:rPr lang="en-US" altLang="ko-KR" sz="13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</a:t>
              </a:r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++;//id</a:t>
              </a:r>
              <a:r>
                <a:rPr lang="ko-KR" altLang="en-US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값 증가</a:t>
              </a:r>
            </a:p>
            <a:p>
              <a:r>
                <a:rPr lang="ko-KR" altLang="en-US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                  </a:t>
              </a:r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}</a:t>
              </a:r>
            </a:p>
            <a:p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                  else if(data!="</a:t>
              </a:r>
              <a:r>
                <a:rPr lang="en-US" altLang="ko-KR" sz="13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newMemo</a:t>
              </a:r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"){</a:t>
              </a:r>
            </a:p>
            <a:p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	move(data);</a:t>
              </a:r>
            </a:p>
            <a:p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                  }</a:t>
              </a:r>
            </a:p>
            <a:p>
              <a:r>
                <a:rPr lang="en-US" altLang="ko-KR" sz="13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          }</a:t>
              </a:r>
              <a:endParaRPr lang="ko-KR" altLang="en-US" sz="13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1619672" y="267494"/>
              <a:ext cx="3168352" cy="338554"/>
              <a:chOff x="1619672" y="267494"/>
              <a:chExt cx="3168352" cy="338554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3131840" y="339502"/>
                <a:ext cx="1584176" cy="216024"/>
              </a:xfrm>
              <a:prstGeom prst="rect">
                <a:avLst/>
              </a:prstGeom>
              <a:solidFill>
                <a:srgbClr val="409D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2" name="직선 화살표 연결선 51"/>
              <p:cNvCxnSpPr/>
              <p:nvPr/>
            </p:nvCxnSpPr>
            <p:spPr>
              <a:xfrm>
                <a:off x="1619672" y="411510"/>
                <a:ext cx="1368152" cy="0"/>
              </a:xfrm>
              <a:prstGeom prst="straightConnector1">
                <a:avLst/>
              </a:prstGeom>
              <a:ln w="25400">
                <a:solidFill>
                  <a:srgbClr val="409DAE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3059832" y="267494"/>
                <a:ext cx="17281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spc="-150" dirty="0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Drop</a:t>
                </a:r>
                <a:r>
                  <a:rPr lang="ko-KR" altLang="en-US" sz="1600" spc="-150" dirty="0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 시 이벤트 발생</a:t>
                </a: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2051720" y="1327869"/>
              <a:ext cx="6840760" cy="307777"/>
              <a:chOff x="1619672" y="298271"/>
              <a:chExt cx="3009128" cy="30777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1874432" y="318016"/>
                <a:ext cx="2643135" cy="216024"/>
              </a:xfrm>
              <a:prstGeom prst="rect">
                <a:avLst/>
              </a:prstGeom>
              <a:solidFill>
                <a:srgbClr val="409D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1" name="직선 화살표 연결선 60"/>
              <p:cNvCxnSpPr/>
              <p:nvPr/>
            </p:nvCxnSpPr>
            <p:spPr>
              <a:xfrm>
                <a:off x="1619672" y="378992"/>
                <a:ext cx="254760" cy="0"/>
              </a:xfrm>
              <a:prstGeom prst="straightConnector1">
                <a:avLst/>
              </a:prstGeom>
              <a:ln w="25400">
                <a:solidFill>
                  <a:srgbClr val="409DAE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1874432" y="298271"/>
                <a:ext cx="27543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spc="-150" dirty="0" err="1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droptarget</a:t>
                </a:r>
                <a:r>
                  <a:rPr lang="ko-KR" altLang="en-US" sz="1400" spc="-150" dirty="0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에 </a:t>
                </a:r>
                <a:r>
                  <a:rPr lang="en-US" altLang="ko-KR" sz="1400" spc="-150" dirty="0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drop</a:t>
                </a:r>
                <a:r>
                  <a:rPr lang="ko-KR" altLang="en-US" sz="1400" spc="-150" dirty="0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된 포스트 </a:t>
                </a:r>
                <a:r>
                  <a:rPr lang="ko-KR" altLang="en-US" sz="1400" spc="-150" dirty="0" err="1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잇이</a:t>
                </a:r>
                <a:r>
                  <a:rPr lang="ko-KR" altLang="en-US" sz="1400" spc="-150" dirty="0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  또 다시 </a:t>
                </a:r>
                <a:r>
                  <a:rPr lang="en-US" altLang="ko-KR" sz="1400" spc="-150" dirty="0" err="1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droptarget</a:t>
                </a:r>
                <a:r>
                  <a:rPr lang="en-US" altLang="ko-KR" sz="1400" spc="-150" dirty="0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 </a:t>
                </a:r>
                <a:r>
                  <a:rPr lang="ko-KR" altLang="en-US" sz="1400" spc="-150" dirty="0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영역에  </a:t>
                </a:r>
                <a:r>
                  <a:rPr lang="en-US" altLang="ko-KR" sz="1400" spc="-150" dirty="0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drop</a:t>
                </a:r>
                <a:r>
                  <a:rPr lang="ko-KR" altLang="en-US" sz="1400" spc="-150" dirty="0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되는걸 방지하기 위한  </a:t>
                </a:r>
                <a:r>
                  <a:rPr lang="en-US" altLang="ko-KR" sz="1400" spc="-150" dirty="0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flag</a:t>
                </a:r>
                <a:endParaRPr lang="ko-KR" altLang="en-US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3059832" y="555526"/>
              <a:ext cx="3194538" cy="360040"/>
              <a:chOff x="3059832" y="555526"/>
              <a:chExt cx="3194538" cy="360040"/>
            </a:xfrm>
          </p:grpSpPr>
          <p:grpSp>
            <p:nvGrpSpPr>
              <p:cNvPr id="55" name="그룹 54"/>
              <p:cNvGrpSpPr/>
              <p:nvPr/>
            </p:nvGrpSpPr>
            <p:grpSpPr>
              <a:xfrm>
                <a:off x="4283968" y="555526"/>
                <a:ext cx="1970402" cy="338554"/>
                <a:chOff x="2350829" y="-42024"/>
                <a:chExt cx="1667264" cy="338554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2400681" y="29984"/>
                  <a:ext cx="1534325" cy="216024"/>
                </a:xfrm>
                <a:prstGeom prst="rect">
                  <a:avLst/>
                </a:prstGeom>
                <a:solidFill>
                  <a:srgbClr val="409DA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2350829" y="-42024"/>
                  <a:ext cx="16672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spc="-150" dirty="0" smtClean="0">
                      <a:ln>
                        <a:solidFill>
                          <a:srgbClr val="FFD429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latin typeface="나눔고딕" pitchFamily="50" charset="-127"/>
                      <a:ea typeface="나눔고딕" pitchFamily="50" charset="-127"/>
                    </a:rPr>
                    <a:t>Drop</a:t>
                  </a:r>
                  <a:r>
                    <a:rPr lang="ko-KR" altLang="en-US" sz="1600" spc="-150" dirty="0" smtClean="0">
                      <a:ln>
                        <a:solidFill>
                          <a:srgbClr val="FFD429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latin typeface="나눔고딕" pitchFamily="50" charset="-127"/>
                      <a:ea typeface="나눔고딕" pitchFamily="50" charset="-127"/>
                    </a:rPr>
                    <a:t> 때 마다 동적 생성</a:t>
                  </a:r>
                </a:p>
              </p:txBody>
            </p:sp>
          </p:grpSp>
          <p:cxnSp>
            <p:nvCxnSpPr>
              <p:cNvPr id="68" name="꺾인 연결선 67"/>
              <p:cNvCxnSpPr/>
              <p:nvPr/>
            </p:nvCxnSpPr>
            <p:spPr>
              <a:xfrm flipV="1">
                <a:off x="3059832" y="699542"/>
                <a:ext cx="1224136" cy="216024"/>
              </a:xfrm>
              <a:prstGeom prst="bentConnector3">
                <a:avLst>
                  <a:gd name="adj1" fmla="val 491"/>
                </a:avLst>
              </a:prstGeom>
              <a:ln w="25400">
                <a:solidFill>
                  <a:srgbClr val="409DAE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그룹 90"/>
            <p:cNvGrpSpPr/>
            <p:nvPr/>
          </p:nvGrpSpPr>
          <p:grpSpPr>
            <a:xfrm>
              <a:off x="2411760" y="1039837"/>
              <a:ext cx="2808312" cy="307777"/>
              <a:chOff x="2411760" y="1039837"/>
              <a:chExt cx="2808312" cy="307777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3563888" y="1059582"/>
                <a:ext cx="1584176" cy="216024"/>
              </a:xfrm>
              <a:prstGeom prst="rect">
                <a:avLst/>
              </a:prstGeom>
              <a:solidFill>
                <a:srgbClr val="409D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6" name="직선 화살표 연결선 75"/>
              <p:cNvCxnSpPr/>
              <p:nvPr/>
            </p:nvCxnSpPr>
            <p:spPr>
              <a:xfrm>
                <a:off x="2411760" y="1131590"/>
                <a:ext cx="1080120" cy="0"/>
              </a:xfrm>
              <a:prstGeom prst="straightConnector1">
                <a:avLst/>
              </a:prstGeom>
              <a:ln w="25400">
                <a:solidFill>
                  <a:srgbClr val="409DAE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3491880" y="1039837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spc="-150" dirty="0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메모 공간에  </a:t>
                </a:r>
                <a:r>
                  <a:rPr lang="en-US" altLang="ko-KR" sz="1400" spc="-150" dirty="0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drop</a:t>
                </a:r>
                <a:r>
                  <a:rPr lang="ko-KR" altLang="en-US" sz="1400" spc="-150" dirty="0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할  때</a:t>
                </a: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1835696" y="1615901"/>
              <a:ext cx="2016224" cy="307777"/>
              <a:chOff x="1835696" y="1615901"/>
              <a:chExt cx="2016224" cy="307777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2915816" y="1635646"/>
                <a:ext cx="792088" cy="216024"/>
              </a:xfrm>
              <a:prstGeom prst="rect">
                <a:avLst/>
              </a:prstGeom>
              <a:solidFill>
                <a:srgbClr val="409D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843808" y="1615901"/>
                <a:ext cx="10081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spc="-150" dirty="0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동적 </a:t>
                </a:r>
                <a:r>
                  <a:rPr lang="en-US" altLang="ko-KR" sz="1400" spc="-150" dirty="0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id </a:t>
                </a:r>
                <a:r>
                  <a:rPr lang="ko-KR" altLang="en-US" sz="1400" spc="-150" dirty="0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설정</a:t>
                </a:r>
              </a:p>
            </p:txBody>
          </p:sp>
          <p:cxnSp>
            <p:nvCxnSpPr>
              <p:cNvPr id="81" name="꺾인 연결선 80"/>
              <p:cNvCxnSpPr>
                <a:endCxn id="78" idx="1"/>
              </p:cNvCxnSpPr>
              <p:nvPr/>
            </p:nvCxnSpPr>
            <p:spPr>
              <a:xfrm>
                <a:off x="1835696" y="1635646"/>
                <a:ext cx="1008112" cy="134144"/>
              </a:xfrm>
              <a:prstGeom prst="bentConnector3">
                <a:avLst>
                  <a:gd name="adj1" fmla="val 82695"/>
                </a:avLst>
              </a:prstGeom>
              <a:ln w="25400">
                <a:solidFill>
                  <a:srgbClr val="409DAE"/>
                </a:solidFill>
                <a:prstDash val="sysDash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그룹 91"/>
            <p:cNvGrpSpPr/>
            <p:nvPr/>
          </p:nvGrpSpPr>
          <p:grpSpPr>
            <a:xfrm>
              <a:off x="3203848" y="3219822"/>
              <a:ext cx="4248472" cy="292388"/>
              <a:chOff x="3203848" y="3219822"/>
              <a:chExt cx="4248472" cy="292388"/>
            </a:xfrm>
          </p:grpSpPr>
          <p:cxnSp>
            <p:nvCxnSpPr>
              <p:cNvPr id="87" name="직선 화살표 연결선 86"/>
              <p:cNvCxnSpPr/>
              <p:nvPr/>
            </p:nvCxnSpPr>
            <p:spPr>
              <a:xfrm>
                <a:off x="3203848" y="3363838"/>
                <a:ext cx="1152128" cy="0"/>
              </a:xfrm>
              <a:prstGeom prst="straightConnector1">
                <a:avLst/>
              </a:prstGeom>
              <a:ln w="25400">
                <a:solidFill>
                  <a:srgbClr val="409DAE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직사각형 88"/>
              <p:cNvSpPr/>
              <p:nvPr/>
            </p:nvSpPr>
            <p:spPr>
              <a:xfrm>
                <a:off x="4427984" y="3219822"/>
                <a:ext cx="2952328" cy="288032"/>
              </a:xfrm>
              <a:prstGeom prst="rect">
                <a:avLst/>
              </a:prstGeom>
              <a:solidFill>
                <a:srgbClr val="409D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4355976" y="3219822"/>
                <a:ext cx="309634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spc="-150" dirty="0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만들어진 객체를  </a:t>
                </a:r>
                <a:r>
                  <a:rPr lang="en-US" altLang="ko-KR" sz="1300" spc="-150" dirty="0" err="1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droptarget</a:t>
                </a:r>
                <a:r>
                  <a:rPr lang="ko-KR" altLang="en-US" sz="1300" spc="-150" dirty="0" smtClean="0">
                    <a:ln>
                      <a:solidFill>
                        <a:srgbClr val="FFD429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의 자식 노드로 설정</a:t>
                </a:r>
                <a:endParaRPr lang="ko-KR" altLang="en-US" sz="1300" dirty="0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6 2.49229E-6 L -0.15625 0.111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35496" y="51470"/>
            <a:ext cx="1278776" cy="936104"/>
            <a:chOff x="2569497" y="411510"/>
            <a:chExt cx="4005006" cy="2931790"/>
          </a:xfrm>
        </p:grpSpPr>
        <p:pic>
          <p:nvPicPr>
            <p:cNvPr id="4" name="그림 3" descr="post-it-297252_1280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9497" y="411510"/>
              <a:ext cx="4005006" cy="293179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851920" y="915565"/>
              <a:ext cx="1440161" cy="1700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스냅스 봄날2 M" pitchFamily="18" charset="-127"/>
                  <a:ea typeface="스냅스 봄날2 M" pitchFamily="18" charset="-127"/>
                </a:rPr>
                <a:t>Post </a:t>
              </a:r>
            </a:p>
            <a:p>
              <a:r>
                <a:rPr lang="en-US" altLang="ko-KR" sz="1400" spc="-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스냅스 봄날2 M" pitchFamily="18" charset="-127"/>
                  <a:ea typeface="스냅스 봄날2 M" pitchFamily="18" charset="-127"/>
                </a:rPr>
                <a:t>It!</a:t>
              </a:r>
              <a:endPara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스냅스 봄날2 M" pitchFamily="18" charset="-127"/>
                <a:ea typeface="스냅스 봄날2 M" pitchFamily="18" charset="-127"/>
              </a:endParaRPr>
            </a:p>
          </p:txBody>
        </p:sp>
      </p:grpSp>
      <p:sp>
        <p:nvSpPr>
          <p:cNvPr id="24" name="사다리꼴 23"/>
          <p:cNvSpPr/>
          <p:nvPr/>
        </p:nvSpPr>
        <p:spPr>
          <a:xfrm rot="10800000">
            <a:off x="-252536" y="987574"/>
            <a:ext cx="1440160" cy="288032"/>
          </a:xfrm>
          <a:prstGeom prst="trapezoid">
            <a:avLst/>
          </a:prstGeom>
          <a:solidFill>
            <a:srgbClr val="FFD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0" y="937052"/>
            <a:ext cx="1259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개발 및 구현</a:t>
            </a:r>
            <a:endParaRPr lang="ko-KR" altLang="en-US" sz="1600" spc="-150" dirty="0">
              <a:ln>
                <a:solidFill>
                  <a:srgbClr val="FFD429">
                    <a:alpha val="0"/>
                  </a:srgb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4" name="그림 13" descr="b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1" y="987574"/>
            <a:ext cx="7560841" cy="3675255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4499992" y="1059582"/>
            <a:ext cx="576064" cy="338554"/>
            <a:chOff x="4572000" y="2305204"/>
            <a:chExt cx="576064" cy="338554"/>
          </a:xfrm>
        </p:grpSpPr>
        <p:sp>
          <p:nvSpPr>
            <p:cNvPr id="17" name="직사각형 16"/>
            <p:cNvSpPr/>
            <p:nvPr/>
          </p:nvSpPr>
          <p:spPr>
            <a:xfrm>
              <a:off x="4644008" y="2355726"/>
              <a:ext cx="432048" cy="288032"/>
            </a:xfrm>
            <a:prstGeom prst="rect">
              <a:avLst/>
            </a:prstGeom>
            <a:solidFill>
              <a:srgbClr val="FFD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72000" y="2305204"/>
              <a:ext cx="576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latin typeface="나눔고딕" pitchFamily="50" charset="-127"/>
                  <a:ea typeface="나눔고딕" pitchFamily="50" charset="-127"/>
                </a:rPr>
                <a:t>drop</a:t>
              </a:r>
              <a:endParaRPr lang="ko-KR" altLang="en-US" sz="16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5" name="그림 14" descr="noun_430863_cc.png"/>
          <p:cNvPicPr>
            <a:picLocks noChangeAspect="1"/>
          </p:cNvPicPr>
          <p:nvPr/>
        </p:nvPicPr>
        <p:blipFill>
          <a:blip r:embed="rId4" cstate="print">
            <a:lum contrast="-40000"/>
          </a:blip>
          <a:srcRect b="22000"/>
          <a:stretch>
            <a:fillRect/>
          </a:stretch>
        </p:blipFill>
        <p:spPr>
          <a:xfrm>
            <a:off x="2627784" y="1944216"/>
            <a:ext cx="896853" cy="699542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0" y="267494"/>
            <a:ext cx="9144000" cy="4608512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spc="-150" dirty="0" smtClean="0">
              <a:ln>
                <a:solidFill>
                  <a:srgbClr val="FFD429">
                    <a:alpha val="0"/>
                  </a:srgb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else if(event.target.id=="</a:t>
            </a:r>
            <a:r>
              <a:rPr lang="en-US" altLang="ko-KR" sz="12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deleteMemo</a:t>
            </a:r>
            <a:r>
              <a:rPr lang="en-US" altLang="ko-KR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"){ </a:t>
            </a:r>
            <a:r>
              <a:rPr lang="ko-KR" altLang="en-US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r>
              <a:rPr lang="ko-KR" altLang="en-US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en-US" altLang="ko-KR" sz="12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var</a:t>
            </a:r>
            <a:r>
              <a:rPr lang="en-US" altLang="ko-KR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a = </a:t>
            </a:r>
            <a:r>
              <a:rPr lang="en-US" altLang="ko-KR" sz="12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document.getElementById</a:t>
            </a:r>
            <a:r>
              <a:rPr lang="en-US" altLang="ko-KR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(event.target.id);</a:t>
            </a:r>
          </a:p>
          <a:p>
            <a:r>
              <a:rPr lang="en-US" altLang="ko-KR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    a.src='can_s.png';</a:t>
            </a:r>
          </a:p>
          <a:p>
            <a:r>
              <a:rPr lang="en-US" altLang="ko-KR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    if(data!="</a:t>
            </a:r>
            <a:r>
              <a:rPr lang="en-US" altLang="ko-KR" sz="12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newMemo</a:t>
            </a:r>
            <a:r>
              <a:rPr lang="en-US" altLang="ko-KR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"){</a:t>
            </a:r>
          </a:p>
          <a:p>
            <a:r>
              <a:rPr lang="en-US" altLang="ko-KR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         </a:t>
            </a:r>
            <a:r>
              <a:rPr lang="en-US" altLang="ko-KR" sz="12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var</a:t>
            </a:r>
            <a:r>
              <a:rPr lang="en-US" altLang="ko-KR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parent = </a:t>
            </a:r>
            <a:r>
              <a:rPr lang="en-US" altLang="ko-KR" sz="12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document.getElementById</a:t>
            </a:r>
            <a:r>
              <a:rPr lang="en-US" altLang="ko-KR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('</a:t>
            </a:r>
            <a:r>
              <a:rPr lang="en-US" altLang="ko-KR" sz="12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droptarget</a:t>
            </a:r>
            <a:r>
              <a:rPr lang="en-US" altLang="ko-KR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');</a:t>
            </a:r>
            <a:endParaRPr lang="ko-KR" altLang="en-US" sz="1200" spc="-150" dirty="0" smtClean="0">
              <a:ln>
                <a:solidFill>
                  <a:srgbClr val="FFD429">
                    <a:alpha val="0"/>
                  </a:srgb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         </a:t>
            </a:r>
            <a:r>
              <a:rPr lang="en-US" altLang="ko-KR" sz="12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var</a:t>
            </a:r>
            <a:r>
              <a:rPr lang="en-US" altLang="ko-KR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nodes = </a:t>
            </a:r>
            <a:r>
              <a:rPr lang="en-US" altLang="ko-KR" sz="12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parent.childNodes</a:t>
            </a:r>
            <a:r>
              <a:rPr lang="en-US" altLang="ko-KR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  <a:endParaRPr lang="ko-KR" altLang="en-US" sz="1200" spc="-150" dirty="0" smtClean="0">
              <a:ln>
                <a:solidFill>
                  <a:srgbClr val="FFD429">
                    <a:alpha val="0"/>
                  </a:srgb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         </a:t>
            </a:r>
            <a:r>
              <a:rPr lang="en-US" altLang="ko-KR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for(a=1; a&lt;</a:t>
            </a:r>
            <a:r>
              <a:rPr lang="en-US" altLang="ko-KR" sz="12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nodes.length;a</a:t>
            </a:r>
            <a:r>
              <a:rPr lang="en-US" altLang="ko-KR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++){</a:t>
            </a:r>
            <a:endParaRPr lang="ko-KR" altLang="en-US" sz="1200" spc="-150" dirty="0" smtClean="0">
              <a:ln>
                <a:solidFill>
                  <a:srgbClr val="FFD429">
                    <a:alpha val="0"/>
                  </a:srgb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                </a:t>
            </a:r>
            <a:r>
              <a:rPr lang="en-US" altLang="ko-KR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if(</a:t>
            </a:r>
            <a:r>
              <a:rPr lang="en-US" altLang="ko-KR" sz="12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nodes.item</a:t>
            </a:r>
            <a:r>
              <a:rPr lang="en-US" altLang="ko-KR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(a).id == e){</a:t>
            </a:r>
            <a:endParaRPr lang="ko-KR" altLang="en-US" sz="1200" spc="-150" dirty="0" smtClean="0">
              <a:ln>
                <a:solidFill>
                  <a:srgbClr val="FFD429">
                    <a:alpha val="0"/>
                  </a:srgb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                           </a:t>
            </a:r>
            <a:r>
              <a:rPr lang="en-US" altLang="ko-KR" sz="12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var</a:t>
            </a:r>
            <a:r>
              <a:rPr lang="en-US" altLang="ko-KR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f = </a:t>
            </a:r>
            <a:r>
              <a:rPr lang="en-US" altLang="ko-KR" sz="12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document.getElementById</a:t>
            </a:r>
            <a:r>
              <a:rPr lang="en-US" altLang="ko-KR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2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parseInt</a:t>
            </a:r>
            <a:r>
              <a:rPr lang="en-US" altLang="ko-KR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(e)+1);</a:t>
            </a:r>
            <a:endParaRPr lang="ko-KR" altLang="en-US" sz="1200" spc="-150" dirty="0" smtClean="0">
              <a:ln>
                <a:solidFill>
                  <a:srgbClr val="FFD429">
                    <a:alpha val="0"/>
                  </a:srgb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                           </a:t>
            </a:r>
            <a:r>
              <a:rPr lang="en-US" altLang="ko-KR" sz="12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parent.removeChild</a:t>
            </a:r>
            <a:r>
              <a:rPr lang="en-US" altLang="ko-KR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2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document.getElementById</a:t>
            </a:r>
            <a:r>
              <a:rPr lang="en-US" altLang="ko-KR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2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nodes.item</a:t>
            </a:r>
            <a:r>
              <a:rPr lang="en-US" altLang="ko-KR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(a).id));</a:t>
            </a:r>
          </a:p>
          <a:p>
            <a:r>
              <a:rPr lang="en-US" altLang="ko-KR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if(f==null){</a:t>
            </a:r>
            <a:endParaRPr lang="ko-KR" altLang="en-US" sz="1200" spc="-150" dirty="0" smtClean="0">
              <a:ln>
                <a:solidFill>
                  <a:srgbClr val="FFD429">
                    <a:alpha val="0"/>
                  </a:srgb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           </a:t>
            </a:r>
            <a:r>
              <a:rPr lang="en-US" altLang="ko-KR" sz="12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-=1;</a:t>
            </a:r>
            <a:endParaRPr lang="ko-KR" altLang="en-US" sz="1200" spc="-150" dirty="0" smtClean="0">
              <a:ln>
                <a:solidFill>
                  <a:srgbClr val="FFD429">
                    <a:alpha val="0"/>
                  </a:srgb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r>
              <a:rPr lang="en-US" altLang="ko-KR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else{</a:t>
            </a:r>
            <a:endParaRPr lang="ko-KR" altLang="en-US" sz="1200" spc="-150" dirty="0" smtClean="0">
              <a:ln>
                <a:solidFill>
                  <a:srgbClr val="FFD429">
                    <a:alpha val="0"/>
                  </a:srgb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          </a:t>
            </a:r>
            <a:r>
              <a:rPr lang="en-US" altLang="ko-KR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for(</a:t>
            </a:r>
            <a:r>
              <a:rPr lang="en-US" altLang="ko-KR" sz="12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var</a:t>
            </a:r>
            <a:r>
              <a:rPr lang="en-US" altLang="ko-KR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a=</a:t>
            </a:r>
            <a:r>
              <a:rPr lang="en-US" altLang="ko-KR" sz="12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parseInt</a:t>
            </a:r>
            <a:r>
              <a:rPr lang="en-US" altLang="ko-KR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(e)+1;a&lt;=</a:t>
            </a:r>
            <a:r>
              <a:rPr lang="en-US" altLang="ko-KR" sz="12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nodes.length;a</a:t>
            </a:r>
            <a:r>
              <a:rPr lang="en-US" altLang="ko-KR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++){</a:t>
            </a:r>
          </a:p>
          <a:p>
            <a:r>
              <a:rPr lang="en-US" altLang="ko-KR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                         </a:t>
            </a:r>
            <a:r>
              <a:rPr lang="en-US" altLang="ko-KR" sz="12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document.getElementById</a:t>
            </a:r>
            <a:r>
              <a:rPr lang="en-US" altLang="ko-KR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(a).</a:t>
            </a:r>
            <a:r>
              <a:rPr lang="en-US" altLang="ko-KR" sz="12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setAttribute</a:t>
            </a:r>
            <a:r>
              <a:rPr lang="en-US" altLang="ko-KR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('id',a-1);</a:t>
            </a:r>
          </a:p>
          <a:p>
            <a:r>
              <a:rPr lang="en-US" altLang="ko-KR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          }</a:t>
            </a:r>
          </a:p>
          <a:p>
            <a:r>
              <a:rPr lang="en-US" altLang="ko-KR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          </a:t>
            </a:r>
            <a:r>
              <a:rPr lang="en-US" altLang="ko-KR" sz="12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-=1;</a:t>
            </a:r>
            <a:r>
              <a:rPr lang="ko-KR" altLang="en-US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r>
              <a:rPr lang="ko-KR" altLang="en-US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r>
              <a:rPr lang="en-US" altLang="ko-KR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                  }</a:t>
            </a:r>
          </a:p>
          <a:p>
            <a:r>
              <a:rPr lang="en-US" altLang="ko-KR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           }</a:t>
            </a:r>
          </a:p>
          <a:p>
            <a:r>
              <a:rPr lang="en-US" altLang="ko-KR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r>
              <a:rPr lang="en-US" altLang="ko-KR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else if(data=="</a:t>
            </a:r>
            <a:r>
              <a:rPr lang="en-US" altLang="ko-KR" sz="12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newMemo</a:t>
            </a:r>
            <a:r>
              <a:rPr lang="en-US" altLang="ko-KR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"){</a:t>
            </a:r>
          </a:p>
          <a:p>
            <a:r>
              <a:rPr lang="en-US" altLang="ko-KR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              alert("</a:t>
            </a:r>
            <a:r>
              <a:rPr lang="ko-KR" altLang="en-US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메모를 작성하고 휴지통으로 보내주세요</a:t>
            </a:r>
            <a:r>
              <a:rPr lang="en-US" altLang="ko-KR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.");</a:t>
            </a:r>
          </a:p>
          <a:p>
            <a:r>
              <a:rPr lang="en-US" altLang="ko-KR" sz="12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endParaRPr lang="ko-KR" altLang="en-US" sz="1200" spc="-150" dirty="0" smtClean="0">
              <a:ln>
                <a:solidFill>
                  <a:srgbClr val="FFD429">
                    <a:alpha val="0"/>
                  </a:srgb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267744" y="195486"/>
            <a:ext cx="2448272" cy="307777"/>
            <a:chOff x="2267744" y="195486"/>
            <a:chExt cx="2448272" cy="307777"/>
          </a:xfrm>
        </p:grpSpPr>
        <p:cxnSp>
          <p:nvCxnSpPr>
            <p:cNvPr id="27" name="직선 화살표 연결선 26"/>
            <p:cNvCxnSpPr/>
            <p:nvPr/>
          </p:nvCxnSpPr>
          <p:spPr>
            <a:xfrm>
              <a:off x="2267744" y="339502"/>
              <a:ext cx="936104" cy="0"/>
            </a:xfrm>
            <a:prstGeom prst="straightConnector1">
              <a:avLst/>
            </a:prstGeom>
            <a:ln w="25400">
              <a:solidFill>
                <a:srgbClr val="409DAE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3275856" y="267494"/>
              <a:ext cx="1296144" cy="216024"/>
            </a:xfrm>
            <a:prstGeom prst="rect">
              <a:avLst/>
            </a:prstGeom>
            <a:solidFill>
              <a:srgbClr val="409D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03848" y="195486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휴지통에 </a:t>
              </a:r>
              <a:r>
                <a:rPr lang="en-US" altLang="ko-KR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drop</a:t>
              </a:r>
              <a:r>
                <a:rPr lang="ko-KR" altLang="en-US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할 때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547664" y="627534"/>
            <a:ext cx="7272808" cy="954107"/>
            <a:chOff x="1547664" y="627534"/>
            <a:chExt cx="7272808" cy="954107"/>
          </a:xfrm>
        </p:grpSpPr>
        <p:sp>
          <p:nvSpPr>
            <p:cNvPr id="30" name="TextBox 29"/>
            <p:cNvSpPr txBox="1"/>
            <p:nvPr/>
          </p:nvSpPr>
          <p:spPr>
            <a:xfrm>
              <a:off x="3563888" y="627534"/>
              <a:ext cx="5256584" cy="954107"/>
            </a:xfrm>
            <a:prstGeom prst="rect">
              <a:avLst/>
            </a:prstGeom>
            <a:solidFill>
              <a:srgbClr val="409DAE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data</a:t>
              </a:r>
              <a:r>
                <a:rPr lang="ko-KR" altLang="en-US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는 새로운 메모를 만들 때 전송받는 </a:t>
              </a:r>
              <a:r>
                <a:rPr lang="en-US" altLang="ko-KR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id</a:t>
              </a:r>
              <a:r>
                <a:rPr lang="ko-KR" altLang="en-US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값</a:t>
              </a:r>
              <a:endPara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r>
                <a:rPr lang="en-US" altLang="ko-KR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새로운 메모가 </a:t>
              </a:r>
              <a:r>
                <a:rPr lang="en-US" altLang="ko-KR" sz="14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deletememo</a:t>
              </a:r>
              <a:r>
                <a:rPr lang="ko-KR" altLang="en-US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로 바로 갈  때 </a:t>
              </a:r>
              <a:r>
                <a:rPr lang="en-US" altLang="ko-KR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data==</a:t>
              </a:r>
              <a:r>
                <a:rPr lang="en-US" altLang="ko-KR" sz="14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newMemo</a:t>
              </a:r>
              <a:r>
                <a:rPr lang="en-US" altLang="ko-KR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,</a:t>
              </a:r>
            </a:p>
            <a:p>
              <a:r>
                <a:rPr lang="en-US" altLang="ko-KR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4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datatarget</a:t>
              </a:r>
              <a:r>
                <a:rPr lang="en-US" altLang="ko-KR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거쳐서 갈 시 </a:t>
              </a:r>
              <a:r>
                <a:rPr lang="en-US" altLang="ko-KR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data == data(</a:t>
              </a:r>
              <a:r>
                <a:rPr lang="en-US" altLang="ko-KR" sz="14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i</a:t>
              </a:r>
              <a:r>
                <a:rPr lang="en-US" altLang="ko-KR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) </a:t>
              </a:r>
              <a:r>
                <a:rPr lang="ko-KR" altLang="en-US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따라서</a:t>
              </a:r>
              <a:r>
                <a:rPr lang="en-US" altLang="ko-KR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, data</a:t>
              </a:r>
              <a:r>
                <a:rPr lang="ko-KR" altLang="en-US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값이 </a:t>
              </a:r>
              <a:r>
                <a:rPr lang="en-US" altLang="ko-KR" sz="14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newmemo</a:t>
              </a:r>
              <a:r>
                <a:rPr lang="ko-KR" altLang="en-US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가 아니라 </a:t>
              </a:r>
              <a:r>
                <a:rPr lang="en-US" altLang="ko-KR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data(</a:t>
              </a:r>
              <a:r>
                <a:rPr lang="en-US" altLang="ko-KR" sz="14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i</a:t>
              </a:r>
              <a:r>
                <a:rPr lang="en-US" altLang="ko-KR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  <a:r>
                <a:rPr lang="ko-KR" altLang="en-US" sz="14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일경우</a:t>
              </a:r>
              <a:r>
                <a:rPr lang="ko-KR" altLang="en-US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삭제</a:t>
              </a:r>
              <a:r>
                <a:rPr lang="en-US" altLang="ko-KR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) (index</a:t>
              </a:r>
              <a:r>
                <a:rPr lang="ko-KR" altLang="en-US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값이 줄어들지 않기 위해서 사용</a:t>
              </a:r>
              <a:r>
                <a:rPr lang="en-US" altLang="ko-KR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)</a:t>
              </a:r>
              <a:endParaRPr lang="ko-KR" altLang="en-US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>
              <a:off x="1547664" y="915566"/>
              <a:ext cx="1944216" cy="0"/>
            </a:xfrm>
            <a:prstGeom prst="straightConnector1">
              <a:avLst/>
            </a:prstGeom>
            <a:ln w="25400">
              <a:solidFill>
                <a:srgbClr val="409DAE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3252343" y="987574"/>
            <a:ext cx="4127969" cy="307777"/>
            <a:chOff x="3252343" y="2643758"/>
            <a:chExt cx="4127969" cy="307777"/>
          </a:xfrm>
        </p:grpSpPr>
        <p:cxnSp>
          <p:nvCxnSpPr>
            <p:cNvPr id="37" name="직선 화살표 연결선 36"/>
            <p:cNvCxnSpPr/>
            <p:nvPr/>
          </p:nvCxnSpPr>
          <p:spPr>
            <a:xfrm>
              <a:off x="3252343" y="2787774"/>
              <a:ext cx="743593" cy="0"/>
            </a:xfrm>
            <a:prstGeom prst="straightConnector1">
              <a:avLst/>
            </a:prstGeom>
            <a:ln w="25400">
              <a:solidFill>
                <a:srgbClr val="409DAE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067944" y="2643758"/>
              <a:ext cx="3312368" cy="307777"/>
            </a:xfrm>
            <a:prstGeom prst="rect">
              <a:avLst/>
            </a:prstGeom>
            <a:solidFill>
              <a:srgbClr val="409DAE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droptarget</a:t>
              </a:r>
              <a:r>
                <a:rPr lang="ko-KR" altLang="en-US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에 있는 자식 노드 검색 하기 위해 사용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267744" y="1183853"/>
            <a:ext cx="3528392" cy="307777"/>
            <a:chOff x="3563888" y="2067694"/>
            <a:chExt cx="3528392" cy="307777"/>
          </a:xfrm>
        </p:grpSpPr>
        <p:sp>
          <p:nvSpPr>
            <p:cNvPr id="44" name="TextBox 43"/>
            <p:cNvSpPr txBox="1"/>
            <p:nvPr/>
          </p:nvSpPr>
          <p:spPr>
            <a:xfrm>
              <a:off x="4644008" y="2067694"/>
              <a:ext cx="2448272" cy="307777"/>
            </a:xfrm>
            <a:prstGeom prst="rect">
              <a:avLst/>
            </a:prstGeom>
            <a:solidFill>
              <a:srgbClr val="409DAE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droptarget</a:t>
              </a:r>
              <a:r>
                <a:rPr lang="ko-KR" altLang="en-US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에 있는 자식노드들 구함</a:t>
              </a:r>
            </a:p>
          </p:txBody>
        </p:sp>
        <p:cxnSp>
          <p:nvCxnSpPr>
            <p:cNvPr id="46" name="직선 화살표 연결선 45"/>
            <p:cNvCxnSpPr/>
            <p:nvPr/>
          </p:nvCxnSpPr>
          <p:spPr>
            <a:xfrm>
              <a:off x="3563888" y="2211710"/>
              <a:ext cx="1008112" cy="0"/>
            </a:xfrm>
            <a:prstGeom prst="straightConnector1">
              <a:avLst/>
            </a:prstGeom>
            <a:ln w="25400">
              <a:solidFill>
                <a:srgbClr val="409DAE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2051720" y="1275606"/>
            <a:ext cx="4680520" cy="523220"/>
            <a:chOff x="4067944" y="2139702"/>
            <a:chExt cx="4680520" cy="523220"/>
          </a:xfrm>
        </p:grpSpPr>
        <p:sp>
          <p:nvSpPr>
            <p:cNvPr id="48" name="TextBox 47"/>
            <p:cNvSpPr txBox="1"/>
            <p:nvPr/>
          </p:nvSpPr>
          <p:spPr>
            <a:xfrm>
              <a:off x="5148064" y="2139702"/>
              <a:ext cx="3600400" cy="523220"/>
            </a:xfrm>
            <a:prstGeom prst="rect">
              <a:avLst/>
            </a:prstGeom>
            <a:solidFill>
              <a:srgbClr val="409DAE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deletememo</a:t>
              </a:r>
              <a:r>
                <a:rPr lang="ko-KR" altLang="en-US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에 </a:t>
              </a:r>
              <a:r>
                <a:rPr lang="en-US" altLang="ko-KR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drop </a:t>
              </a:r>
              <a:r>
                <a:rPr lang="ko-KR" altLang="en-US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될 시 </a:t>
              </a:r>
              <a:r>
                <a:rPr lang="en-US" altLang="ko-KR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drop</a:t>
              </a:r>
              <a:r>
                <a:rPr lang="ko-KR" altLang="en-US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된 </a:t>
              </a:r>
              <a:r>
                <a:rPr lang="ko-KR" altLang="en-US" sz="14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포스트잇의</a:t>
              </a:r>
              <a:r>
                <a:rPr lang="ko-KR" altLang="en-US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id</a:t>
              </a:r>
              <a:r>
                <a:rPr lang="ko-KR" altLang="en-US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값과 </a:t>
              </a:r>
              <a:r>
                <a:rPr lang="en-US" altLang="ko-KR" sz="14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droptarget</a:t>
              </a:r>
              <a:r>
                <a:rPr lang="ko-KR" altLang="en-US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에 있는 자식들 모두 비교</a:t>
              </a:r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4067944" y="2355726"/>
              <a:ext cx="1008112" cy="0"/>
            </a:xfrm>
            <a:prstGeom prst="straightConnector1">
              <a:avLst/>
            </a:prstGeom>
            <a:ln w="25400">
              <a:solidFill>
                <a:srgbClr val="409DAE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1979712" y="1491630"/>
            <a:ext cx="2808312" cy="307777"/>
            <a:chOff x="4283968" y="2571750"/>
            <a:chExt cx="2808312" cy="307777"/>
          </a:xfrm>
        </p:grpSpPr>
        <p:sp>
          <p:nvSpPr>
            <p:cNvPr id="51" name="TextBox 50"/>
            <p:cNvSpPr txBox="1"/>
            <p:nvPr/>
          </p:nvSpPr>
          <p:spPr>
            <a:xfrm>
              <a:off x="5364088" y="2571750"/>
              <a:ext cx="1728192" cy="307777"/>
            </a:xfrm>
            <a:prstGeom prst="rect">
              <a:avLst/>
            </a:prstGeom>
            <a:solidFill>
              <a:srgbClr val="409DAE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자식  </a:t>
              </a:r>
              <a:r>
                <a:rPr lang="ko-KR" altLang="en-US" sz="14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노드에</a:t>
              </a:r>
              <a:r>
                <a:rPr lang="ko-KR" altLang="en-US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 존재 할  때</a:t>
              </a:r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4283968" y="2715766"/>
              <a:ext cx="1008112" cy="0"/>
            </a:xfrm>
            <a:prstGeom prst="straightConnector1">
              <a:avLst/>
            </a:prstGeom>
            <a:ln w="25400">
              <a:solidFill>
                <a:srgbClr val="409DAE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>
            <a:off x="3419872" y="1707654"/>
            <a:ext cx="2664296" cy="307777"/>
            <a:chOff x="3275856" y="2787774"/>
            <a:chExt cx="2664296" cy="307777"/>
          </a:xfrm>
        </p:grpSpPr>
        <p:sp>
          <p:nvSpPr>
            <p:cNvPr id="54" name="TextBox 53"/>
            <p:cNvSpPr txBox="1"/>
            <p:nvPr/>
          </p:nvSpPr>
          <p:spPr>
            <a:xfrm>
              <a:off x="4355976" y="2787774"/>
              <a:ext cx="1584176" cy="307777"/>
            </a:xfrm>
            <a:prstGeom prst="rect">
              <a:avLst/>
            </a:prstGeom>
            <a:solidFill>
              <a:srgbClr val="409DAE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마지막 </a:t>
              </a:r>
              <a:r>
                <a:rPr lang="ko-KR" altLang="en-US" sz="14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노드인지</a:t>
              </a:r>
              <a:r>
                <a:rPr lang="ko-KR" altLang="en-US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확인</a:t>
              </a:r>
            </a:p>
          </p:txBody>
        </p:sp>
        <p:cxnSp>
          <p:nvCxnSpPr>
            <p:cNvPr id="55" name="직선 화살표 연결선 54"/>
            <p:cNvCxnSpPr/>
            <p:nvPr/>
          </p:nvCxnSpPr>
          <p:spPr>
            <a:xfrm>
              <a:off x="3275856" y="2931790"/>
              <a:ext cx="1008112" cy="0"/>
            </a:xfrm>
            <a:prstGeom prst="straightConnector1">
              <a:avLst/>
            </a:prstGeom>
            <a:ln w="25400">
              <a:solidFill>
                <a:srgbClr val="409DAE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>
            <a:off x="3212232" y="1995686"/>
            <a:ext cx="4888160" cy="523220"/>
            <a:chOff x="3572272" y="2499742"/>
            <a:chExt cx="4888160" cy="523220"/>
          </a:xfrm>
        </p:grpSpPr>
        <p:sp>
          <p:nvSpPr>
            <p:cNvPr id="57" name="TextBox 56"/>
            <p:cNvSpPr txBox="1"/>
            <p:nvPr/>
          </p:nvSpPr>
          <p:spPr>
            <a:xfrm>
              <a:off x="4644008" y="2499742"/>
              <a:ext cx="3816424" cy="523220"/>
            </a:xfrm>
            <a:prstGeom prst="rect">
              <a:avLst/>
            </a:prstGeom>
            <a:solidFill>
              <a:srgbClr val="409DAE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마지막 </a:t>
              </a:r>
              <a:r>
                <a:rPr lang="ko-KR" altLang="en-US" sz="14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노드로서</a:t>
              </a:r>
              <a:r>
                <a:rPr lang="ko-KR" altLang="en-US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나보다 높은 인덱스를 가진 </a:t>
              </a:r>
              <a:r>
                <a:rPr lang="ko-KR" altLang="en-US" sz="14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노드는</a:t>
              </a:r>
              <a:r>
                <a:rPr lang="ko-KR" altLang="en-US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없다</a:t>
              </a:r>
              <a:r>
                <a:rPr lang="en-US" altLang="ko-KR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. </a:t>
              </a:r>
              <a:r>
                <a:rPr lang="ko-KR" altLang="en-US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따라서 </a:t>
              </a:r>
              <a:r>
                <a:rPr lang="en-US" altLang="ko-KR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null</a:t>
              </a:r>
              <a:r>
                <a:rPr lang="ko-KR" altLang="en-US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일 경우</a:t>
              </a:r>
            </a:p>
          </p:txBody>
        </p:sp>
        <p:cxnSp>
          <p:nvCxnSpPr>
            <p:cNvPr id="58" name="직선 화살표 연결선 57"/>
            <p:cNvCxnSpPr/>
            <p:nvPr/>
          </p:nvCxnSpPr>
          <p:spPr>
            <a:xfrm>
              <a:off x="3572272" y="2715766"/>
              <a:ext cx="1008112" cy="0"/>
            </a:xfrm>
            <a:prstGeom prst="straightConnector1">
              <a:avLst/>
            </a:prstGeom>
            <a:ln w="25400">
              <a:solidFill>
                <a:srgbClr val="409DAE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/>
          <p:cNvGrpSpPr/>
          <p:nvPr/>
        </p:nvGrpSpPr>
        <p:grpSpPr>
          <a:xfrm>
            <a:off x="1979712" y="2263973"/>
            <a:ext cx="4392488" cy="307777"/>
            <a:chOff x="2843808" y="2571750"/>
            <a:chExt cx="4392488" cy="307777"/>
          </a:xfrm>
        </p:grpSpPr>
        <p:sp>
          <p:nvSpPr>
            <p:cNvPr id="60" name="TextBox 59"/>
            <p:cNvSpPr txBox="1"/>
            <p:nvPr/>
          </p:nvSpPr>
          <p:spPr>
            <a:xfrm>
              <a:off x="3851920" y="2571750"/>
              <a:ext cx="3384376" cy="307777"/>
            </a:xfrm>
            <a:prstGeom prst="rect">
              <a:avLst/>
            </a:prstGeom>
            <a:solidFill>
              <a:srgbClr val="409DAE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새로운 포스트 </a:t>
              </a:r>
              <a:r>
                <a:rPr lang="ko-KR" altLang="en-US" sz="14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잇</a:t>
              </a:r>
              <a:r>
                <a:rPr lang="ko-KR" altLang="en-US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만들 때 부여하는 </a:t>
              </a:r>
              <a:r>
                <a:rPr lang="en-US" altLang="ko-KR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id</a:t>
              </a:r>
              <a:r>
                <a:rPr lang="ko-KR" altLang="en-US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값 하나 감소</a:t>
              </a:r>
            </a:p>
          </p:txBody>
        </p:sp>
        <p:cxnSp>
          <p:nvCxnSpPr>
            <p:cNvPr id="61" name="직선 화살표 연결선 60"/>
            <p:cNvCxnSpPr/>
            <p:nvPr/>
          </p:nvCxnSpPr>
          <p:spPr>
            <a:xfrm>
              <a:off x="2843808" y="2715766"/>
              <a:ext cx="1008112" cy="0"/>
            </a:xfrm>
            <a:prstGeom prst="straightConnector1">
              <a:avLst/>
            </a:prstGeom>
            <a:ln w="25400">
              <a:solidFill>
                <a:srgbClr val="409DAE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/>
          <p:cNvGrpSpPr/>
          <p:nvPr/>
        </p:nvGrpSpPr>
        <p:grpSpPr>
          <a:xfrm>
            <a:off x="3131840" y="2624594"/>
            <a:ext cx="4608512" cy="523220"/>
            <a:chOff x="3851920" y="2859782"/>
            <a:chExt cx="4608512" cy="523220"/>
          </a:xfrm>
        </p:grpSpPr>
        <p:sp>
          <p:nvSpPr>
            <p:cNvPr id="63" name="TextBox 62"/>
            <p:cNvSpPr txBox="1"/>
            <p:nvPr/>
          </p:nvSpPr>
          <p:spPr>
            <a:xfrm>
              <a:off x="4932040" y="2859782"/>
              <a:ext cx="3528392" cy="523220"/>
            </a:xfrm>
            <a:prstGeom prst="rect">
              <a:avLst/>
            </a:prstGeom>
            <a:solidFill>
              <a:srgbClr val="409DAE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마지막  </a:t>
              </a:r>
              <a:r>
                <a:rPr lang="ko-KR" altLang="en-US" sz="14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노드가</a:t>
              </a:r>
              <a:r>
                <a:rPr lang="ko-KR" altLang="en-US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아닐 경우 지워진 포스트 </a:t>
              </a:r>
              <a:r>
                <a:rPr lang="ko-KR" altLang="en-US" sz="14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잇</a:t>
              </a:r>
              <a:r>
                <a:rPr lang="ko-KR" altLang="en-US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기준으로 높은 인덱스를 가진 </a:t>
              </a:r>
              <a:r>
                <a:rPr lang="ko-KR" altLang="en-US" sz="14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노드의</a:t>
              </a:r>
              <a:r>
                <a:rPr lang="ko-KR" altLang="en-US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id</a:t>
              </a:r>
              <a:r>
                <a:rPr lang="ko-KR" altLang="en-US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값 하나씩 감소</a:t>
              </a:r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3851920" y="3075806"/>
              <a:ext cx="1008112" cy="0"/>
            </a:xfrm>
            <a:prstGeom prst="straightConnector1">
              <a:avLst/>
            </a:prstGeom>
            <a:ln w="25400">
              <a:solidFill>
                <a:srgbClr val="409DAE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>
            <a:off x="1691680" y="3344093"/>
            <a:ext cx="4464496" cy="307777"/>
            <a:chOff x="2051720" y="3435846"/>
            <a:chExt cx="4464496" cy="307777"/>
          </a:xfrm>
        </p:grpSpPr>
        <p:sp>
          <p:nvSpPr>
            <p:cNvPr id="66" name="TextBox 65"/>
            <p:cNvSpPr txBox="1"/>
            <p:nvPr/>
          </p:nvSpPr>
          <p:spPr>
            <a:xfrm>
              <a:off x="3131840" y="3435846"/>
              <a:ext cx="3384376" cy="307777"/>
            </a:xfrm>
            <a:prstGeom prst="rect">
              <a:avLst/>
            </a:prstGeom>
            <a:solidFill>
              <a:srgbClr val="409DAE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새로운 포스트 </a:t>
              </a:r>
              <a:r>
                <a:rPr lang="ko-KR" altLang="en-US" sz="1400" spc="-150" dirty="0" err="1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잇</a:t>
              </a:r>
              <a:r>
                <a:rPr lang="ko-KR" altLang="en-US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만들 때 부여하는 </a:t>
              </a:r>
              <a:r>
                <a:rPr lang="en-US" altLang="ko-KR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id</a:t>
              </a:r>
              <a:r>
                <a:rPr lang="ko-KR" altLang="en-US" sz="1400" spc="-150" dirty="0" smtClean="0">
                  <a:ln>
                    <a:solidFill>
                      <a:srgbClr val="FFD42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값 하나 감소</a:t>
              </a:r>
            </a:p>
          </p:txBody>
        </p:sp>
        <p:cxnSp>
          <p:nvCxnSpPr>
            <p:cNvPr id="67" name="직선 화살표 연결선 66"/>
            <p:cNvCxnSpPr/>
            <p:nvPr/>
          </p:nvCxnSpPr>
          <p:spPr>
            <a:xfrm>
              <a:off x="2051720" y="3579862"/>
              <a:ext cx="1008112" cy="0"/>
            </a:xfrm>
            <a:prstGeom prst="straightConnector1">
              <a:avLst/>
            </a:prstGeom>
            <a:ln w="25400">
              <a:solidFill>
                <a:srgbClr val="409DAE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1111E-6 7.09439E-7 L 0.14185 -0.1681 " pathEditMode="relative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35496" y="51470"/>
            <a:ext cx="1278776" cy="936104"/>
            <a:chOff x="2569497" y="411510"/>
            <a:chExt cx="4005006" cy="2931790"/>
          </a:xfrm>
        </p:grpSpPr>
        <p:pic>
          <p:nvPicPr>
            <p:cNvPr id="4" name="그림 3" descr="post-it-297252_1280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9497" y="411510"/>
              <a:ext cx="4005006" cy="293179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851920" y="915565"/>
              <a:ext cx="1440161" cy="1700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스냅스 봄날2 M" pitchFamily="18" charset="-127"/>
                  <a:ea typeface="스냅스 봄날2 M" pitchFamily="18" charset="-127"/>
                </a:rPr>
                <a:t>Post </a:t>
              </a:r>
            </a:p>
            <a:p>
              <a:r>
                <a:rPr lang="en-US" altLang="ko-KR" sz="1400" spc="-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스냅스 봄날2 M" pitchFamily="18" charset="-127"/>
                  <a:ea typeface="스냅스 봄날2 M" pitchFamily="18" charset="-127"/>
                </a:rPr>
                <a:t>It!</a:t>
              </a:r>
              <a:endPara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스냅스 봄날2 M" pitchFamily="18" charset="-127"/>
                <a:ea typeface="스냅스 봄날2 M" pitchFamily="18" charset="-127"/>
              </a:endParaRPr>
            </a:p>
          </p:txBody>
        </p:sp>
      </p:grpSp>
      <p:sp>
        <p:nvSpPr>
          <p:cNvPr id="24" name="사다리꼴 23"/>
          <p:cNvSpPr/>
          <p:nvPr/>
        </p:nvSpPr>
        <p:spPr>
          <a:xfrm rot="10800000">
            <a:off x="-252536" y="987574"/>
            <a:ext cx="1440160" cy="288032"/>
          </a:xfrm>
          <a:prstGeom prst="trapezoid">
            <a:avLst/>
          </a:prstGeom>
          <a:solidFill>
            <a:srgbClr val="FFD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5496" y="93705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개발 및 구현</a:t>
            </a:r>
            <a:endParaRPr lang="ko-KR" altLang="en-US" sz="1600" spc="-150" dirty="0">
              <a:ln>
                <a:solidFill>
                  <a:srgbClr val="FFD429">
                    <a:alpha val="0"/>
                  </a:srgb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7" name="그림 16" descr="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648" y="1031643"/>
            <a:ext cx="7416824" cy="3605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35496" y="51470"/>
            <a:ext cx="1278776" cy="936104"/>
            <a:chOff x="2569497" y="411510"/>
            <a:chExt cx="4005006" cy="2931790"/>
          </a:xfrm>
        </p:grpSpPr>
        <p:pic>
          <p:nvPicPr>
            <p:cNvPr id="4" name="그림 3" descr="post-it-297252_1280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9497" y="411510"/>
              <a:ext cx="4005006" cy="293179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851920" y="915565"/>
              <a:ext cx="1440161" cy="1700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스냅스 봄날2 M" pitchFamily="18" charset="-127"/>
                  <a:ea typeface="스냅스 봄날2 M" pitchFamily="18" charset="-127"/>
                </a:rPr>
                <a:t>Post </a:t>
              </a:r>
            </a:p>
            <a:p>
              <a:r>
                <a:rPr lang="en-US" altLang="ko-KR" sz="1400" spc="-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스냅스 봄날2 M" pitchFamily="18" charset="-127"/>
                  <a:ea typeface="스냅스 봄날2 M" pitchFamily="18" charset="-127"/>
                </a:rPr>
                <a:t>It!</a:t>
              </a:r>
              <a:endPara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스냅스 봄날2 M" pitchFamily="18" charset="-127"/>
                <a:ea typeface="스냅스 봄날2 M" pitchFamily="18" charset="-127"/>
              </a:endParaRPr>
            </a:p>
          </p:txBody>
        </p:sp>
      </p:grpSp>
      <p:sp>
        <p:nvSpPr>
          <p:cNvPr id="24" name="사다리꼴 23"/>
          <p:cNvSpPr/>
          <p:nvPr/>
        </p:nvSpPr>
        <p:spPr>
          <a:xfrm rot="10800000">
            <a:off x="-252536" y="987574"/>
            <a:ext cx="1440160" cy="288032"/>
          </a:xfrm>
          <a:prstGeom prst="trapezoid">
            <a:avLst/>
          </a:prstGeom>
          <a:solidFill>
            <a:srgbClr val="FFD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5496" y="93705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smtClean="0">
                <a:ln>
                  <a:solidFill>
                    <a:srgbClr val="FFD429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개발 및 구현</a:t>
            </a:r>
            <a:endParaRPr lang="ko-KR" altLang="en-US" sz="1600" spc="-150" dirty="0">
              <a:ln>
                <a:solidFill>
                  <a:srgbClr val="FFD429">
                    <a:alpha val="0"/>
                  </a:srgb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그림 7" descr="cc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83768" y="366712"/>
            <a:ext cx="5276850" cy="44100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267494"/>
            <a:ext cx="9144000" cy="4608512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function save(){</a:t>
            </a:r>
          </a:p>
          <a:p>
            <a:r>
              <a:rPr lang="en-US" altLang="ko-KR" sz="16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6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localStorage.clear</a:t>
            </a:r>
            <a:r>
              <a:rPr lang="en-US" altLang="ko-KR" sz="16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();</a:t>
            </a:r>
          </a:p>
          <a:p>
            <a:r>
              <a:rPr lang="en-US" altLang="ko-KR" sz="16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for(</a:t>
            </a:r>
            <a:r>
              <a:rPr lang="en-US" altLang="ko-KR" sz="16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var</a:t>
            </a:r>
            <a:r>
              <a:rPr lang="en-US" altLang="ko-KR" sz="16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j=1;j&lt;</a:t>
            </a:r>
            <a:r>
              <a:rPr lang="en-US" altLang="ko-KR" sz="16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i;j</a:t>
            </a:r>
            <a:r>
              <a:rPr lang="en-US" altLang="ko-KR" sz="16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++){</a:t>
            </a:r>
          </a:p>
          <a:p>
            <a:r>
              <a:rPr lang="en-US" altLang="ko-KR" sz="16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16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localStorage.setItem</a:t>
            </a:r>
            <a:r>
              <a:rPr lang="en-US" altLang="ko-KR" sz="16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6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j,document.getElementById</a:t>
            </a:r>
            <a:r>
              <a:rPr lang="en-US" altLang="ko-KR" sz="16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(j).value+")))((("+</a:t>
            </a:r>
            <a:r>
              <a:rPr lang="en-US" altLang="ko-KR" sz="16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document.getElementById</a:t>
            </a:r>
            <a:r>
              <a:rPr lang="en-US" altLang="ko-KR" sz="16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(j).</a:t>
            </a:r>
            <a:r>
              <a:rPr lang="en-US" altLang="ko-KR" sz="16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style.left</a:t>
            </a:r>
            <a:r>
              <a:rPr lang="en-US" altLang="ko-KR" sz="16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+","+</a:t>
            </a:r>
            <a:r>
              <a:rPr lang="en-US" altLang="ko-KR" sz="16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document.getElementById</a:t>
            </a:r>
            <a:r>
              <a:rPr lang="en-US" altLang="ko-KR" sz="16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(j).</a:t>
            </a:r>
            <a:r>
              <a:rPr lang="en-US" altLang="ko-KR" sz="16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style.top</a:t>
            </a:r>
            <a:r>
              <a:rPr lang="en-US" altLang="ko-KR" sz="16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);</a:t>
            </a:r>
          </a:p>
          <a:p>
            <a:r>
              <a:rPr lang="en-US" altLang="ko-KR" sz="16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	</a:t>
            </a:r>
            <a:endParaRPr lang="ko-KR" altLang="en-US" sz="1600" spc="-150" dirty="0" smtClean="0">
              <a:ln>
                <a:solidFill>
                  <a:srgbClr val="FFD429">
                    <a:alpha val="0"/>
                  </a:srgb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6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6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</a:p>
          <a:p>
            <a:r>
              <a:rPr lang="en-US" altLang="ko-KR" sz="16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  <a:endParaRPr lang="ko-KR" altLang="en-US" sz="1600" spc="-150" dirty="0" smtClean="0">
              <a:ln>
                <a:solidFill>
                  <a:srgbClr val="FFD429">
                    <a:alpha val="0"/>
                  </a:srgb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907704" y="1635646"/>
            <a:ext cx="936104" cy="0"/>
          </a:xfrm>
          <a:prstGeom prst="straightConnector1">
            <a:avLst/>
          </a:prstGeom>
          <a:ln w="25400">
            <a:solidFill>
              <a:srgbClr val="409DAE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15816" y="1349355"/>
            <a:ext cx="3744416" cy="646331"/>
          </a:xfrm>
          <a:prstGeom prst="rect">
            <a:avLst/>
          </a:prstGeom>
          <a:solidFill>
            <a:srgbClr val="409DAE"/>
          </a:solidFill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")))((("</a:t>
            </a:r>
            <a:r>
              <a:rPr lang="ko-KR" altLang="en-US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기준 앞은 텍스트</a:t>
            </a:r>
            <a:r>
              <a:rPr lang="en-US" altLang="ko-KR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b</a:t>
            </a:r>
            <a:r>
              <a:rPr lang="ko-KR" altLang="en-US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값</a:t>
            </a:r>
            <a:r>
              <a:rPr lang="en-US" altLang="ko-KR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뒤는 좌표</a:t>
            </a:r>
            <a:r>
              <a:rPr lang="en-US" altLang="ko-KR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b</a:t>
            </a:r>
            <a:r>
              <a:rPr lang="ko-KR" altLang="en-US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값 </a:t>
            </a:r>
            <a:r>
              <a:rPr lang="en-US" altLang="ko-KR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","</a:t>
            </a:r>
            <a:r>
              <a:rPr lang="ko-KR" altLang="en-US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기준으로 앞에는 </a:t>
            </a:r>
            <a:r>
              <a:rPr lang="en-US" altLang="ko-KR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x</a:t>
            </a:r>
            <a:r>
              <a:rPr lang="ko-KR" altLang="en-US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값</a:t>
            </a:r>
            <a:r>
              <a:rPr lang="en-US" altLang="ko-KR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뒤에는 </a:t>
            </a:r>
            <a:r>
              <a:rPr lang="en-US" altLang="ko-KR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y</a:t>
            </a:r>
            <a:r>
              <a:rPr lang="ko-KR" altLang="en-US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35496" y="51470"/>
            <a:ext cx="1278776" cy="936104"/>
            <a:chOff x="2569497" y="411510"/>
            <a:chExt cx="4005006" cy="2931790"/>
          </a:xfrm>
        </p:grpSpPr>
        <p:pic>
          <p:nvPicPr>
            <p:cNvPr id="4" name="그림 3" descr="post-it-297252_1280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9497" y="411510"/>
              <a:ext cx="4005006" cy="293179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851920" y="915565"/>
              <a:ext cx="1440161" cy="1700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스냅스 봄날2 M" pitchFamily="18" charset="-127"/>
                  <a:ea typeface="스냅스 봄날2 M" pitchFamily="18" charset="-127"/>
                </a:rPr>
                <a:t>Post </a:t>
              </a:r>
            </a:p>
            <a:p>
              <a:r>
                <a:rPr lang="en-US" altLang="ko-KR" sz="1400" spc="-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스냅스 봄날2 M" pitchFamily="18" charset="-127"/>
                  <a:ea typeface="스냅스 봄날2 M" pitchFamily="18" charset="-127"/>
                </a:rPr>
                <a:t>It!</a:t>
              </a:r>
              <a:endPara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스냅스 봄날2 M" pitchFamily="18" charset="-127"/>
                <a:ea typeface="스냅스 봄날2 M" pitchFamily="18" charset="-127"/>
              </a:endParaRPr>
            </a:p>
          </p:txBody>
        </p:sp>
      </p:grpSp>
      <p:sp>
        <p:nvSpPr>
          <p:cNvPr id="24" name="사다리꼴 23"/>
          <p:cNvSpPr/>
          <p:nvPr/>
        </p:nvSpPr>
        <p:spPr>
          <a:xfrm rot="10800000">
            <a:off x="-252536" y="987574"/>
            <a:ext cx="1440160" cy="288032"/>
          </a:xfrm>
          <a:prstGeom prst="trapezoid">
            <a:avLst/>
          </a:prstGeom>
          <a:solidFill>
            <a:srgbClr val="FFD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5496" y="93705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smtClean="0">
                <a:ln>
                  <a:solidFill>
                    <a:srgbClr val="FFD429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개발 및 구현</a:t>
            </a:r>
            <a:endParaRPr lang="ko-KR" altLang="en-US" sz="1600" spc="-150" dirty="0">
              <a:ln>
                <a:solidFill>
                  <a:srgbClr val="FFD429">
                    <a:alpha val="0"/>
                  </a:srgbClr>
                </a:solidFill>
              </a:ln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그림 7" descr="cc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83768" y="366712"/>
            <a:ext cx="5276850" cy="44100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195486"/>
            <a:ext cx="9144000" cy="4752528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function loading(){</a:t>
            </a:r>
          </a:p>
          <a:p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=localStorage.length+1;</a:t>
            </a:r>
          </a:p>
          <a:p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    for(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var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j=1;j&lt;=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localStorage.length;j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++){</a:t>
            </a:r>
          </a:p>
          <a:p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document.getElementById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("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droptarget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").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innerHTML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+="&lt;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textarea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id="+j+" 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draggable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=true&gt;&lt;/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textarea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&gt;";</a:t>
            </a:r>
          </a:p>
          <a:p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    }</a:t>
            </a:r>
          </a:p>
          <a:p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    for(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var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j=1;j&lt;=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localStorage.length;j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++){</a:t>
            </a:r>
          </a:p>
          <a:p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var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text=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localStorage.getItem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(j);</a:t>
            </a:r>
          </a:p>
          <a:p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var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valuetext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text.split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(')))(((');</a:t>
            </a:r>
          </a:p>
          <a:p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var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mouse_coordinate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valuetext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[1].split(',');		</a:t>
            </a:r>
          </a:p>
          <a:p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textarea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document.getElementById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(j);</a:t>
            </a:r>
          </a:p>
          <a:p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textarea.style.position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="absolute";</a:t>
            </a:r>
          </a:p>
          <a:p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textarea.style.left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=(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mouse_coordinate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[0]);</a:t>
            </a:r>
          </a:p>
          <a:p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textarea.style.top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=(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mouse_coordinate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[1]);</a:t>
            </a:r>
          </a:p>
          <a:p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textarea.value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valuetext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[0];</a:t>
            </a:r>
          </a:p>
          <a:p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textarea.placeholder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</a:t>
            </a:r>
            <a:r>
              <a:rPr lang="ko-KR" altLang="en-US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메모내용을 적어주세요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.";</a:t>
            </a:r>
          </a:p>
          <a:p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textarea.ondragstart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=function 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dragstart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event,id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){ 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event.dataTransfer.setData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("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Text",event.target.id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);}</a:t>
            </a:r>
          </a:p>
          <a:p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textarea.ondrag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=function drag(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event,id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){e=this.id;};</a:t>
            </a:r>
          </a:p>
          <a:p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textarea.ondrop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=function drop(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event,id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){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event.preventDefault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();   data = 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event.dataTransfer.getData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("Text");e=this.id};</a:t>
            </a:r>
          </a:p>
          <a:p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textarea.onmouseover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=function 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mouseover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(id){ 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var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a = 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document.getElementById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(this.id); 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a.style.color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="red";};</a:t>
            </a:r>
          </a:p>
          <a:p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textarea.onmouseout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=function 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mouseout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(id){ 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var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a = 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document.getElementById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(this.id); 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a.style.color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="black";};</a:t>
            </a:r>
          </a:p>
          <a:p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}</a:t>
            </a:r>
          </a:p>
          <a:p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</a:t>
            </a:r>
            <a:endParaRPr lang="ko-KR" altLang="en-US" sz="1400" spc="-150" dirty="0" smtClean="0">
              <a:ln>
                <a:solidFill>
                  <a:srgbClr val="FFD429">
                    <a:alpha val="0"/>
                  </a:srgb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4008" y="1689651"/>
            <a:ext cx="4176464" cy="954107"/>
          </a:xfrm>
          <a:prstGeom prst="rect">
            <a:avLst/>
          </a:prstGeom>
          <a:solidFill>
            <a:srgbClr val="409DAE"/>
          </a:solidFill>
        </p:spPr>
        <p:txBody>
          <a:bodyPr wrap="square" rtlCol="0">
            <a:spAutoFit/>
          </a:bodyPr>
          <a:lstStyle/>
          <a:p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localStorage.length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만큼 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textarea</a:t>
            </a:r>
            <a:r>
              <a:rPr lang="ko-KR" altLang="en-US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를 생성</a:t>
            </a:r>
          </a:p>
          <a:p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localStorage</a:t>
            </a:r>
            <a:r>
              <a:rPr lang="ko-KR" altLang="en-US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value</a:t>
            </a:r>
            <a:r>
              <a:rPr lang="ko-KR" altLang="en-US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에서 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')))((('</a:t>
            </a:r>
            <a:r>
              <a:rPr lang="ko-KR" altLang="en-US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를 기준으로 왼쪽 값은 메모내용</a:t>
            </a:r>
            <a:r>
              <a:rPr lang="en-US" altLang="ko-KR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 </a:t>
            </a:r>
            <a:r>
              <a:rPr lang="ko-KR" altLang="en-US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오른쪽 값은 </a:t>
            </a:r>
            <a:r>
              <a:rPr lang="ko-KR" altLang="en-US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위치값으로</a:t>
            </a:r>
            <a:r>
              <a:rPr lang="ko-KR" altLang="en-US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textarea</a:t>
            </a:r>
            <a:r>
              <a:rPr lang="ko-KR" altLang="en-US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에 적용</a:t>
            </a:r>
          </a:p>
          <a:p>
            <a:r>
              <a:rPr lang="ko-KR" altLang="en-US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마우스이벤트를 </a:t>
            </a:r>
            <a:r>
              <a:rPr lang="en-US" altLang="ko-KR" sz="1400" spc="-150" dirty="0" err="1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textarea</a:t>
            </a:r>
            <a:r>
              <a:rPr lang="ko-KR" altLang="en-US" sz="1400" spc="-150" dirty="0" smtClean="0">
                <a:ln>
                  <a:solidFill>
                    <a:srgbClr val="FFD429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에 적용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466</Words>
  <Application>Microsoft Office PowerPoint</Application>
  <PresentationFormat>화면 슬라이드 쇼(16:9)</PresentationFormat>
  <Paragraphs>192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Arial</vt:lpstr>
      <vt:lpstr>스냅스 봄날2 M</vt:lpstr>
      <vt:lpstr>나눔고딕</vt:lpstr>
      <vt:lpstr>맑은 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SAMSUNG</dc:creator>
  <cp:lastModifiedBy>SAMSUNG</cp:lastModifiedBy>
  <cp:revision>109</cp:revision>
  <dcterms:created xsi:type="dcterms:W3CDTF">2016-12-10T06:08:50Z</dcterms:created>
  <dcterms:modified xsi:type="dcterms:W3CDTF">2016-12-11T15:15:57Z</dcterms:modified>
</cp:coreProperties>
</file>