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1887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1BEA-AA47-4854-9F38-61AB307A2C7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B7B0-E5D1-4368-AE50-F21DA8FC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1pPr>
    <a:lvl2pPr marL="619290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2pPr>
    <a:lvl3pPr marL="1238579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3pPr>
    <a:lvl4pPr marL="1857869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4pPr>
    <a:lvl5pPr marL="2477159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5pPr>
    <a:lvl6pPr marL="3096449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6pPr>
    <a:lvl7pPr marL="3715738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7pPr>
    <a:lvl8pPr marL="4335028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8pPr>
    <a:lvl9pPr marL="4954317" algn="l" defTabSz="1238579" rtl="0" eaLnBrk="1" latinLnBrk="1" hangingPunct="1">
      <a:defRPr sz="16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9ABFF-C857-CA14-B1FB-4043DE7E1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949A96-25A3-B6CE-6144-DA9BAA30B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953CF5-3950-1CBB-FC44-85FBB058D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90CB0-D951-F0CE-8C04-14427B6B3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B7B0-E5D1-4368-AE50-F21DA8FC34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2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B7B0-E5D1-4368-AE50-F21DA8FC34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4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0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>
                    <a:tint val="82000"/>
                  </a:schemeClr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82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82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6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07BE3-1EDB-4107-BDAC-9F2262B73A69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64291-C43D-4B98-9074-CA42709B4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9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1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0E8D8-F3ED-B5ED-B08B-64267AF1B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544218-DB20-F662-3DF4-0EC13C190236}"/>
              </a:ext>
            </a:extLst>
          </p:cNvPr>
          <p:cNvSpPr/>
          <p:nvPr/>
        </p:nvSpPr>
        <p:spPr>
          <a:xfrm>
            <a:off x="216693" y="1873251"/>
            <a:ext cx="10258425" cy="10255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439A13-D6A2-E908-A4D6-03FEDABCF82A}"/>
              </a:ext>
            </a:extLst>
          </p:cNvPr>
          <p:cNvGrpSpPr/>
          <p:nvPr/>
        </p:nvGrpSpPr>
        <p:grpSpPr>
          <a:xfrm>
            <a:off x="-2" y="239337"/>
            <a:ext cx="10691813" cy="1432483"/>
            <a:chOff x="0" y="208955"/>
            <a:chExt cx="10691813" cy="143248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70E192-3505-1A72-0454-CD4A98DE5A94}"/>
                </a:ext>
              </a:extLst>
            </p:cNvPr>
            <p:cNvSpPr/>
            <p:nvPr/>
          </p:nvSpPr>
          <p:spPr>
            <a:xfrm>
              <a:off x="0" y="228414"/>
              <a:ext cx="10691813" cy="1402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DB446C-BFE6-9431-27AD-B2DCDE0A2E94}"/>
                </a:ext>
              </a:extLst>
            </p:cNvPr>
            <p:cNvSpPr txBox="1"/>
            <p:nvPr/>
          </p:nvSpPr>
          <p:spPr>
            <a:xfrm>
              <a:off x="335756" y="557256"/>
              <a:ext cx="10020300" cy="834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3200" b="1" i="1" dirty="0">
                  <a:ea typeface="Cambria" panose="02040503050406030204" pitchFamily="18" charset="0"/>
                </a:rPr>
                <a:t>Box to Box: Analyzing CrossFit WOD Variability </a:t>
              </a:r>
            </a:p>
            <a:p>
              <a:pPr algn="ctr">
                <a:lnSpc>
                  <a:spcPts val="2800"/>
                </a:lnSpc>
              </a:pPr>
              <a:r>
                <a:rPr lang="en-US" altLang="ko-KR" sz="3200" b="1" i="1" dirty="0">
                  <a:ea typeface="Cambria" panose="02040503050406030204" pitchFamily="18" charset="0"/>
                </a:rPr>
                <a:t>with Structured Embeddings</a:t>
              </a:r>
              <a:endParaRPr lang="ko-KR" altLang="en-US" sz="2800" b="1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F1E829-6F9C-5419-942F-8349F61C05D9}"/>
                </a:ext>
              </a:extLst>
            </p:cNvPr>
            <p:cNvSpPr txBox="1"/>
            <p:nvPr/>
          </p:nvSpPr>
          <p:spPr>
            <a:xfrm>
              <a:off x="1812923" y="1241328"/>
              <a:ext cx="7065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ea typeface="Cambria" panose="02040503050406030204" pitchFamily="18" charset="0"/>
                </a:rPr>
                <a:t>Sehyun Yun (20231233), nawhji@unist.ac.kr</a:t>
              </a:r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A63638-5660-643B-C34C-DA9D084856CD}"/>
                </a:ext>
              </a:extLst>
            </p:cNvPr>
            <p:cNvSpPr txBox="1"/>
            <p:nvPr/>
          </p:nvSpPr>
          <p:spPr>
            <a:xfrm>
              <a:off x="3551634" y="208955"/>
              <a:ext cx="3588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ea typeface="Cambria" panose="02040503050406030204" pitchFamily="18" charset="0"/>
                </a:rPr>
                <a:t>CSE304 Term Project</a:t>
              </a:r>
              <a:endParaRPr lang="ko-KR" altLang="en-US" sz="20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27F9D5-1B4E-D600-E04A-762C4478B31D}"/>
              </a:ext>
            </a:extLst>
          </p:cNvPr>
          <p:cNvSpPr/>
          <p:nvPr/>
        </p:nvSpPr>
        <p:spPr>
          <a:xfrm>
            <a:off x="216693" y="1873251"/>
            <a:ext cx="10258425" cy="46023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F4924-CDB4-2D24-9B89-E197D3357B62}"/>
              </a:ext>
            </a:extLst>
          </p:cNvPr>
          <p:cNvSpPr txBox="1"/>
          <p:nvPr/>
        </p:nvSpPr>
        <p:spPr>
          <a:xfrm>
            <a:off x="216693" y="1841757"/>
            <a:ext cx="259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Cambria" panose="02040503050406030204" pitchFamily="18" charset="0"/>
              </a:rPr>
              <a:t>  </a:t>
            </a:r>
            <a:r>
              <a:rPr lang="en-US" altLang="ko-KR" sz="2400" b="1" dirty="0">
                <a:solidFill>
                  <a:schemeClr val="bg1"/>
                </a:solidFill>
                <a:ea typeface="Cambria" panose="02040503050406030204" pitchFamily="18" charset="0"/>
              </a:rPr>
              <a:t>Background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090040-AE47-4860-510D-ECDDEF9F2680}"/>
              </a:ext>
            </a:extLst>
          </p:cNvPr>
          <p:cNvSpPr txBox="1"/>
          <p:nvPr/>
        </p:nvSpPr>
        <p:spPr>
          <a:xfrm>
            <a:off x="335754" y="2407247"/>
            <a:ext cx="99036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u="sng" dirty="0">
                <a:ea typeface="Cambria" panose="02040503050406030204" pitchFamily="18" charset="0"/>
              </a:rPr>
              <a:t>What is </a:t>
            </a:r>
            <a:r>
              <a:rPr lang="en-US" altLang="ko-KR" sz="2400" b="1" u="sng" dirty="0" err="1">
                <a:ea typeface="Cambria" panose="02040503050406030204" pitchFamily="18" charset="0"/>
              </a:rPr>
              <a:t>Crossfit</a:t>
            </a:r>
            <a:r>
              <a:rPr lang="en-US" altLang="ko-KR" sz="2400" b="1" u="sng" dirty="0">
                <a:ea typeface="Cambria" panose="02040503050406030204" pitchFamily="18" charset="0"/>
              </a:rPr>
              <a:t>?</a:t>
            </a:r>
            <a:endParaRPr lang="en-US" altLang="ko-KR" sz="600" b="1" u="sng" dirty="0"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Cambria" panose="02040503050406030204" pitchFamily="18" charset="0"/>
              </a:rPr>
              <a:t>CrossFit is a high-intensity training system built on varied functional movements.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Cambria" panose="02040503050406030204" pitchFamily="18" charset="0"/>
              </a:rPr>
              <a:t>Workouts (WODs) combine gymnastics, weightlifting, and cardio under time or repetition constraints.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E5423-9796-1709-E7ED-06C86487F767}"/>
              </a:ext>
            </a:extLst>
          </p:cNvPr>
          <p:cNvSpPr txBox="1"/>
          <p:nvPr/>
        </p:nvSpPr>
        <p:spPr>
          <a:xfrm>
            <a:off x="396081" y="4296894"/>
            <a:ext cx="5348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</a:t>
            </a:r>
            <a:r>
              <a:rPr lang="en-US" altLang="ko-KR" sz="20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Crossfit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gym(Box) level Variation</a:t>
            </a:r>
            <a:endParaRPr lang="ko-KR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991A6-9ADD-6B6F-C6F5-A82934E081F2}"/>
              </a:ext>
            </a:extLst>
          </p:cNvPr>
          <p:cNvSpPr txBox="1"/>
          <p:nvPr/>
        </p:nvSpPr>
        <p:spPr>
          <a:xfrm>
            <a:off x="335756" y="3773673"/>
            <a:ext cx="8234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u="sng" dirty="0"/>
              <a:t>Challenges in WOD(Workout of the Day) Analysis</a:t>
            </a:r>
            <a:endParaRPr lang="ko-KR" altLang="en-US" sz="2800" b="1" u="sng" dirty="0"/>
          </a:p>
        </p:txBody>
      </p:sp>
      <p:pic>
        <p:nvPicPr>
          <p:cNvPr id="42" name="그림 41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70FDA4C-D211-A6F6-B3B0-3612D585B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" y="7856719"/>
            <a:ext cx="4936973" cy="41880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078E049-E792-27DD-76F4-6F4E8EAAEBFD}"/>
              </a:ext>
            </a:extLst>
          </p:cNvPr>
          <p:cNvSpPr txBox="1"/>
          <p:nvPr/>
        </p:nvSpPr>
        <p:spPr>
          <a:xfrm>
            <a:off x="396081" y="7438442"/>
            <a:ext cx="5348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Textual Variability</a:t>
            </a:r>
            <a:endParaRPr lang="ko-KR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6" name="그림 45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969EB05-D05E-D787-B2FD-12ABE8509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16" y="4770829"/>
            <a:ext cx="6899740" cy="287489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A28575-4FFA-8C69-DC13-B207CC94207F}"/>
              </a:ext>
            </a:extLst>
          </p:cNvPr>
          <p:cNvSpPr/>
          <p:nvPr/>
        </p:nvSpPr>
        <p:spPr>
          <a:xfrm>
            <a:off x="216693" y="12630388"/>
            <a:ext cx="10258425" cy="2276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402B0F-77CC-6411-7EB8-D5DFB5D90A44}"/>
              </a:ext>
            </a:extLst>
          </p:cNvPr>
          <p:cNvSpPr/>
          <p:nvPr/>
        </p:nvSpPr>
        <p:spPr>
          <a:xfrm>
            <a:off x="216693" y="12339461"/>
            <a:ext cx="10258425" cy="39261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C9D52-D642-B912-1CB6-147B13019AFE}"/>
              </a:ext>
            </a:extLst>
          </p:cNvPr>
          <p:cNvSpPr txBox="1"/>
          <p:nvPr/>
        </p:nvSpPr>
        <p:spPr>
          <a:xfrm>
            <a:off x="191291" y="12257022"/>
            <a:ext cx="259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Cambria" panose="02040503050406030204" pitchFamily="18" charset="0"/>
              </a:rPr>
              <a:t>  </a:t>
            </a:r>
            <a:r>
              <a:rPr lang="en-US" altLang="ko-KR" sz="2400" b="1" dirty="0">
                <a:solidFill>
                  <a:schemeClr val="bg1"/>
                </a:solidFill>
                <a:ea typeface="Cambria" panose="02040503050406030204" pitchFamily="18" charset="0"/>
              </a:rPr>
              <a:t>Objective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3676A9-EE97-220C-F632-50558AB0A647}"/>
              </a:ext>
            </a:extLst>
          </p:cNvPr>
          <p:cNvSpPr txBox="1"/>
          <p:nvPr/>
        </p:nvSpPr>
        <p:spPr>
          <a:xfrm>
            <a:off x="445220" y="4744844"/>
            <a:ext cx="31064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Each CrossFit box exhibits a </a:t>
            </a:r>
            <a:r>
              <a:rPr lang="en-US" altLang="ko-KR" sz="2000" b="1" dirty="0">
                <a:solidFill>
                  <a:srgbClr val="FF0000"/>
                </a:solidFill>
              </a:rPr>
              <a:t>unique WOD programming style</a:t>
            </a:r>
            <a:r>
              <a:rPr lang="en-US" altLang="ko-KR" sz="2000" b="1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 Millburn prefers cardio based workouts.</a:t>
            </a:r>
            <a:br>
              <a:rPr lang="en-US" altLang="ko-KR" sz="2000" dirty="0"/>
            </a:br>
            <a:r>
              <a:rPr lang="en-US" altLang="ko-KR" sz="2000" dirty="0"/>
              <a:t>- Calgary emphasizes heavy barbell movements and strength training.</a:t>
            </a:r>
            <a:endParaRPr lang="ko-KR" alt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32AC83-E92C-103D-0283-98F3ED485FE9}"/>
              </a:ext>
            </a:extLst>
          </p:cNvPr>
          <p:cNvSpPr txBox="1"/>
          <p:nvPr/>
        </p:nvSpPr>
        <p:spPr>
          <a:xfrm>
            <a:off x="5643811" y="9064918"/>
            <a:ext cx="4345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The same workout can </a:t>
            </a:r>
            <a:r>
              <a:rPr lang="en-US" altLang="ko-KR" sz="2000" b="1" dirty="0">
                <a:solidFill>
                  <a:srgbClr val="FF0000"/>
                </a:solidFill>
              </a:rPr>
              <a:t>be described in multiple ways, </a:t>
            </a:r>
            <a:r>
              <a:rPr lang="en-US" altLang="ko-KR" sz="2000" dirty="0"/>
              <a:t>depending on the box or coach.</a:t>
            </a:r>
          </a:p>
          <a:p>
            <a:br>
              <a:rPr lang="en-US" altLang="ko-KR" sz="2000" dirty="0"/>
            </a:br>
            <a:r>
              <a:rPr lang="ko-KR" altLang="en-US" sz="2000" b="1" i="0" dirty="0">
                <a:solidFill>
                  <a:srgbClr val="171717"/>
                </a:solidFill>
                <a:effectLst/>
                <a:latin typeface="InterVariable"/>
              </a:rPr>
              <a:t>→ </a:t>
            </a:r>
            <a:r>
              <a:rPr lang="en-US" altLang="ko-KR" sz="2000" b="1" i="0" dirty="0">
                <a:solidFill>
                  <a:srgbClr val="171717"/>
                </a:solidFill>
                <a:effectLst/>
                <a:latin typeface="InterVariable"/>
              </a:rPr>
              <a:t>D</a:t>
            </a:r>
            <a:r>
              <a:rPr lang="en-US" altLang="ko-KR" sz="2000" b="1" dirty="0"/>
              <a:t>ifficult to parse and compare WODs systematically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9896ED-D7FA-7F16-21FA-CCEEECBD4BD8}"/>
              </a:ext>
            </a:extLst>
          </p:cNvPr>
          <p:cNvSpPr txBox="1"/>
          <p:nvPr/>
        </p:nvSpPr>
        <p:spPr>
          <a:xfrm>
            <a:off x="335756" y="12915561"/>
            <a:ext cx="97512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dirty="0"/>
              <a:t>This study aims to analyze the variability of CrossFit WODs by:</a:t>
            </a:r>
          </a:p>
          <a:p>
            <a:pPr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 Structuring raw WOD texts into a unified </a:t>
            </a:r>
            <a:r>
              <a:rPr lang="en-US" altLang="ko-KR" sz="2000" dirty="0">
                <a:solidFill>
                  <a:srgbClr val="FF0000"/>
                </a:solidFill>
              </a:rPr>
              <a:t>JSON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 Generating semantically meaningful </a:t>
            </a:r>
            <a:r>
              <a:rPr lang="en-US" altLang="ko-KR" sz="2000" dirty="0">
                <a:solidFill>
                  <a:srgbClr val="FF0000"/>
                </a:solidFill>
              </a:rPr>
              <a:t>WOD vectors </a:t>
            </a:r>
            <a:r>
              <a:rPr lang="en-US" altLang="ko-KR" sz="2000" dirty="0"/>
              <a:t>using </a:t>
            </a:r>
            <a:r>
              <a:rPr lang="en-US" altLang="ko-KR" sz="2000" dirty="0">
                <a:solidFill>
                  <a:srgbClr val="FF0000"/>
                </a:solidFill>
              </a:rPr>
              <a:t>fine-tuned Sentence-BERT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 Clustering WODs to reveal </a:t>
            </a:r>
            <a:r>
              <a:rPr lang="en-US" altLang="ko-KR" sz="2000" dirty="0">
                <a:solidFill>
                  <a:srgbClr val="FF0000"/>
                </a:solidFill>
              </a:rPr>
              <a:t>box-level programming tendencies </a:t>
            </a:r>
            <a:r>
              <a:rPr lang="en-US" altLang="ko-KR" sz="2000" dirty="0"/>
              <a:t>and movement biases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D18484-30CA-7D04-3D98-052CC0485D44}"/>
              </a:ext>
            </a:extLst>
          </p:cNvPr>
          <p:cNvSpPr txBox="1"/>
          <p:nvPr/>
        </p:nvSpPr>
        <p:spPr>
          <a:xfrm>
            <a:off x="3465092" y="7453830"/>
            <a:ext cx="14775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       Cardio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53F75-47EF-EC33-9B12-86F6699A881B}"/>
              </a:ext>
            </a:extLst>
          </p:cNvPr>
          <p:cNvSpPr txBox="1"/>
          <p:nvPr/>
        </p:nvSpPr>
        <p:spPr>
          <a:xfrm>
            <a:off x="8248932" y="7453831"/>
            <a:ext cx="963731" cy="338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Cardio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599D85-83A2-7D7B-C03E-B69E6B7ED78A}"/>
              </a:ext>
            </a:extLst>
          </p:cNvPr>
          <p:cNvSpPr txBox="1"/>
          <p:nvPr/>
        </p:nvSpPr>
        <p:spPr>
          <a:xfrm>
            <a:off x="4942611" y="7464479"/>
            <a:ext cx="10486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Barbell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B1F2D6-D159-6B93-F189-49B426C3862E}"/>
              </a:ext>
            </a:extLst>
          </p:cNvPr>
          <p:cNvSpPr txBox="1"/>
          <p:nvPr/>
        </p:nvSpPr>
        <p:spPr>
          <a:xfrm>
            <a:off x="5906344" y="7453831"/>
            <a:ext cx="11294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Dumbbell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99FB44-7A23-4BB0-0D17-25613EF192F9}"/>
              </a:ext>
            </a:extLst>
          </p:cNvPr>
          <p:cNvSpPr txBox="1"/>
          <p:nvPr/>
        </p:nvSpPr>
        <p:spPr>
          <a:xfrm>
            <a:off x="7035808" y="7453831"/>
            <a:ext cx="12131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Barbell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BA7D5-4232-5B68-132D-9741FE2A9DC8}"/>
              </a:ext>
            </a:extLst>
          </p:cNvPr>
          <p:cNvSpPr txBox="1"/>
          <p:nvPr/>
        </p:nvSpPr>
        <p:spPr>
          <a:xfrm>
            <a:off x="9115425" y="7453831"/>
            <a:ext cx="12406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Gymnastics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310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056BFF-A838-C53D-01BD-E4DF9D196C74}"/>
              </a:ext>
            </a:extLst>
          </p:cNvPr>
          <p:cNvSpPr/>
          <p:nvPr/>
        </p:nvSpPr>
        <p:spPr>
          <a:xfrm>
            <a:off x="207259" y="173051"/>
            <a:ext cx="10258425" cy="12035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61959E-A9FC-443B-6A75-1D0F97A72900}"/>
              </a:ext>
            </a:extLst>
          </p:cNvPr>
          <p:cNvSpPr/>
          <p:nvPr/>
        </p:nvSpPr>
        <p:spPr>
          <a:xfrm>
            <a:off x="216693" y="173051"/>
            <a:ext cx="10258425" cy="46023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52823-F476-824C-2A97-602B6ABF97BB}"/>
              </a:ext>
            </a:extLst>
          </p:cNvPr>
          <p:cNvSpPr txBox="1"/>
          <p:nvPr/>
        </p:nvSpPr>
        <p:spPr>
          <a:xfrm>
            <a:off x="216692" y="141557"/>
            <a:ext cx="445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Cambria" panose="02040503050406030204" pitchFamily="18" charset="0"/>
              </a:rPr>
              <a:t>  </a:t>
            </a:r>
            <a:r>
              <a:rPr lang="en-US" altLang="ko-KR" sz="2400" b="1" dirty="0">
                <a:solidFill>
                  <a:schemeClr val="bg1"/>
                </a:solidFill>
                <a:ea typeface="Cambria" panose="02040503050406030204" pitchFamily="18" charset="0"/>
              </a:rPr>
              <a:t>Methodology + Experiment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FABC2A-7BE4-9F51-3AD8-5643351DE515}"/>
              </a:ext>
            </a:extLst>
          </p:cNvPr>
          <p:cNvSpPr/>
          <p:nvPr/>
        </p:nvSpPr>
        <p:spPr>
          <a:xfrm>
            <a:off x="216693" y="12630388"/>
            <a:ext cx="10258425" cy="2276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6099B5-7BF6-C278-0D7D-A22AC638AF25}"/>
              </a:ext>
            </a:extLst>
          </p:cNvPr>
          <p:cNvSpPr/>
          <p:nvPr/>
        </p:nvSpPr>
        <p:spPr>
          <a:xfrm>
            <a:off x="216693" y="12339461"/>
            <a:ext cx="10258425" cy="39261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EF9E60-E6CF-B62F-48E4-DFA9DEDFC6AB}"/>
              </a:ext>
            </a:extLst>
          </p:cNvPr>
          <p:cNvSpPr txBox="1"/>
          <p:nvPr/>
        </p:nvSpPr>
        <p:spPr>
          <a:xfrm>
            <a:off x="191291" y="12257022"/>
            <a:ext cx="259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a typeface="Cambria" panose="02040503050406030204" pitchFamily="18" charset="0"/>
              </a:rPr>
              <a:t>  </a:t>
            </a:r>
            <a:r>
              <a:rPr lang="en-US" altLang="ko-KR" sz="2400" b="1" dirty="0">
                <a:solidFill>
                  <a:schemeClr val="bg1"/>
                </a:solidFill>
                <a:ea typeface="Cambria" panose="02040503050406030204" pitchFamily="18" charset="0"/>
              </a:rPr>
              <a:t>Conclusion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6BD05AC-E7D9-58C6-0E28-7C070A07DDA5}"/>
              </a:ext>
            </a:extLst>
          </p:cNvPr>
          <p:cNvGrpSpPr/>
          <p:nvPr/>
        </p:nvGrpSpPr>
        <p:grpSpPr>
          <a:xfrm>
            <a:off x="430606" y="800096"/>
            <a:ext cx="4712894" cy="1950157"/>
            <a:chOff x="516331" y="1579158"/>
            <a:chExt cx="4536282" cy="211472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6D96AAB-DE51-14AA-6924-C22635DD861C}"/>
                </a:ext>
              </a:extLst>
            </p:cNvPr>
            <p:cNvSpPr/>
            <p:nvPr/>
          </p:nvSpPr>
          <p:spPr>
            <a:xfrm>
              <a:off x="516332" y="1579158"/>
              <a:ext cx="4536281" cy="2114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6715A6C-9576-D942-A9CE-DBCF5209FD4A}"/>
                </a:ext>
              </a:extLst>
            </p:cNvPr>
            <p:cNvSpPr/>
            <p:nvPr/>
          </p:nvSpPr>
          <p:spPr>
            <a:xfrm>
              <a:off x="516331" y="1579159"/>
              <a:ext cx="4536281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57DFEB5-5433-F00A-076D-06A66E662E92}"/>
              </a:ext>
            </a:extLst>
          </p:cNvPr>
          <p:cNvSpPr txBox="1"/>
          <p:nvPr/>
        </p:nvSpPr>
        <p:spPr>
          <a:xfrm>
            <a:off x="430604" y="794327"/>
            <a:ext cx="353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ysClr val="windowText" lastClr="000000"/>
                </a:solidFill>
                <a:ea typeface="Cambria" panose="02040503050406030204" pitchFamily="18" charset="0"/>
              </a:rPr>
              <a:t>  1. </a:t>
            </a:r>
            <a:r>
              <a:rPr lang="en-US" altLang="ko-KR" sz="2400" b="1" dirty="0">
                <a:solidFill>
                  <a:sysClr val="windowText" lastClr="000000"/>
                </a:solidFill>
                <a:ea typeface="Cambria" panose="02040503050406030204" pitchFamily="18" charset="0"/>
              </a:rPr>
              <a:t>Data Collection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CB9589-258C-333B-7CD7-BA39E0043D1F}"/>
              </a:ext>
            </a:extLst>
          </p:cNvPr>
          <p:cNvSpPr txBox="1"/>
          <p:nvPr/>
        </p:nvSpPr>
        <p:spPr>
          <a:xfrm>
            <a:off x="430603" y="1328940"/>
            <a:ext cx="47962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</a:t>
            </a:r>
            <a:r>
              <a:rPr lang="en-US" altLang="ko-KR" sz="1600" b="1" dirty="0"/>
              <a:t>887 WODs</a:t>
            </a:r>
            <a:r>
              <a:rPr lang="en-US" altLang="ko-KR" sz="1600" dirty="0"/>
              <a:t> crawled from six CrossFit box websites</a:t>
            </a:r>
            <a:br>
              <a:rPr lang="en-US" altLang="ko-KR" sz="1600" dirty="0"/>
            </a:br>
            <a:r>
              <a:rPr lang="en-US" altLang="ko-KR" sz="1600" dirty="0"/>
              <a:t>• Accessed posts via </a:t>
            </a:r>
            <a:r>
              <a:rPr lang="en-US" altLang="ko-KR" sz="1600" b="1" dirty="0"/>
              <a:t>date-based URL generation</a:t>
            </a:r>
            <a:r>
              <a:rPr lang="en-US" altLang="ko-KR" sz="1600" dirty="0"/>
              <a:t> using Selenium WebDriver</a:t>
            </a:r>
            <a:br>
              <a:rPr lang="en-US" altLang="ko-KR" sz="1600" dirty="0"/>
            </a:br>
            <a:r>
              <a:rPr lang="en-US" altLang="ko-KR" sz="1600" dirty="0"/>
              <a:t>• Applied </a:t>
            </a:r>
            <a:r>
              <a:rPr lang="en-US" altLang="ko-KR" sz="1600" b="1" dirty="0"/>
              <a:t>site-specific parsing rules</a:t>
            </a:r>
            <a:r>
              <a:rPr lang="en-US" altLang="ko-KR" sz="1600" dirty="0"/>
              <a:t> with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to extract only WOD content</a:t>
            </a:r>
            <a:endParaRPr lang="ko-KR" altLang="en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32BD22-57A1-6D92-FE73-FF74DE4B8B09}"/>
              </a:ext>
            </a:extLst>
          </p:cNvPr>
          <p:cNvSpPr/>
          <p:nvPr/>
        </p:nvSpPr>
        <p:spPr>
          <a:xfrm>
            <a:off x="440039" y="3414416"/>
            <a:ext cx="4703460" cy="129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C1B6424-36D2-1624-446A-8F528DF90047}"/>
              </a:ext>
            </a:extLst>
          </p:cNvPr>
          <p:cNvSpPr/>
          <p:nvPr/>
        </p:nvSpPr>
        <p:spPr>
          <a:xfrm>
            <a:off x="430605" y="3414416"/>
            <a:ext cx="4703460" cy="482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AC4E51-426A-375C-9D4E-6F267F5CD55A}"/>
              </a:ext>
            </a:extLst>
          </p:cNvPr>
          <p:cNvSpPr txBox="1"/>
          <p:nvPr/>
        </p:nvSpPr>
        <p:spPr>
          <a:xfrm>
            <a:off x="430604" y="3417790"/>
            <a:ext cx="388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ea typeface="Cambria" panose="02040503050406030204" pitchFamily="18" charset="0"/>
              </a:rPr>
              <a:t>  2. Text Normalization 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C111A315-43C9-8A6F-0FD8-42CDCAFD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86" y="3997561"/>
            <a:ext cx="43933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JSON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</a:t>
            </a:r>
            <a:r>
              <a:rPr lang="en-US" altLang="ko-KR" sz="1600" dirty="0">
                <a:latin typeface="Arial" panose="020B0604020202020204" pitchFamily="34" charset="0"/>
              </a:rPr>
              <a:t> using </a:t>
            </a:r>
            <a:r>
              <a:rPr lang="en-US" altLang="ko-KR" sz="1600" b="1" dirty="0">
                <a:latin typeface="Arial" panose="020B0604020202020204" pitchFamily="34" charset="0"/>
              </a:rPr>
              <a:t>GPT-4 API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ECD5BD0-3EE4-63C4-9D83-EB073AB8D93C}"/>
              </a:ext>
            </a:extLst>
          </p:cNvPr>
          <p:cNvGrpSpPr/>
          <p:nvPr/>
        </p:nvGrpSpPr>
        <p:grpSpPr>
          <a:xfrm>
            <a:off x="1031560" y="4897471"/>
            <a:ext cx="3038790" cy="3892896"/>
            <a:chOff x="1668836" y="3416189"/>
            <a:chExt cx="6020640" cy="771285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9DA66793-683B-F535-BC40-D57640904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836" y="3416189"/>
              <a:ext cx="6020640" cy="581106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B4288ADC-BA9F-B809-2E79-B68ABF525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536" t="11470"/>
            <a:stretch/>
          </p:blipFill>
          <p:spPr>
            <a:xfrm>
              <a:off x="1668836" y="9163997"/>
              <a:ext cx="3918136" cy="1965041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59562F4-20E6-0AF1-4E56-68A3E35D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671" t="11470"/>
            <a:stretch/>
          </p:blipFill>
          <p:spPr>
            <a:xfrm>
              <a:off x="5586972" y="9182393"/>
              <a:ext cx="2102504" cy="1946646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7F9C61-ABBA-B5FF-9BEE-6A3AA4AFAC2B}"/>
              </a:ext>
            </a:extLst>
          </p:cNvPr>
          <p:cNvGrpSpPr/>
          <p:nvPr/>
        </p:nvGrpSpPr>
        <p:grpSpPr>
          <a:xfrm>
            <a:off x="335756" y="4512633"/>
            <a:ext cx="620287" cy="1609726"/>
            <a:chOff x="6646144" y="5172075"/>
            <a:chExt cx="620287" cy="1609726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3088447D-A963-B9DB-D485-E15CFAD09BC3}"/>
                </a:ext>
              </a:extLst>
            </p:cNvPr>
            <p:cNvSpPr/>
            <p:nvPr/>
          </p:nvSpPr>
          <p:spPr>
            <a:xfrm>
              <a:off x="6646144" y="5172075"/>
              <a:ext cx="553423" cy="1421728"/>
            </a:xfrm>
            <a:custGeom>
              <a:avLst/>
              <a:gdLst>
                <a:gd name="connsiteX0" fmla="*/ 478556 w 553423"/>
                <a:gd name="connsiteY0" fmla="*/ 0 h 1421728"/>
                <a:gd name="connsiteX1" fmla="*/ 11831 w 553423"/>
                <a:gd name="connsiteY1" fmla="*/ 438150 h 1421728"/>
                <a:gd name="connsiteX2" fmla="*/ 173756 w 553423"/>
                <a:gd name="connsiteY2" fmla="*/ 895350 h 1421728"/>
                <a:gd name="connsiteX3" fmla="*/ 545231 w 553423"/>
                <a:gd name="connsiteY3" fmla="*/ 866775 h 1421728"/>
                <a:gd name="connsiteX4" fmla="*/ 411881 w 553423"/>
                <a:gd name="connsiteY4" fmla="*/ 523875 h 1421728"/>
                <a:gd name="connsiteX5" fmla="*/ 192806 w 553423"/>
                <a:gd name="connsiteY5" fmla="*/ 666750 h 1421728"/>
                <a:gd name="connsiteX6" fmla="*/ 478556 w 553423"/>
                <a:gd name="connsiteY6" fmla="*/ 1352550 h 1421728"/>
                <a:gd name="connsiteX7" fmla="*/ 440456 w 553423"/>
                <a:gd name="connsiteY7" fmla="*/ 1362075 h 142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3423" h="1421728">
                  <a:moveTo>
                    <a:pt x="478556" y="0"/>
                  </a:moveTo>
                  <a:cubicBezTo>
                    <a:pt x="270593" y="144462"/>
                    <a:pt x="62631" y="288925"/>
                    <a:pt x="11831" y="438150"/>
                  </a:cubicBezTo>
                  <a:cubicBezTo>
                    <a:pt x="-38969" y="587375"/>
                    <a:pt x="84856" y="823913"/>
                    <a:pt x="173756" y="895350"/>
                  </a:cubicBezTo>
                  <a:cubicBezTo>
                    <a:pt x="262656" y="966788"/>
                    <a:pt x="505543" y="928688"/>
                    <a:pt x="545231" y="866775"/>
                  </a:cubicBezTo>
                  <a:cubicBezTo>
                    <a:pt x="584919" y="804862"/>
                    <a:pt x="470618" y="557212"/>
                    <a:pt x="411881" y="523875"/>
                  </a:cubicBezTo>
                  <a:cubicBezTo>
                    <a:pt x="353144" y="490538"/>
                    <a:pt x="181694" y="528638"/>
                    <a:pt x="192806" y="666750"/>
                  </a:cubicBezTo>
                  <a:cubicBezTo>
                    <a:pt x="203918" y="804862"/>
                    <a:pt x="437281" y="1236663"/>
                    <a:pt x="478556" y="1352550"/>
                  </a:cubicBezTo>
                  <a:cubicBezTo>
                    <a:pt x="519831" y="1468437"/>
                    <a:pt x="480143" y="1415256"/>
                    <a:pt x="440456" y="1362075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C0E67AF3-DD3F-3064-3C78-24AA6CDA3476}"/>
                </a:ext>
              </a:extLst>
            </p:cNvPr>
            <p:cNvSpPr/>
            <p:nvPr/>
          </p:nvSpPr>
          <p:spPr>
            <a:xfrm rot="8988150">
              <a:off x="7037831" y="6419851"/>
              <a:ext cx="228600" cy="36195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AB86924-DD4D-5246-CA3C-A038A11D215E}"/>
              </a:ext>
            </a:extLst>
          </p:cNvPr>
          <p:cNvSpPr/>
          <p:nvPr/>
        </p:nvSpPr>
        <p:spPr>
          <a:xfrm>
            <a:off x="2351082" y="2864297"/>
            <a:ext cx="695325" cy="4363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5640852-29D4-A3FD-98F6-48C10983EA47}"/>
              </a:ext>
            </a:extLst>
          </p:cNvPr>
          <p:cNvSpPr/>
          <p:nvPr/>
        </p:nvSpPr>
        <p:spPr>
          <a:xfrm>
            <a:off x="7562847" y="794327"/>
            <a:ext cx="695325" cy="4363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FBBDC0-7EC6-AFBC-476B-312512628BF5}"/>
              </a:ext>
            </a:extLst>
          </p:cNvPr>
          <p:cNvGrpSpPr/>
          <p:nvPr/>
        </p:nvGrpSpPr>
        <p:grpSpPr>
          <a:xfrm>
            <a:off x="5280648" y="1317547"/>
            <a:ext cx="5029018" cy="2790830"/>
            <a:chOff x="516331" y="1579157"/>
            <a:chExt cx="4536282" cy="31159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026663-90C7-F7C8-28F1-D056876D734E}"/>
                </a:ext>
              </a:extLst>
            </p:cNvPr>
            <p:cNvSpPr/>
            <p:nvPr/>
          </p:nvSpPr>
          <p:spPr>
            <a:xfrm>
              <a:off x="516332" y="1579157"/>
              <a:ext cx="4536281" cy="31159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D0616A-3409-30A6-55AC-32DD4D5C3800}"/>
                </a:ext>
              </a:extLst>
            </p:cNvPr>
            <p:cNvSpPr/>
            <p:nvPr/>
          </p:nvSpPr>
          <p:spPr>
            <a:xfrm>
              <a:off x="516331" y="1579159"/>
              <a:ext cx="4536281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0E7D065-DA4D-D896-474C-F568FF7C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7" y="1800052"/>
            <a:ext cx="51292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altLang="ko-KR" sz="1600" dirty="0"/>
              <a:t>• Fine-tuned </a:t>
            </a:r>
            <a:r>
              <a:rPr lang="en-US" altLang="ko-KR" sz="1600" b="1" dirty="0"/>
              <a:t>Sentence-BERT</a:t>
            </a:r>
            <a:r>
              <a:rPr lang="en-US" altLang="ko-KR" sz="1600" dirty="0"/>
              <a:t> with triplet loss to embed movement names</a:t>
            </a:r>
            <a:br>
              <a:rPr lang="en-US" altLang="ko-KR" sz="1600" dirty="0"/>
            </a:br>
            <a:r>
              <a:rPr lang="en-US" altLang="ko-KR" sz="1600" dirty="0"/>
              <a:t>• Built 397D WOD vectors using: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Weighted average of embeddings</a:t>
            </a:r>
            <a:r>
              <a:rPr lang="en-US" altLang="ko-KR" sz="1600" dirty="0"/>
              <a:t> (log-scaled by reps)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Structured features</a:t>
            </a:r>
            <a:r>
              <a:rPr lang="en-US" altLang="ko-KR" sz="1600" dirty="0"/>
              <a:t>: workout type, rounds, rest, etc.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Weight scaling</a:t>
            </a:r>
            <a:r>
              <a:rPr lang="en-US" altLang="ko-KR" sz="1600" dirty="0"/>
              <a:t> for heavy equipment</a:t>
            </a:r>
          </a:p>
          <a:p>
            <a:r>
              <a:rPr lang="en-US" altLang="ko-KR" sz="1600" dirty="0"/>
              <a:t>➤ Each vector reflects both </a:t>
            </a:r>
            <a:r>
              <a:rPr lang="en-US" altLang="ko-KR" sz="1600" b="1" dirty="0"/>
              <a:t>movement meaning</a:t>
            </a:r>
            <a:r>
              <a:rPr lang="en-US" altLang="ko-KR" sz="1600" dirty="0"/>
              <a:t> and </a:t>
            </a:r>
            <a:r>
              <a:rPr lang="en-US" altLang="ko-KR" sz="1600" b="1" dirty="0"/>
              <a:t>program structure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3B61A-AD0F-980D-35FB-1A2359139D48}"/>
              </a:ext>
            </a:extLst>
          </p:cNvPr>
          <p:cNvSpPr txBox="1"/>
          <p:nvPr/>
        </p:nvSpPr>
        <p:spPr>
          <a:xfrm>
            <a:off x="5238747" y="1312987"/>
            <a:ext cx="388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ea typeface="Cambria" panose="02040503050406030204" pitchFamily="18" charset="0"/>
              </a:rPr>
              <a:t>  3. Vectorization 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EDD9197-2A5A-F853-DEBE-4C0496AE1486}"/>
              </a:ext>
            </a:extLst>
          </p:cNvPr>
          <p:cNvSpPr/>
          <p:nvPr/>
        </p:nvSpPr>
        <p:spPr>
          <a:xfrm>
            <a:off x="7562848" y="4241889"/>
            <a:ext cx="695325" cy="4363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1041DC-8FE5-B35D-16EF-152BCCBC9CF6}"/>
              </a:ext>
            </a:extLst>
          </p:cNvPr>
          <p:cNvGrpSpPr/>
          <p:nvPr/>
        </p:nvGrpSpPr>
        <p:grpSpPr>
          <a:xfrm>
            <a:off x="5345906" y="4819904"/>
            <a:ext cx="4963759" cy="1421729"/>
            <a:chOff x="516331" y="1579157"/>
            <a:chExt cx="4536282" cy="15873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F199EA-39F0-175D-8C31-52E339670969}"/>
                </a:ext>
              </a:extLst>
            </p:cNvPr>
            <p:cNvSpPr/>
            <p:nvPr/>
          </p:nvSpPr>
          <p:spPr>
            <a:xfrm>
              <a:off x="516332" y="1579157"/>
              <a:ext cx="4536281" cy="1587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D8C831-57E7-D44E-8534-9E54638A6E12}"/>
                </a:ext>
              </a:extLst>
            </p:cNvPr>
            <p:cNvSpPr/>
            <p:nvPr/>
          </p:nvSpPr>
          <p:spPr>
            <a:xfrm>
              <a:off x="516331" y="1579159"/>
              <a:ext cx="4536281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02D5C1-D97A-1134-4746-4F447B2AED11}"/>
              </a:ext>
            </a:extLst>
          </p:cNvPr>
          <p:cNvSpPr txBox="1"/>
          <p:nvPr/>
        </p:nvSpPr>
        <p:spPr>
          <a:xfrm>
            <a:off x="5355341" y="4815344"/>
            <a:ext cx="388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ea typeface="Cambria" panose="02040503050406030204" pitchFamily="18" charset="0"/>
              </a:rPr>
              <a:t>  4. Clustering 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03C46-6900-0F0E-4576-3FC21DCB45F4}"/>
              </a:ext>
            </a:extLst>
          </p:cNvPr>
          <p:cNvSpPr txBox="1"/>
          <p:nvPr/>
        </p:nvSpPr>
        <p:spPr>
          <a:xfrm>
            <a:off x="5355341" y="5320030"/>
            <a:ext cx="5348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Applied </a:t>
            </a:r>
            <a:r>
              <a:rPr lang="en-US" altLang="ko-KR" sz="1600" b="1" dirty="0" err="1"/>
              <a:t>KMeans</a:t>
            </a:r>
            <a:r>
              <a:rPr lang="en-US" altLang="ko-KR" sz="1600" b="1" dirty="0"/>
              <a:t>++</a:t>
            </a:r>
            <a:r>
              <a:rPr lang="en-US" altLang="ko-KR" sz="1600" dirty="0"/>
              <a:t> clustering to 397D WOD vectors</a:t>
            </a:r>
            <a:br>
              <a:rPr lang="en-US" altLang="ko-KR" sz="1600" dirty="0"/>
            </a:br>
            <a:r>
              <a:rPr lang="en-US" altLang="ko-KR" sz="1600" dirty="0"/>
              <a:t>• Used </a:t>
            </a:r>
            <a:r>
              <a:rPr lang="en-US" altLang="ko-KR" sz="1600" b="1" dirty="0"/>
              <a:t>PCA</a:t>
            </a:r>
            <a:r>
              <a:rPr lang="en-US" altLang="ko-KR" sz="1600" dirty="0"/>
              <a:t> for dimensionality reduction + visualization</a:t>
            </a:r>
            <a:br>
              <a:rPr lang="en-US" altLang="ko-KR" sz="1600" dirty="0"/>
            </a:br>
            <a:r>
              <a:rPr lang="en-US" altLang="ko-KR" sz="1600" dirty="0"/>
              <a:t>• Fixed </a:t>
            </a:r>
            <a:r>
              <a:rPr lang="en-US" altLang="ko-KR" sz="1600" b="1" dirty="0"/>
              <a:t>k = 4</a:t>
            </a:r>
            <a:r>
              <a:rPr lang="en-US" altLang="ko-KR" sz="1600" dirty="0"/>
              <a:t> across all boxes for interpretability</a:t>
            </a:r>
            <a:endParaRPr lang="ko-KR" altLang="en-US" sz="1600" dirty="0"/>
          </a:p>
        </p:txBody>
      </p:sp>
      <p:pic>
        <p:nvPicPr>
          <p:cNvPr id="22" name="그림 21" descr="텍스트, 도표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4EE351-A853-D311-7435-74B69AA9C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9" y="6151027"/>
            <a:ext cx="3195009" cy="23962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24" name="그림 23" descr="텍스트, 도표, 그래프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951595-10BB-437A-E92E-3F09E8A72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17" y="6376952"/>
            <a:ext cx="3294096" cy="2470572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F4E6F3-4761-67F4-44ED-60DBC1EB6689}"/>
              </a:ext>
            </a:extLst>
          </p:cNvPr>
          <p:cNvGrpSpPr/>
          <p:nvPr/>
        </p:nvGrpSpPr>
        <p:grpSpPr>
          <a:xfrm>
            <a:off x="5345906" y="9314713"/>
            <a:ext cx="4963759" cy="1820516"/>
            <a:chOff x="516331" y="1579157"/>
            <a:chExt cx="4536282" cy="20325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A1B0CF-B376-979A-EA2C-26D59192562E}"/>
                </a:ext>
              </a:extLst>
            </p:cNvPr>
            <p:cNvSpPr/>
            <p:nvPr/>
          </p:nvSpPr>
          <p:spPr>
            <a:xfrm>
              <a:off x="516332" y="1579157"/>
              <a:ext cx="4536281" cy="2032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4F23E18-3451-E2A3-F558-040CF6E6B80B}"/>
                </a:ext>
              </a:extLst>
            </p:cNvPr>
            <p:cNvSpPr/>
            <p:nvPr/>
          </p:nvSpPr>
          <p:spPr>
            <a:xfrm>
              <a:off x="516331" y="1579159"/>
              <a:ext cx="4536281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3C48D5C-B896-06F2-50BB-D8F05A5C6B17}"/>
              </a:ext>
            </a:extLst>
          </p:cNvPr>
          <p:cNvSpPr txBox="1"/>
          <p:nvPr/>
        </p:nvSpPr>
        <p:spPr>
          <a:xfrm>
            <a:off x="5355341" y="9310153"/>
            <a:ext cx="388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ea typeface="Cambria" panose="02040503050406030204" pitchFamily="18" charset="0"/>
              </a:rPr>
              <a:t>  5. Cluster Analysis 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C3B934AE-5A55-DCE3-D665-20D0200E7632}"/>
              </a:ext>
            </a:extLst>
          </p:cNvPr>
          <p:cNvSpPr/>
          <p:nvPr/>
        </p:nvSpPr>
        <p:spPr>
          <a:xfrm>
            <a:off x="7562846" y="8738146"/>
            <a:ext cx="695325" cy="4363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6A984-6E01-3A33-3A1B-33161A5C09AC}"/>
              </a:ext>
            </a:extLst>
          </p:cNvPr>
          <p:cNvSpPr txBox="1"/>
          <p:nvPr/>
        </p:nvSpPr>
        <p:spPr>
          <a:xfrm>
            <a:off x="6133913" y="8489255"/>
            <a:ext cx="491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ysClr val="windowText" lastClr="000000"/>
                </a:solidFill>
                <a:highlight>
                  <a:srgbClr val="00FF00"/>
                </a:highlight>
                <a:ea typeface="Cambria" panose="02040503050406030204" pitchFamily="18" charset="0"/>
              </a:rPr>
              <a:t>Clustering Results for </a:t>
            </a:r>
            <a:r>
              <a:rPr lang="en-US" altLang="ko-KR" sz="2000" dirty="0">
                <a:solidFill>
                  <a:schemeClr val="accent2"/>
                </a:solidFill>
                <a:highlight>
                  <a:srgbClr val="00FF00"/>
                </a:highlight>
                <a:ea typeface="Cambria" panose="02040503050406030204" pitchFamily="18" charset="0"/>
              </a:rPr>
              <a:t>Calgary</a:t>
            </a:r>
            <a:r>
              <a:rPr lang="en-US" altLang="ko-KR" sz="2000" dirty="0">
                <a:solidFill>
                  <a:sysClr val="windowText" lastClr="000000"/>
                </a:solidFill>
                <a:highlight>
                  <a:srgbClr val="00FF00"/>
                </a:highlight>
                <a:ea typeface="Cambria" panose="02040503050406030204" pitchFamily="18" charset="0"/>
              </a:rPr>
              <a:t> and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FF00"/>
                </a:highlight>
                <a:ea typeface="Cambria" panose="02040503050406030204" pitchFamily="18" charset="0"/>
              </a:rPr>
              <a:t>Millburn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D30703-72BA-49B0-9B62-04B24E934CA0}"/>
              </a:ext>
            </a:extLst>
          </p:cNvPr>
          <p:cNvSpPr txBox="1"/>
          <p:nvPr/>
        </p:nvSpPr>
        <p:spPr>
          <a:xfrm>
            <a:off x="5355342" y="9771818"/>
            <a:ext cx="42744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dirty="0"/>
              <a:t>• For each cluster, analyzed: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Dominant movement type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Top 15 movements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Average barbell weight</a:t>
            </a:r>
            <a:br>
              <a:rPr lang="en-US" altLang="ko-KR" sz="1600" dirty="0"/>
            </a:br>
            <a:r>
              <a:rPr lang="en-US" altLang="ko-KR" sz="1600" dirty="0"/>
              <a:t>    – </a:t>
            </a:r>
            <a:r>
              <a:rPr lang="en-US" altLang="ko-KR" sz="1600" b="1" dirty="0"/>
              <a:t>Movement type distribution</a:t>
            </a:r>
            <a:endParaRPr lang="en-US" altLang="ko-KR" sz="1600" dirty="0"/>
          </a:p>
        </p:txBody>
      </p:sp>
      <p:pic>
        <p:nvPicPr>
          <p:cNvPr id="39" name="그림 38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8745A5-3176-47E1-1251-6FF27FAEA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36" y="9111405"/>
            <a:ext cx="4050395" cy="3240316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8C8A14E-5562-5A5A-1105-FCF20C469727}"/>
              </a:ext>
            </a:extLst>
          </p:cNvPr>
          <p:cNvSpPr txBox="1"/>
          <p:nvPr/>
        </p:nvSpPr>
        <p:spPr>
          <a:xfrm>
            <a:off x="326715" y="12862249"/>
            <a:ext cx="9614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• Proposed a pipeline that converts raw CrossFit WOD texts into structured vectors</a:t>
            </a:r>
            <a:br>
              <a:rPr lang="en-US" altLang="ko-KR" dirty="0"/>
            </a:br>
            <a:r>
              <a:rPr lang="en-US" altLang="ko-KR" dirty="0"/>
              <a:t>• Fine-tuned embedding + structured features enabled meaningful WOD clustering</a:t>
            </a:r>
            <a:br>
              <a:rPr lang="en-US" altLang="ko-KR" dirty="0"/>
            </a:br>
            <a:r>
              <a:rPr lang="en-US" altLang="ko-KR" dirty="0"/>
              <a:t>• Box-level analysis revealed distinct programming styles (e.g., strength vs. cardio bias)</a:t>
            </a:r>
            <a:br>
              <a:rPr lang="en-US" altLang="ko-KR" dirty="0"/>
            </a:br>
            <a:r>
              <a:rPr lang="en-US" altLang="ko-KR" dirty="0"/>
              <a:t>• This method supports scalable comparison of unstandardized workouts</a:t>
            </a:r>
            <a:endParaRPr lang="ko-KR" alt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0ABE0D2-1F70-AD36-7554-EB55A1F0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757" y="14144585"/>
            <a:ext cx="58128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•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b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dirty="0"/>
              <a:t>•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WOD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E91554-97AB-DE69-567A-BC624F4F68C1}"/>
              </a:ext>
            </a:extLst>
          </p:cNvPr>
          <p:cNvSpPr txBox="1"/>
          <p:nvPr/>
        </p:nvSpPr>
        <p:spPr>
          <a:xfrm>
            <a:off x="342898" y="14134587"/>
            <a:ext cx="173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F2AD926-FEC4-1A80-3538-A9B23E2BE0CA}"/>
              </a:ext>
            </a:extLst>
          </p:cNvPr>
          <p:cNvGrpSpPr/>
          <p:nvPr/>
        </p:nvGrpSpPr>
        <p:grpSpPr>
          <a:xfrm rot="3796264" flipH="1">
            <a:off x="5642995" y="10707751"/>
            <a:ext cx="497639" cy="1609726"/>
            <a:chOff x="6646144" y="5172075"/>
            <a:chExt cx="620287" cy="1609726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C568BDF-B6D9-9FF1-9EB6-8ED4936236BF}"/>
                </a:ext>
              </a:extLst>
            </p:cNvPr>
            <p:cNvSpPr/>
            <p:nvPr/>
          </p:nvSpPr>
          <p:spPr>
            <a:xfrm>
              <a:off x="6646144" y="5172075"/>
              <a:ext cx="553423" cy="1421728"/>
            </a:xfrm>
            <a:custGeom>
              <a:avLst/>
              <a:gdLst>
                <a:gd name="connsiteX0" fmla="*/ 478556 w 553423"/>
                <a:gd name="connsiteY0" fmla="*/ 0 h 1421728"/>
                <a:gd name="connsiteX1" fmla="*/ 11831 w 553423"/>
                <a:gd name="connsiteY1" fmla="*/ 438150 h 1421728"/>
                <a:gd name="connsiteX2" fmla="*/ 173756 w 553423"/>
                <a:gd name="connsiteY2" fmla="*/ 895350 h 1421728"/>
                <a:gd name="connsiteX3" fmla="*/ 545231 w 553423"/>
                <a:gd name="connsiteY3" fmla="*/ 866775 h 1421728"/>
                <a:gd name="connsiteX4" fmla="*/ 411881 w 553423"/>
                <a:gd name="connsiteY4" fmla="*/ 523875 h 1421728"/>
                <a:gd name="connsiteX5" fmla="*/ 192806 w 553423"/>
                <a:gd name="connsiteY5" fmla="*/ 666750 h 1421728"/>
                <a:gd name="connsiteX6" fmla="*/ 478556 w 553423"/>
                <a:gd name="connsiteY6" fmla="*/ 1352550 h 1421728"/>
                <a:gd name="connsiteX7" fmla="*/ 440456 w 553423"/>
                <a:gd name="connsiteY7" fmla="*/ 1362075 h 142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3423" h="1421728">
                  <a:moveTo>
                    <a:pt x="478556" y="0"/>
                  </a:moveTo>
                  <a:cubicBezTo>
                    <a:pt x="270593" y="144462"/>
                    <a:pt x="62631" y="288925"/>
                    <a:pt x="11831" y="438150"/>
                  </a:cubicBezTo>
                  <a:cubicBezTo>
                    <a:pt x="-38969" y="587375"/>
                    <a:pt x="84856" y="823913"/>
                    <a:pt x="173756" y="895350"/>
                  </a:cubicBezTo>
                  <a:cubicBezTo>
                    <a:pt x="262656" y="966788"/>
                    <a:pt x="505543" y="928688"/>
                    <a:pt x="545231" y="866775"/>
                  </a:cubicBezTo>
                  <a:cubicBezTo>
                    <a:pt x="584919" y="804862"/>
                    <a:pt x="470618" y="557212"/>
                    <a:pt x="411881" y="523875"/>
                  </a:cubicBezTo>
                  <a:cubicBezTo>
                    <a:pt x="353144" y="490538"/>
                    <a:pt x="181694" y="528638"/>
                    <a:pt x="192806" y="666750"/>
                  </a:cubicBezTo>
                  <a:cubicBezTo>
                    <a:pt x="203918" y="804862"/>
                    <a:pt x="437281" y="1236663"/>
                    <a:pt x="478556" y="1352550"/>
                  </a:cubicBezTo>
                  <a:cubicBezTo>
                    <a:pt x="519831" y="1468437"/>
                    <a:pt x="480143" y="1415256"/>
                    <a:pt x="440456" y="1362075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35E3C3AE-762E-D95E-1786-1E1CF851D9BD}"/>
                </a:ext>
              </a:extLst>
            </p:cNvPr>
            <p:cNvSpPr/>
            <p:nvPr/>
          </p:nvSpPr>
          <p:spPr>
            <a:xfrm rot="8988150">
              <a:off x="7037831" y="6419851"/>
              <a:ext cx="228600" cy="36195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4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475</Words>
  <Application>Microsoft Office PowerPoint</Application>
  <PresentationFormat>사용자 지정</PresentationFormat>
  <Paragraphs>45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InterVariable</vt:lpstr>
      <vt:lpstr>맑은 고딕</vt:lpstr>
      <vt:lpstr>Aptos</vt:lpstr>
      <vt:lpstr>Aptos Display</vt:lpstr>
      <vt:lpstr>Arial</vt:lpstr>
      <vt:lpstr>Cambria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Sehyun Yun</dc:creator>
  <cp:lastModifiedBy>Sehyun Yun</cp:lastModifiedBy>
  <cp:revision>4</cp:revision>
  <dcterms:created xsi:type="dcterms:W3CDTF">2025-05-28T04:12:23Z</dcterms:created>
  <dcterms:modified xsi:type="dcterms:W3CDTF">2025-05-29T07:52:54Z</dcterms:modified>
</cp:coreProperties>
</file>