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61" r:id="rId3"/>
    <p:sldId id="292" r:id="rId4"/>
    <p:sldId id="262" r:id="rId5"/>
    <p:sldId id="289" r:id="rId6"/>
    <p:sldId id="287" r:id="rId7"/>
    <p:sldId id="269" r:id="rId8"/>
    <p:sldId id="286" r:id="rId9"/>
    <p:sldId id="288" r:id="rId10"/>
    <p:sldId id="268" r:id="rId11"/>
    <p:sldId id="279" r:id="rId12"/>
    <p:sldId id="271" r:id="rId13"/>
    <p:sldId id="273" r:id="rId14"/>
    <p:sldId id="274" r:id="rId15"/>
    <p:sldId id="284" r:id="rId16"/>
    <p:sldId id="285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72600" autoAdjust="0"/>
  </p:normalViewPr>
  <p:slideViewPr>
    <p:cSldViewPr snapToGrid="0">
      <p:cViewPr varScale="1">
        <p:scale>
          <a:sx n="83" d="100"/>
          <a:sy n="83" d="100"/>
        </p:scale>
        <p:origin x="165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4C4DD-6522-4666-A2B4-2BAAEFF6421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B4AAC-741A-47FC-AB07-9F8CC13D8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8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2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0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기타에는 경기장</a:t>
            </a:r>
            <a:r>
              <a:rPr lang="en-US" altLang="ko-KR" dirty="0"/>
              <a:t>, </a:t>
            </a:r>
            <a:r>
              <a:rPr lang="ko-KR" altLang="en-US" dirty="0"/>
              <a:t>공연장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백화점 등 다양한 편의 시설에 관한 정보를 볼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이는 평소에는 편의시설을 찾을 수 있는 용도로 사용되지만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코로나와 같이 질병에 의한 위협을 받을 때에는</a:t>
            </a:r>
            <a:endParaRPr lang="en-US" altLang="ko-KR" baseline="0" dirty="0"/>
          </a:p>
          <a:p>
            <a:r>
              <a:rPr lang="ko-KR" altLang="en-US" baseline="0" dirty="0"/>
              <a:t>위험 지역을 확인 할 수 있는 용도로 사용 할 수도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5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8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해외에서 긴급 상황에 처했을 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누구나 당황하기 마련이다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입국을 하게 되면 외교부에서 안전 문자를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보내주지만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내용이 부족하다고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느껴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보완을 하기 위해 </a:t>
            </a:r>
            <a:r>
              <a:rPr lang="en-US" altLang="ko-KR" sz="1200" dirty="0">
                <a:solidFill>
                  <a:schemeClr val="tx1"/>
                </a:solidFill>
              </a:rPr>
              <a:t>#IMPORT PROJECT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기획하게 됐다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서비스에는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비상연락망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문화 설명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출입국 신고서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지도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교통정보가 입력 될 예정이다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6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해외 안전에 관한 정보를 얻을 수 있는 것은</a:t>
            </a:r>
            <a:endParaRPr lang="en-US" altLang="ko-KR" dirty="0"/>
          </a:p>
          <a:p>
            <a:r>
              <a:rPr lang="ko-KR" altLang="en-US" dirty="0"/>
              <a:t>검색 포털 또는 카페</a:t>
            </a:r>
            <a:r>
              <a:rPr lang="en-US" altLang="ko-KR" dirty="0"/>
              <a:t>, </a:t>
            </a:r>
            <a:r>
              <a:rPr lang="ko-KR" altLang="en-US" dirty="0"/>
              <a:t>블로그를 통한 </a:t>
            </a:r>
            <a:r>
              <a:rPr lang="ko-KR" altLang="en-US" dirty="0" err="1"/>
              <a:t>경험등</a:t>
            </a:r>
            <a:r>
              <a:rPr lang="ko-KR" altLang="en-US" dirty="0"/>
              <a:t> 이며</a:t>
            </a:r>
            <a:endParaRPr lang="en-US" altLang="ko-KR" dirty="0"/>
          </a:p>
          <a:p>
            <a:r>
              <a:rPr lang="ko-KR" altLang="en-US" dirty="0"/>
              <a:t>안전여행을 전문으로 다루는 사이트는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9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외교부 해외안전 여행 웹페이지 가 유일하다고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3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Nanum Barun Gothic"/>
              </a:rPr>
              <a:t>그러나 사이트를 자세히 </a:t>
            </a:r>
            <a:r>
              <a:rPr lang="ko-KR" altLang="en-US" b="1" dirty="0" err="1">
                <a:latin typeface="Nanum Barun Gothic"/>
              </a:rPr>
              <a:t>들여다</a:t>
            </a:r>
            <a:r>
              <a:rPr lang="ko-KR" altLang="en-US" b="1" dirty="0">
                <a:latin typeface="Nanum Barun Gothic"/>
              </a:rPr>
              <a:t> 보면</a:t>
            </a:r>
            <a:endParaRPr lang="en-US" altLang="ko-KR" b="1" dirty="0">
              <a:latin typeface="Nanum Barun Gothic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Nanum Barun Gothic"/>
              </a:rPr>
              <a:t>정보 전달에 충실하고 많은 정보가 있는</a:t>
            </a:r>
            <a:endParaRPr lang="en-US" altLang="ko-KR" b="1" dirty="0">
              <a:latin typeface="Nanum Barun Gothic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Nanum Barun Gothic"/>
              </a:rPr>
              <a:t>외교부 공식 안전여행 사이트</a:t>
            </a:r>
            <a:endParaRPr lang="en-US" altLang="ko-KR" b="1" dirty="0">
              <a:latin typeface="Nanum Barun Gothic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Nanum Barun Gothic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Nanum Barun Gothic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i="0" dirty="0">
                <a:effectLst/>
                <a:latin typeface="Nanum Barun Gothic"/>
              </a:rPr>
              <a:t>급하게 보려 하면</a:t>
            </a:r>
            <a:r>
              <a:rPr lang="en-US" altLang="ko-KR" b="1" dirty="0">
                <a:latin typeface="Nanum Barun Gothic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i="0" dirty="0">
                <a:effectLst/>
                <a:latin typeface="Nanum Barun Gothic"/>
              </a:rPr>
              <a:t>많은 메뉴와 글로 인해</a:t>
            </a:r>
            <a:endParaRPr lang="en-US" altLang="ko-KR" b="1" i="0" dirty="0">
              <a:effectLst/>
              <a:latin typeface="Nanum Barun Gothic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FF0000"/>
                </a:solidFill>
              </a:rPr>
              <a:t>원하는 정보를 빨리 찾을 수 없다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FF0000"/>
                </a:solidFill>
              </a:rPr>
              <a:t>그래서 우리는 </a:t>
            </a:r>
            <a:endParaRPr lang="en-US" altLang="ko-KR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/>
              <a:t>안전한 여행 </a:t>
            </a:r>
            <a:r>
              <a:rPr lang="en-US" altLang="ko-KR" sz="1200" dirty="0"/>
              <a:t>!!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2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1.   </a:t>
            </a:r>
            <a:r>
              <a:rPr lang="ko-KR" altLang="en-US" sz="1200" dirty="0"/>
              <a:t>외국에 가기 전 정보를 미리 알 수 있게 하자</a:t>
            </a:r>
            <a:endParaRPr lang="en-US" altLang="ko-KR" sz="12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ko-KR" sz="12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2.  </a:t>
            </a:r>
            <a:r>
              <a:rPr lang="ko-KR" altLang="en-US" sz="1200" dirty="0"/>
              <a:t>위급한 상황에 빠르게 정보를 알 수 있으려면 </a:t>
            </a:r>
            <a:endParaRPr lang="en-US" altLang="ko-KR" sz="12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   </a:t>
            </a:r>
            <a:r>
              <a:rPr lang="ko-KR" altLang="en-US" sz="1200" dirty="0"/>
              <a:t>단순하고 직관적인 정보제공을 하자</a:t>
            </a:r>
            <a:endParaRPr lang="en-US" altLang="ko-KR" sz="12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solidFill>
                  <a:srgbClr val="FF0000"/>
                </a:solidFill>
              </a:rPr>
              <a:t>를</a:t>
            </a:r>
            <a:r>
              <a:rPr lang="ko-KR" altLang="en-US" dirty="0">
                <a:solidFill>
                  <a:srgbClr val="FF0000"/>
                </a:solidFill>
              </a:rPr>
              <a:t> 목표로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7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외교부에서는 모바일 버전도 만들어져 제공하고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5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모바일 버전은 평점이 </a:t>
            </a:r>
            <a:r>
              <a:rPr lang="en-US" altLang="ko-KR" dirty="0"/>
              <a:t>1.9</a:t>
            </a:r>
            <a:r>
              <a:rPr lang="ko-KR" altLang="en-US" dirty="0"/>
              <a:t>일 정도로 신뢰도가 낮다</a:t>
            </a:r>
            <a:endParaRPr lang="en-US" altLang="ko-KR" dirty="0"/>
          </a:p>
          <a:p>
            <a:r>
              <a:rPr lang="ko-KR" altLang="en-US" dirty="0"/>
              <a:t>구동이 안된다는 리뷰도 보이고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마켓에서 앱을 통해 도움을 </a:t>
            </a:r>
            <a:r>
              <a:rPr lang="ko-KR" altLang="en-US" dirty="0" err="1"/>
              <a:t>받아보기로</a:t>
            </a:r>
            <a:r>
              <a:rPr lang="ko-KR" altLang="en-US" dirty="0"/>
              <a:t> 하면</a:t>
            </a:r>
            <a:endParaRPr lang="en-US" altLang="ko-KR" dirty="0"/>
          </a:p>
          <a:p>
            <a:r>
              <a:rPr lang="ko-KR" altLang="en-US" dirty="0"/>
              <a:t>안전 보다는 여행에 관련된 앱이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B4AAC-741A-47FC-AB07-9F8CC13D84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05FD9C-8E4A-4016-8AC4-861C0540E4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8327" y="1998676"/>
            <a:ext cx="2455346" cy="24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7E02E84-960E-455D-A21E-CF2EB5674062}"/>
              </a:ext>
            </a:extLst>
          </p:cNvPr>
          <p:cNvSpPr txBox="1"/>
          <p:nvPr userDrawn="1"/>
        </p:nvSpPr>
        <p:spPr>
          <a:xfrm>
            <a:off x="579220" y="210092"/>
            <a:ext cx="881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1" kern="0" dirty="0">
                <a:solidFill>
                  <a:srgbClr val="7C97C2"/>
                </a:solidFill>
              </a:rPr>
              <a:t>#IMPORT</a:t>
            </a:r>
            <a:endParaRPr lang="en-US" altLang="ko-KR" sz="1200" b="1" i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7B5477-A081-4532-83EF-3A1C492D27E2}"/>
              </a:ext>
            </a:extLst>
          </p:cNvPr>
          <p:cNvGrpSpPr/>
          <p:nvPr userDrawn="1"/>
        </p:nvGrpSpPr>
        <p:grpSpPr>
          <a:xfrm>
            <a:off x="10116457" y="103051"/>
            <a:ext cx="1655980" cy="491083"/>
            <a:chOff x="1986180" y="1128932"/>
            <a:chExt cx="5524500" cy="1638296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2166B1A-F70A-425D-BCB5-8E863CFA5B9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22911" t="60477" r="22089" b="25859"/>
            <a:stretch/>
          </p:blipFill>
          <p:spPr>
            <a:xfrm>
              <a:off x="1986180" y="1460500"/>
              <a:ext cx="3919320" cy="97516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DB68B55-BAEE-4DFE-BBD6-441CC051517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39970" t="31052" r="39050" b="49223"/>
            <a:stretch/>
          </p:blipFill>
          <p:spPr>
            <a:xfrm>
              <a:off x="5770780" y="1128932"/>
              <a:ext cx="1739900" cy="1638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9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0404.go.k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010411" y="5276386"/>
            <a:ext cx="642891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7340681" y="4842144"/>
            <a:ext cx="247375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7C97C2"/>
                </a:solidFill>
              </a:rPr>
              <a:t>박성호</a:t>
            </a:r>
            <a:r>
              <a:rPr lang="en-US" altLang="ko-KR" sz="1400" dirty="0">
                <a:solidFill>
                  <a:srgbClr val="7C97C2"/>
                </a:solidFill>
              </a:rPr>
              <a:t>(</a:t>
            </a:r>
            <a:r>
              <a:rPr lang="ko-KR" altLang="en-US" sz="1400" dirty="0">
                <a:solidFill>
                  <a:srgbClr val="7C97C2"/>
                </a:solidFill>
              </a:rPr>
              <a:t>조장</a:t>
            </a:r>
            <a:r>
              <a:rPr lang="en-US" altLang="ko-KR" sz="1400" dirty="0">
                <a:solidFill>
                  <a:srgbClr val="7C97C2"/>
                </a:solidFill>
              </a:rPr>
              <a:t>), </a:t>
            </a:r>
            <a:r>
              <a:rPr lang="ko-KR" altLang="en-US" sz="1400" dirty="0">
                <a:solidFill>
                  <a:srgbClr val="7C97C2"/>
                </a:solidFill>
              </a:rPr>
              <a:t>안길환</a:t>
            </a:r>
            <a:r>
              <a:rPr lang="en-US" altLang="ko-KR" sz="1400" dirty="0">
                <a:solidFill>
                  <a:srgbClr val="7C97C2"/>
                </a:solidFill>
              </a:rPr>
              <a:t>, </a:t>
            </a:r>
            <a:r>
              <a:rPr lang="ko-KR" altLang="en-US" sz="1400" dirty="0">
                <a:solidFill>
                  <a:srgbClr val="7C97C2"/>
                </a:solidFill>
              </a:rPr>
              <a:t>윤현영</a:t>
            </a:r>
            <a:endParaRPr lang="en-US" altLang="ko-KR" sz="1400" dirty="0">
              <a:solidFill>
                <a:srgbClr val="7C97C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0411" y="4683207"/>
            <a:ext cx="513321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ln w="12700">
                  <a:solidFill>
                    <a:srgbClr val="7C97C2"/>
                  </a:solidFill>
                </a:ln>
                <a:solidFill>
                  <a:prstClr val="white"/>
                </a:solidFill>
              </a:rPr>
              <a:t>#IMPORT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077575" y="5276386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77041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5276386"/>
            <a:ext cx="0" cy="159204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아시아경제 교육센터, 인공지능·빅데이터·클라우드 IT/SW분야 교육 강사 모집">
            <a:extLst>
              <a:ext uri="{FF2B5EF4-FFF2-40B4-BE49-F238E27FC236}">
                <a16:creationId xmlns:a16="http://schemas.microsoft.com/office/drawing/2014/main" id="{935997FD-D7DF-4CD1-87F8-CC4476B3A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3" t="11305" r="13137" b="26345"/>
          <a:stretch/>
        </p:blipFill>
        <p:spPr bwMode="auto">
          <a:xfrm>
            <a:off x="641338" y="272828"/>
            <a:ext cx="1620181" cy="24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874AD-ADDA-4A90-BF90-CA074CF34A0B}"/>
              </a:ext>
            </a:extLst>
          </p:cNvPr>
          <p:cNvSpPr/>
          <p:nvPr/>
        </p:nvSpPr>
        <p:spPr>
          <a:xfrm>
            <a:off x="5395782" y="5336744"/>
            <a:ext cx="162018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7C97C2"/>
                </a:solidFill>
              </a:rPr>
              <a:t>2020. 10. 21.</a:t>
            </a:r>
          </a:p>
        </p:txBody>
      </p:sp>
    </p:spTree>
    <p:extLst>
      <p:ext uri="{BB962C8B-B14F-4D97-AF65-F5344CB8AC3E}">
        <p14:creationId xmlns:p14="http://schemas.microsoft.com/office/powerpoint/2010/main" val="381186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DEC077-E510-4D6D-8864-17D0D43D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94" y="1516093"/>
            <a:ext cx="7019834" cy="47431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2C2CA0-12E5-4CCD-A0AD-23241D078AEF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4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F33EA2-1A83-419A-AB41-D4A6F4561490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CCA709-8224-4234-A6CF-A3EA587E3EB3}"/>
              </a:ext>
            </a:extLst>
          </p:cNvPr>
          <p:cNvGrpSpPr/>
          <p:nvPr/>
        </p:nvGrpSpPr>
        <p:grpSpPr>
          <a:xfrm>
            <a:off x="2048400" y="1626731"/>
            <a:ext cx="8095052" cy="4258453"/>
            <a:chOff x="2048400" y="1657076"/>
            <a:chExt cx="8095052" cy="425845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F256722-CA4D-49B6-A021-983F09BA6278}"/>
                </a:ext>
              </a:extLst>
            </p:cNvPr>
            <p:cNvGrpSpPr/>
            <p:nvPr/>
          </p:nvGrpSpPr>
          <p:grpSpPr>
            <a:xfrm>
              <a:off x="3386904" y="2004696"/>
              <a:ext cx="1338504" cy="418341"/>
              <a:chOff x="3819291" y="2483548"/>
              <a:chExt cx="1338504" cy="41834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CFC89E5-B1A1-46E1-9FE9-1B43E918FCD4}"/>
                  </a:ext>
                </a:extLst>
              </p:cNvPr>
              <p:cNvSpPr/>
              <p:nvPr/>
            </p:nvSpPr>
            <p:spPr>
              <a:xfrm>
                <a:off x="3819291" y="2483548"/>
                <a:ext cx="1338504" cy="4183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18D120-D922-47BD-B7D2-F0E65C2A9CA7}"/>
                  </a:ext>
                </a:extLst>
              </p:cNvPr>
              <p:cNvSpPr txBox="1"/>
              <p:nvPr/>
            </p:nvSpPr>
            <p:spPr>
              <a:xfrm>
                <a:off x="3950379" y="2585262"/>
                <a:ext cx="1076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대한민국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A7D4563-F83B-47FD-9F04-99094FA8FD87}"/>
                </a:ext>
              </a:extLst>
            </p:cNvPr>
            <p:cNvGrpSpPr/>
            <p:nvPr/>
          </p:nvGrpSpPr>
          <p:grpSpPr>
            <a:xfrm>
              <a:off x="3386902" y="2423037"/>
              <a:ext cx="1338504" cy="418341"/>
              <a:chOff x="3819291" y="2483548"/>
              <a:chExt cx="1338504" cy="41834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689E947-97A2-4C25-9C6B-7D0A4C0DAB7D}"/>
                  </a:ext>
                </a:extLst>
              </p:cNvPr>
              <p:cNvSpPr/>
              <p:nvPr/>
            </p:nvSpPr>
            <p:spPr>
              <a:xfrm>
                <a:off x="3819291" y="2483548"/>
                <a:ext cx="1338504" cy="4183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65697BE-05B1-43F9-BD84-8825BC016405}"/>
                  </a:ext>
                </a:extLst>
              </p:cNvPr>
              <p:cNvSpPr txBox="1"/>
              <p:nvPr/>
            </p:nvSpPr>
            <p:spPr>
              <a:xfrm>
                <a:off x="3950379" y="2585262"/>
                <a:ext cx="1076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미국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C82D388F-923F-4248-9796-145539051A29}"/>
                </a:ext>
              </a:extLst>
            </p:cNvPr>
            <p:cNvGrpSpPr/>
            <p:nvPr/>
          </p:nvGrpSpPr>
          <p:grpSpPr>
            <a:xfrm>
              <a:off x="3386902" y="2841378"/>
              <a:ext cx="1338504" cy="418341"/>
              <a:chOff x="3819291" y="2483548"/>
              <a:chExt cx="1338504" cy="41834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F0524BD-6E73-44F2-A44F-04B03E00451E}"/>
                  </a:ext>
                </a:extLst>
              </p:cNvPr>
              <p:cNvSpPr/>
              <p:nvPr/>
            </p:nvSpPr>
            <p:spPr>
              <a:xfrm>
                <a:off x="3819291" y="2483548"/>
                <a:ext cx="1338504" cy="4183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2F4006-0D91-4D58-84E5-423EF14CA5F1}"/>
                  </a:ext>
                </a:extLst>
              </p:cNvPr>
              <p:cNvSpPr txBox="1"/>
              <p:nvPr/>
            </p:nvSpPr>
            <p:spPr>
              <a:xfrm>
                <a:off x="3950379" y="2585262"/>
                <a:ext cx="1076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프랑스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BCB799A-546C-4647-B697-DF88585CD148}"/>
                </a:ext>
              </a:extLst>
            </p:cNvPr>
            <p:cNvGrpSpPr/>
            <p:nvPr/>
          </p:nvGrpSpPr>
          <p:grpSpPr>
            <a:xfrm>
              <a:off x="3386900" y="3259719"/>
              <a:ext cx="1338504" cy="418341"/>
              <a:chOff x="3819291" y="2483548"/>
              <a:chExt cx="1338504" cy="41834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7268E92-2E9E-48A4-B574-F3EFB32AFE0E}"/>
                  </a:ext>
                </a:extLst>
              </p:cNvPr>
              <p:cNvSpPr/>
              <p:nvPr/>
            </p:nvSpPr>
            <p:spPr>
              <a:xfrm>
                <a:off x="3819291" y="2483548"/>
                <a:ext cx="1338504" cy="4183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C574B88-0FC5-4D09-B988-CD770A42D94F}"/>
                  </a:ext>
                </a:extLst>
              </p:cNvPr>
              <p:cNvSpPr txBox="1"/>
              <p:nvPr/>
            </p:nvSpPr>
            <p:spPr>
              <a:xfrm>
                <a:off x="3950379" y="2585262"/>
                <a:ext cx="1076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태국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D06AA2C-F9B1-44B6-8A76-195FB6F31E7A}"/>
                </a:ext>
              </a:extLst>
            </p:cNvPr>
            <p:cNvGrpSpPr/>
            <p:nvPr/>
          </p:nvGrpSpPr>
          <p:grpSpPr>
            <a:xfrm>
              <a:off x="3386900" y="3672465"/>
              <a:ext cx="1338504" cy="418341"/>
              <a:chOff x="3819291" y="2483548"/>
              <a:chExt cx="1338504" cy="41834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661F6F5-B163-4298-957F-FEA71B6421A6}"/>
                  </a:ext>
                </a:extLst>
              </p:cNvPr>
              <p:cNvSpPr/>
              <p:nvPr/>
            </p:nvSpPr>
            <p:spPr>
              <a:xfrm>
                <a:off x="3819291" y="2483548"/>
                <a:ext cx="1338504" cy="4183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07B122C-2460-41CA-8D4E-CBA137F1C806}"/>
                  </a:ext>
                </a:extLst>
              </p:cNvPr>
              <p:cNvSpPr txBox="1"/>
              <p:nvPr/>
            </p:nvSpPr>
            <p:spPr>
              <a:xfrm>
                <a:off x="3950379" y="2585262"/>
                <a:ext cx="1076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중국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3382757-A573-464C-99FB-D449D26A387D}"/>
                </a:ext>
              </a:extLst>
            </p:cNvPr>
            <p:cNvGrpSpPr/>
            <p:nvPr/>
          </p:nvGrpSpPr>
          <p:grpSpPr>
            <a:xfrm>
              <a:off x="3386898" y="4090806"/>
              <a:ext cx="1338504" cy="418341"/>
              <a:chOff x="3819291" y="2483548"/>
              <a:chExt cx="1338504" cy="41834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79D170C-A24E-4427-A8B5-B37351978D7D}"/>
                  </a:ext>
                </a:extLst>
              </p:cNvPr>
              <p:cNvSpPr/>
              <p:nvPr/>
            </p:nvSpPr>
            <p:spPr>
              <a:xfrm>
                <a:off x="3819291" y="2483548"/>
                <a:ext cx="1338504" cy="4183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5A15E8-71EC-48F9-A49C-E2B0B46FB7A8}"/>
                  </a:ext>
                </a:extLst>
              </p:cNvPr>
              <p:cNvSpPr txBox="1"/>
              <p:nvPr/>
            </p:nvSpPr>
            <p:spPr>
              <a:xfrm>
                <a:off x="3950379" y="2585262"/>
                <a:ext cx="1076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국가</a:t>
                </a:r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CD5E653-FF27-4C7C-B0D2-119806CE7F24}"/>
                </a:ext>
              </a:extLst>
            </p:cNvPr>
            <p:cNvSpPr/>
            <p:nvPr/>
          </p:nvSpPr>
          <p:spPr>
            <a:xfrm>
              <a:off x="2048548" y="1657076"/>
              <a:ext cx="1338504" cy="4228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7B2D60-F2C2-4278-B90C-1A96CD10685F}"/>
                </a:ext>
              </a:extLst>
            </p:cNvPr>
            <p:cNvSpPr/>
            <p:nvPr/>
          </p:nvSpPr>
          <p:spPr>
            <a:xfrm>
              <a:off x="2048400" y="2004696"/>
              <a:ext cx="1338504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국가 선택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77FE4D0-8C36-4A86-97EE-A0466AEC78B7}"/>
                </a:ext>
              </a:extLst>
            </p:cNvPr>
            <p:cNvSpPr txBox="1"/>
            <p:nvPr/>
          </p:nvSpPr>
          <p:spPr>
            <a:xfrm>
              <a:off x="2272650" y="3369145"/>
              <a:ext cx="8531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연락처</a:t>
              </a: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40CE359-3975-4322-9CB2-0CEEBD03B354}"/>
                </a:ext>
              </a:extLst>
            </p:cNvPr>
            <p:cNvGrpSpPr/>
            <p:nvPr/>
          </p:nvGrpSpPr>
          <p:grpSpPr>
            <a:xfrm>
              <a:off x="3144351" y="1855146"/>
              <a:ext cx="1719076" cy="283716"/>
              <a:chOff x="2986517" y="1411730"/>
              <a:chExt cx="2058726" cy="1665675"/>
            </a:xfrm>
          </p:grpSpPr>
          <p:sp>
            <p:nvSpPr>
              <p:cNvPr id="85" name="한쪽 모서리가 잘린 사각형 41">
                <a:extLst>
                  <a:ext uri="{FF2B5EF4-FFF2-40B4-BE49-F238E27FC236}">
                    <a16:creationId xmlns:a16="http://schemas.microsoft.com/office/drawing/2014/main" id="{8E9DBA7D-7E7A-43A1-AB09-5304C60970B8}"/>
                  </a:ext>
                </a:extLst>
              </p:cNvPr>
              <p:cNvSpPr/>
              <p:nvPr/>
            </p:nvSpPr>
            <p:spPr>
              <a:xfrm>
                <a:off x="3097909" y="1411730"/>
                <a:ext cx="1947334" cy="1659465"/>
              </a:xfrm>
              <a:prstGeom prst="snip1Rect">
                <a:avLst/>
              </a:prstGeom>
              <a:solidFill>
                <a:schemeClr val="accent4">
                  <a:lumMod val="60000"/>
                  <a:lumOff val="4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정보를 볼 국가를 선택 합니다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11934249-E2BA-45DC-8444-F55E02B9D0E1}"/>
                  </a:ext>
                </a:extLst>
              </p:cNvPr>
              <p:cNvSpPr/>
              <p:nvPr/>
            </p:nvSpPr>
            <p:spPr>
              <a:xfrm rot="16200000" flipH="1">
                <a:off x="2965017" y="2944513"/>
                <a:ext cx="154392" cy="111392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86008F-012A-447C-A028-5AE7BF652F41}"/>
                </a:ext>
              </a:extLst>
            </p:cNvPr>
            <p:cNvSpPr txBox="1"/>
            <p:nvPr/>
          </p:nvSpPr>
          <p:spPr>
            <a:xfrm>
              <a:off x="2272649" y="4011952"/>
              <a:ext cx="8531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주의 사항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567291-F2D2-4F35-89BA-646A6499DE6E}"/>
                </a:ext>
              </a:extLst>
            </p:cNvPr>
            <p:cNvSpPr txBox="1"/>
            <p:nvPr/>
          </p:nvSpPr>
          <p:spPr>
            <a:xfrm>
              <a:off x="2179637" y="2692719"/>
              <a:ext cx="1076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기관위치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1947F04-FACC-4582-BB09-59158ED923C2}"/>
                </a:ext>
              </a:extLst>
            </p:cNvPr>
            <p:cNvGrpSpPr/>
            <p:nvPr/>
          </p:nvGrpSpPr>
          <p:grpSpPr>
            <a:xfrm>
              <a:off x="3386898" y="4506915"/>
              <a:ext cx="1338504" cy="418341"/>
              <a:chOff x="3819291" y="2483548"/>
              <a:chExt cx="1338504" cy="41834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8910EF76-C092-4565-B4C1-31C5EB58B071}"/>
                  </a:ext>
                </a:extLst>
              </p:cNvPr>
              <p:cNvSpPr/>
              <p:nvPr/>
            </p:nvSpPr>
            <p:spPr>
              <a:xfrm>
                <a:off x="3819291" y="2483548"/>
                <a:ext cx="1338504" cy="4183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3F7ABD-B5C0-4DFA-94B8-64B6E5367261}"/>
                  </a:ext>
                </a:extLst>
              </p:cNvPr>
              <p:cNvSpPr txBox="1"/>
              <p:nvPr/>
            </p:nvSpPr>
            <p:spPr>
              <a:xfrm>
                <a:off x="3950379" y="2585262"/>
                <a:ext cx="1076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국가</a:t>
                </a:r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</p:grpSp>
        <p:pic>
          <p:nvPicPr>
            <p:cNvPr id="1026" name="Picture 2" descr="아이폰 앱스토어 해외 계정 가입과 리딤 코드 사용하기">
              <a:extLst>
                <a:ext uri="{FF2B5EF4-FFF2-40B4-BE49-F238E27FC236}">
                  <a16:creationId xmlns:a16="http://schemas.microsoft.com/office/drawing/2014/main" id="{7ED3474E-6F8C-4EC5-9CC1-CBB4EC989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500" y="1687421"/>
              <a:ext cx="4925952" cy="4228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6788FE6-F436-495E-B09F-64E455DAE9EB}"/>
                </a:ext>
              </a:extLst>
            </p:cNvPr>
            <p:cNvGrpSpPr/>
            <p:nvPr/>
          </p:nvGrpSpPr>
          <p:grpSpPr>
            <a:xfrm>
              <a:off x="3386898" y="4913585"/>
              <a:ext cx="1338504" cy="418341"/>
              <a:chOff x="3819291" y="2483548"/>
              <a:chExt cx="1338504" cy="41834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C86D7AC0-A17A-4862-8BC5-F9443E8C2D1F}"/>
                  </a:ext>
                </a:extLst>
              </p:cNvPr>
              <p:cNvSpPr/>
              <p:nvPr/>
            </p:nvSpPr>
            <p:spPr>
              <a:xfrm>
                <a:off x="3819291" y="2483548"/>
                <a:ext cx="1338504" cy="4183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DE6BFA7-37F4-4E12-80C8-B368DDEFF1CE}"/>
                  </a:ext>
                </a:extLst>
              </p:cNvPr>
              <p:cNvSpPr txBox="1"/>
              <p:nvPr/>
            </p:nvSpPr>
            <p:spPr>
              <a:xfrm>
                <a:off x="3950379" y="2585262"/>
                <a:ext cx="1076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국가</a:t>
                </a:r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27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D5E653-FF27-4C7C-B0D2-119806CE7F24}"/>
              </a:ext>
            </a:extLst>
          </p:cNvPr>
          <p:cNvSpPr/>
          <p:nvPr/>
        </p:nvSpPr>
        <p:spPr>
          <a:xfrm>
            <a:off x="2048548" y="1657076"/>
            <a:ext cx="1338504" cy="4228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7B2D60-F2C2-4278-B90C-1A96CD10685F}"/>
              </a:ext>
            </a:extLst>
          </p:cNvPr>
          <p:cNvSpPr/>
          <p:nvPr/>
        </p:nvSpPr>
        <p:spPr>
          <a:xfrm>
            <a:off x="2048548" y="2591086"/>
            <a:ext cx="1338504" cy="418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F92BE-42C9-4D7E-8C21-C9D7756DA01C}"/>
              </a:ext>
            </a:extLst>
          </p:cNvPr>
          <p:cNvSpPr txBox="1"/>
          <p:nvPr/>
        </p:nvSpPr>
        <p:spPr>
          <a:xfrm>
            <a:off x="2179636" y="269280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기관위치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7FE4D0-8C36-4A86-97EE-A0466AEC78B7}"/>
              </a:ext>
            </a:extLst>
          </p:cNvPr>
          <p:cNvSpPr txBox="1"/>
          <p:nvPr/>
        </p:nvSpPr>
        <p:spPr>
          <a:xfrm>
            <a:off x="2291248" y="3369600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연락처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9E0C26-F78A-434F-A3B5-DAB9DC458C88}"/>
              </a:ext>
            </a:extLst>
          </p:cNvPr>
          <p:cNvSpPr txBox="1"/>
          <p:nvPr/>
        </p:nvSpPr>
        <p:spPr>
          <a:xfrm>
            <a:off x="2291248" y="2005200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국가 선택</a:t>
            </a:r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341C0D3F-24B8-467A-9CC3-31DA216C7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4"/>
          <a:stretch/>
        </p:blipFill>
        <p:spPr bwMode="auto">
          <a:xfrm>
            <a:off x="3666403" y="1967129"/>
            <a:ext cx="6229919" cy="31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8A0BC3-81CB-4567-93F8-37816D385938}"/>
              </a:ext>
            </a:extLst>
          </p:cNvPr>
          <p:cNvSpPr/>
          <p:nvPr/>
        </p:nvSpPr>
        <p:spPr>
          <a:xfrm>
            <a:off x="3671711" y="5442373"/>
            <a:ext cx="1564924" cy="4428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E3F6C4-98F2-4503-BF9D-689CA8FAC340}"/>
              </a:ext>
            </a:extLst>
          </p:cNvPr>
          <p:cNvSpPr txBox="1"/>
          <p:nvPr/>
        </p:nvSpPr>
        <p:spPr>
          <a:xfrm>
            <a:off x="3960963" y="5532645"/>
            <a:ext cx="978206" cy="24622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대사관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03EAA-4DB5-4F4C-A593-8EC620621E3E}"/>
              </a:ext>
            </a:extLst>
          </p:cNvPr>
          <p:cNvSpPr/>
          <p:nvPr/>
        </p:nvSpPr>
        <p:spPr>
          <a:xfrm>
            <a:off x="5214986" y="5442372"/>
            <a:ext cx="1564924" cy="4428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D2416-5921-4167-BD02-C479C353E4AC}"/>
              </a:ext>
            </a:extLst>
          </p:cNvPr>
          <p:cNvSpPr txBox="1"/>
          <p:nvPr/>
        </p:nvSpPr>
        <p:spPr>
          <a:xfrm>
            <a:off x="5500189" y="5540667"/>
            <a:ext cx="978206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약국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1BD77D-13E9-4330-BB93-0200D7D5552F}"/>
              </a:ext>
            </a:extLst>
          </p:cNvPr>
          <p:cNvSpPr/>
          <p:nvPr/>
        </p:nvSpPr>
        <p:spPr>
          <a:xfrm>
            <a:off x="6766475" y="5442372"/>
            <a:ext cx="1564924" cy="442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E4913-5334-4813-986F-6B5E712898FA}"/>
              </a:ext>
            </a:extLst>
          </p:cNvPr>
          <p:cNvSpPr txBox="1"/>
          <p:nvPr/>
        </p:nvSpPr>
        <p:spPr>
          <a:xfrm>
            <a:off x="7089639" y="5540667"/>
            <a:ext cx="978206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공항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12C79-15EE-4C3B-B6DA-F6467FD5516C}"/>
              </a:ext>
            </a:extLst>
          </p:cNvPr>
          <p:cNvSpPr/>
          <p:nvPr/>
        </p:nvSpPr>
        <p:spPr>
          <a:xfrm>
            <a:off x="8331399" y="5442373"/>
            <a:ext cx="1564924" cy="442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7025B3-AB33-4FA8-B844-7745B730202F}"/>
              </a:ext>
            </a:extLst>
          </p:cNvPr>
          <p:cNvSpPr txBox="1"/>
          <p:nvPr/>
        </p:nvSpPr>
        <p:spPr>
          <a:xfrm>
            <a:off x="8377574" y="5540667"/>
            <a:ext cx="1404770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밀집지역 </a:t>
            </a:r>
            <a:r>
              <a:rPr lang="en-US" altLang="ko-KR" sz="1000" b="1" dirty="0">
                <a:solidFill>
                  <a:schemeClr val="bg1"/>
                </a:solidFill>
              </a:rPr>
              <a:t>[</a:t>
            </a:r>
            <a:r>
              <a:rPr lang="ko-KR" altLang="en-US" sz="1000" b="1" dirty="0">
                <a:solidFill>
                  <a:schemeClr val="bg1"/>
                </a:solidFill>
              </a:rPr>
              <a:t>축구장</a:t>
            </a:r>
            <a:r>
              <a:rPr lang="en-US" altLang="ko-KR" sz="1000" b="1" dirty="0">
                <a:solidFill>
                  <a:schemeClr val="bg1"/>
                </a:solidFill>
              </a:rPr>
              <a:t>]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15CA522-5A01-42EE-8338-25E08DDD0933}"/>
              </a:ext>
            </a:extLst>
          </p:cNvPr>
          <p:cNvGrpSpPr/>
          <p:nvPr/>
        </p:nvGrpSpPr>
        <p:grpSpPr>
          <a:xfrm>
            <a:off x="3917741" y="5828322"/>
            <a:ext cx="1626062" cy="506958"/>
            <a:chOff x="3097908" y="94882"/>
            <a:chExt cx="1947335" cy="2976311"/>
          </a:xfrm>
        </p:grpSpPr>
        <p:sp>
          <p:nvSpPr>
            <p:cNvPr id="102" name="한쪽 모서리가 잘린 사각형 41">
              <a:extLst>
                <a:ext uri="{FF2B5EF4-FFF2-40B4-BE49-F238E27FC236}">
                  <a16:creationId xmlns:a16="http://schemas.microsoft.com/office/drawing/2014/main" id="{E7E8E048-2740-41BE-81BA-138CF19B5DCD}"/>
                </a:ext>
              </a:extLst>
            </p:cNvPr>
            <p:cNvSpPr/>
            <p:nvPr/>
          </p:nvSpPr>
          <p:spPr>
            <a:xfrm>
              <a:off x="3097908" y="625883"/>
              <a:ext cx="1947335" cy="2445310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선택된 위치 정보에 따라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지도에 가까운 거리 표시</a:t>
              </a:r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AD7002FD-F829-4F6D-935C-844A43DD480F}"/>
                </a:ext>
              </a:extLst>
            </p:cNvPr>
            <p:cNvSpPr/>
            <p:nvPr/>
          </p:nvSpPr>
          <p:spPr>
            <a:xfrm flipH="1">
              <a:off x="3097908" y="94882"/>
              <a:ext cx="31494" cy="54607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186008F-012A-447C-A028-5AE7BF652F41}"/>
              </a:ext>
            </a:extLst>
          </p:cNvPr>
          <p:cNvSpPr txBox="1"/>
          <p:nvPr/>
        </p:nvSpPr>
        <p:spPr>
          <a:xfrm>
            <a:off x="2291248" y="4010400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주의 사항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52D1FC-3B9E-42F8-BEF0-D807C74E9232}"/>
              </a:ext>
            </a:extLst>
          </p:cNvPr>
          <p:cNvGrpSpPr/>
          <p:nvPr/>
        </p:nvGrpSpPr>
        <p:grpSpPr>
          <a:xfrm flipH="1">
            <a:off x="343921" y="2289113"/>
            <a:ext cx="1947327" cy="366639"/>
            <a:chOff x="2986517" y="1411730"/>
            <a:chExt cx="2058726" cy="1665675"/>
          </a:xfrm>
        </p:grpSpPr>
        <p:sp>
          <p:nvSpPr>
            <p:cNvPr id="55" name="한쪽 모서리가 잘린 사각형 41">
              <a:extLst>
                <a:ext uri="{FF2B5EF4-FFF2-40B4-BE49-F238E27FC236}">
                  <a16:creationId xmlns:a16="http://schemas.microsoft.com/office/drawing/2014/main" id="{F54C0BB9-22A6-47E3-8ED6-C9D6C83F9FB9}"/>
                </a:ext>
              </a:extLst>
            </p:cNvPr>
            <p:cNvSpPr/>
            <p:nvPr/>
          </p:nvSpPr>
          <p:spPr>
            <a:xfrm>
              <a:off x="3097909" y="1411730"/>
              <a:ext cx="1947334" cy="165946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긴급한 상황 찾아야할 기관을 선택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C4FA2B62-D307-4ED5-A3FA-3A1208842EC3}"/>
                </a:ext>
              </a:extLst>
            </p:cNvPr>
            <p:cNvSpPr/>
            <p:nvPr/>
          </p:nvSpPr>
          <p:spPr>
            <a:xfrm rot="16200000" flipH="1">
              <a:off x="2965017" y="2944513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598B00-E448-4BA2-9D67-A73A84CA3A9B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0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D5E653-FF27-4C7C-B0D2-119806CE7F24}"/>
              </a:ext>
            </a:extLst>
          </p:cNvPr>
          <p:cNvSpPr/>
          <p:nvPr/>
        </p:nvSpPr>
        <p:spPr>
          <a:xfrm>
            <a:off x="2048548" y="1657076"/>
            <a:ext cx="1338504" cy="4228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7B2D60-F2C2-4278-B90C-1A96CD10685F}"/>
              </a:ext>
            </a:extLst>
          </p:cNvPr>
          <p:cNvSpPr/>
          <p:nvPr/>
        </p:nvSpPr>
        <p:spPr>
          <a:xfrm>
            <a:off x="2048548" y="3255575"/>
            <a:ext cx="1338504" cy="418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F92BE-42C9-4D7E-8C21-C9D7756DA01C}"/>
              </a:ext>
            </a:extLst>
          </p:cNvPr>
          <p:cNvSpPr txBox="1"/>
          <p:nvPr/>
        </p:nvSpPr>
        <p:spPr>
          <a:xfrm>
            <a:off x="2179636" y="269280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기관위치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9E0C26-F78A-434F-A3B5-DAB9DC458C88}"/>
              </a:ext>
            </a:extLst>
          </p:cNvPr>
          <p:cNvSpPr txBox="1"/>
          <p:nvPr/>
        </p:nvSpPr>
        <p:spPr>
          <a:xfrm>
            <a:off x="2291248" y="2005200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국가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1E885-18E3-461C-B7FB-0024C68E11CF}"/>
              </a:ext>
            </a:extLst>
          </p:cNvPr>
          <p:cNvSpPr txBox="1"/>
          <p:nvPr/>
        </p:nvSpPr>
        <p:spPr>
          <a:xfrm>
            <a:off x="2291248" y="3369600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연락처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A34E9-E0F8-4B39-8786-0AEAC391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66" y="1945363"/>
            <a:ext cx="7029450" cy="309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5C9E2-E793-45A6-B07D-D5B2091A64FB}"/>
              </a:ext>
            </a:extLst>
          </p:cNvPr>
          <p:cNvSpPr txBox="1"/>
          <p:nvPr/>
        </p:nvSpPr>
        <p:spPr>
          <a:xfrm>
            <a:off x="2291248" y="4010400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주의 사항</a:t>
            </a: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3B53C646-6066-49AF-AF4D-B9A998EAFAB5}"/>
              </a:ext>
            </a:extLst>
          </p:cNvPr>
          <p:cNvSpPr/>
          <p:nvPr/>
        </p:nvSpPr>
        <p:spPr>
          <a:xfrm rot="16200000" flipH="1">
            <a:off x="7842025" y="3031530"/>
            <a:ext cx="17690" cy="127493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D9A627F-770D-45A4-B96D-5B58CF4FD059}"/>
              </a:ext>
            </a:extLst>
          </p:cNvPr>
          <p:cNvGrpSpPr/>
          <p:nvPr/>
        </p:nvGrpSpPr>
        <p:grpSpPr>
          <a:xfrm flipH="1">
            <a:off x="348069" y="2701482"/>
            <a:ext cx="1877635" cy="471908"/>
            <a:chOff x="2986517" y="1411730"/>
            <a:chExt cx="2058726" cy="1665675"/>
          </a:xfrm>
        </p:grpSpPr>
        <p:sp>
          <p:nvSpPr>
            <p:cNvPr id="55" name="한쪽 모서리가 잘린 사각형 41">
              <a:extLst>
                <a:ext uri="{FF2B5EF4-FFF2-40B4-BE49-F238E27FC236}">
                  <a16:creationId xmlns:a16="http://schemas.microsoft.com/office/drawing/2014/main" id="{65CCCCFC-3947-4827-B7C8-A192DEB81CF5}"/>
                </a:ext>
              </a:extLst>
            </p:cNvPr>
            <p:cNvSpPr/>
            <p:nvPr/>
          </p:nvSpPr>
          <p:spPr>
            <a:xfrm>
              <a:off x="3097909" y="1411730"/>
              <a:ext cx="1947334" cy="165946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선택된 조건에 대한 연락처 정보를 제공합니다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36CEB670-7EE5-4813-BC94-4068C130ED64}"/>
                </a:ext>
              </a:extLst>
            </p:cNvPr>
            <p:cNvSpPr/>
            <p:nvPr/>
          </p:nvSpPr>
          <p:spPr>
            <a:xfrm rot="16200000" flipH="1">
              <a:off x="2965017" y="2944513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C3E9EE-A2A2-46A5-81FE-83E0C1E0F64A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7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D5E653-FF27-4C7C-B0D2-119806CE7F24}"/>
              </a:ext>
            </a:extLst>
          </p:cNvPr>
          <p:cNvSpPr/>
          <p:nvPr/>
        </p:nvSpPr>
        <p:spPr>
          <a:xfrm>
            <a:off x="2048548" y="1657076"/>
            <a:ext cx="1338504" cy="4228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7B2D60-F2C2-4278-B90C-1A96CD10685F}"/>
              </a:ext>
            </a:extLst>
          </p:cNvPr>
          <p:cNvSpPr/>
          <p:nvPr/>
        </p:nvSpPr>
        <p:spPr>
          <a:xfrm>
            <a:off x="2048548" y="3917412"/>
            <a:ext cx="1338504" cy="418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F92BE-42C9-4D7E-8C21-C9D7756DA01C}"/>
              </a:ext>
            </a:extLst>
          </p:cNvPr>
          <p:cNvSpPr txBox="1"/>
          <p:nvPr/>
        </p:nvSpPr>
        <p:spPr>
          <a:xfrm>
            <a:off x="2179636" y="269280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기관위치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9E0C26-F78A-434F-A3B5-DAB9DC458C88}"/>
              </a:ext>
            </a:extLst>
          </p:cNvPr>
          <p:cNvSpPr txBox="1"/>
          <p:nvPr/>
        </p:nvSpPr>
        <p:spPr>
          <a:xfrm>
            <a:off x="2291248" y="2005200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국가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1E885-18E3-461C-B7FB-0024C68E11CF}"/>
              </a:ext>
            </a:extLst>
          </p:cNvPr>
          <p:cNvSpPr txBox="1"/>
          <p:nvPr/>
        </p:nvSpPr>
        <p:spPr>
          <a:xfrm>
            <a:off x="2291248" y="3365951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연락처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5C9E2-E793-45A6-B07D-D5B2091A64FB}"/>
              </a:ext>
            </a:extLst>
          </p:cNvPr>
          <p:cNvSpPr txBox="1"/>
          <p:nvPr/>
        </p:nvSpPr>
        <p:spPr>
          <a:xfrm>
            <a:off x="2291248" y="4009237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주의 사항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D4C35D8-B542-4007-AE5C-8A72C0E70B62}"/>
              </a:ext>
            </a:extLst>
          </p:cNvPr>
          <p:cNvGrpSpPr/>
          <p:nvPr/>
        </p:nvGrpSpPr>
        <p:grpSpPr>
          <a:xfrm>
            <a:off x="7615575" y="5011125"/>
            <a:ext cx="2356326" cy="874059"/>
            <a:chOff x="2986516" y="625877"/>
            <a:chExt cx="2058727" cy="5131533"/>
          </a:xfrm>
        </p:grpSpPr>
        <p:sp>
          <p:nvSpPr>
            <p:cNvPr id="61" name="한쪽 모서리가 잘린 사각형 41">
              <a:extLst>
                <a:ext uri="{FF2B5EF4-FFF2-40B4-BE49-F238E27FC236}">
                  <a16:creationId xmlns:a16="http://schemas.microsoft.com/office/drawing/2014/main" id="{2992E259-6705-4A67-94FA-11025589D4D6}"/>
                </a:ext>
              </a:extLst>
            </p:cNvPr>
            <p:cNvSpPr/>
            <p:nvPr/>
          </p:nvSpPr>
          <p:spPr>
            <a:xfrm>
              <a:off x="3097908" y="625877"/>
              <a:ext cx="1947335" cy="513153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b="1" dirty="0">
                  <a:solidFill>
                    <a:schemeClr val="tx1"/>
                  </a:solidFill>
                </a:rPr>
                <a:t>직관적인 정보 제공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endParaRPr lang="en-US" altLang="ko-KR" sz="1000" b="1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>
                  <a:solidFill>
                    <a:schemeClr val="tx1"/>
                  </a:solidFill>
                </a:rPr>
                <a:t>에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)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무심코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>
                  <a:solidFill>
                    <a:schemeClr val="tx1"/>
                  </a:solidFill>
                </a:rPr>
                <a:t>     실수 할 수 있는 문화정보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3B53C646-6066-49AF-AF4D-B9A998EAFAB5}"/>
                </a:ext>
              </a:extLst>
            </p:cNvPr>
            <p:cNvSpPr/>
            <p:nvPr/>
          </p:nvSpPr>
          <p:spPr>
            <a:xfrm rot="16200000" flipH="1">
              <a:off x="2965015" y="647384"/>
              <a:ext cx="154394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2F2D06-2517-4313-A242-32136CF9E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63" y="1772625"/>
            <a:ext cx="3825159" cy="382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C84F61-DC97-4DDA-8B77-2F34BB244D16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7B2D60-F2C2-4278-B90C-1A96CD10685F}"/>
              </a:ext>
            </a:extLst>
          </p:cNvPr>
          <p:cNvSpPr/>
          <p:nvPr/>
        </p:nvSpPr>
        <p:spPr>
          <a:xfrm>
            <a:off x="2440433" y="3431179"/>
            <a:ext cx="1338504" cy="418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F92BE-42C9-4D7E-8C21-C9D7756DA01C}"/>
              </a:ext>
            </a:extLst>
          </p:cNvPr>
          <p:cNvSpPr txBox="1"/>
          <p:nvPr/>
        </p:nvSpPr>
        <p:spPr>
          <a:xfrm>
            <a:off x="3249947" y="330589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위치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9E0C26-F78A-434F-A3B5-DAB9DC458C88}"/>
              </a:ext>
            </a:extLst>
          </p:cNvPr>
          <p:cNvSpPr txBox="1"/>
          <p:nvPr/>
        </p:nvSpPr>
        <p:spPr>
          <a:xfrm>
            <a:off x="3361559" y="2618291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국가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1E885-18E3-461C-B7FB-0024C68E11CF}"/>
              </a:ext>
            </a:extLst>
          </p:cNvPr>
          <p:cNvSpPr txBox="1"/>
          <p:nvPr/>
        </p:nvSpPr>
        <p:spPr>
          <a:xfrm>
            <a:off x="2683133" y="2879718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연락처</a:t>
            </a:r>
          </a:p>
        </p:txBody>
      </p:sp>
      <p:pic>
        <p:nvPicPr>
          <p:cNvPr id="1026" name="Picture 2" descr="Membership Committee - Three People Icon Png Clipart (595x595), Png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5" y="2793491"/>
            <a:ext cx="1823634" cy="12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lating, customer services, support, translator, international,  translation, translat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17" y="2835025"/>
            <a:ext cx="1230773" cy="123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230" y="2335827"/>
            <a:ext cx="2183093" cy="21863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톱니 모양의 오른쪽 화살표 13"/>
          <p:cNvSpPr/>
          <p:nvPr/>
        </p:nvSpPr>
        <p:spPr>
          <a:xfrm>
            <a:off x="3796846" y="2879718"/>
            <a:ext cx="1379774" cy="5492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톱니 모양의 오른쪽 화살표 63"/>
          <p:cNvSpPr/>
          <p:nvPr/>
        </p:nvSpPr>
        <p:spPr>
          <a:xfrm rot="10800000">
            <a:off x="3796846" y="3515227"/>
            <a:ext cx="1379774" cy="5492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톱니 모양의 오른쪽 화살표 65"/>
          <p:cNvSpPr/>
          <p:nvPr/>
        </p:nvSpPr>
        <p:spPr>
          <a:xfrm>
            <a:off x="7657433" y="2879718"/>
            <a:ext cx="1379774" cy="5492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톱니 모양의 오른쪽 화살표 66"/>
          <p:cNvSpPr/>
          <p:nvPr/>
        </p:nvSpPr>
        <p:spPr>
          <a:xfrm rot="10800000">
            <a:off x="7657433" y="3515227"/>
            <a:ext cx="1379774" cy="5492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27565" y="3044464"/>
            <a:ext cx="1208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세이프 서비스 요청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94302" y="3674452"/>
            <a:ext cx="837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공급자 연결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940591" y="3038943"/>
            <a:ext cx="813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수요자 연결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40591" y="3674452"/>
            <a:ext cx="875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서비스 제공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DA219B-4633-452B-88C7-1F0B9EE51023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Model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5D4292-9C1B-4253-A7F5-A8FD77880E13}"/>
              </a:ext>
            </a:extLst>
          </p:cNvPr>
          <p:cNvSpPr/>
          <p:nvPr/>
        </p:nvSpPr>
        <p:spPr>
          <a:xfrm>
            <a:off x="2148114" y="1259258"/>
            <a:ext cx="930365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B0F0"/>
                </a:solidFill>
              </a:rPr>
              <a:t>웹 서비스를 모바일 또는 수익성의 사업 모델로 가져간다면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CF1DFC-221C-483B-B8B6-B23584702490}"/>
              </a:ext>
            </a:extLst>
          </p:cNvPr>
          <p:cNvSpPr/>
          <p:nvPr/>
        </p:nvSpPr>
        <p:spPr>
          <a:xfrm>
            <a:off x="3194502" y="5003151"/>
            <a:ext cx="61678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ㆍ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위급상황 가이드 와 수요자와의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연결자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역할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ㆍ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가이드 스스로 직접 등록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수요자의 요청에 반응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ㆍ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기존의 전화서비스로는 해결 못하는 현장상황에 대처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0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7B2D60-F2C2-4278-B90C-1A96CD10685F}"/>
              </a:ext>
            </a:extLst>
          </p:cNvPr>
          <p:cNvSpPr/>
          <p:nvPr/>
        </p:nvSpPr>
        <p:spPr>
          <a:xfrm>
            <a:off x="2005005" y="3844840"/>
            <a:ext cx="1338504" cy="418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F92BE-42C9-4D7E-8C21-C9D7756DA01C}"/>
              </a:ext>
            </a:extLst>
          </p:cNvPr>
          <p:cNvSpPr txBox="1"/>
          <p:nvPr/>
        </p:nvSpPr>
        <p:spPr>
          <a:xfrm>
            <a:off x="2814519" y="3719552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위치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9E0C26-F78A-434F-A3B5-DAB9DC458C88}"/>
              </a:ext>
            </a:extLst>
          </p:cNvPr>
          <p:cNvSpPr txBox="1"/>
          <p:nvPr/>
        </p:nvSpPr>
        <p:spPr>
          <a:xfrm>
            <a:off x="2926131" y="3031952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국가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1E885-18E3-461C-B7FB-0024C68E11CF}"/>
              </a:ext>
            </a:extLst>
          </p:cNvPr>
          <p:cNvSpPr txBox="1"/>
          <p:nvPr/>
        </p:nvSpPr>
        <p:spPr>
          <a:xfrm>
            <a:off x="2247705" y="3293379"/>
            <a:ext cx="85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연락처</a:t>
            </a:r>
          </a:p>
        </p:txBody>
      </p:sp>
      <p:pic>
        <p:nvPicPr>
          <p:cNvPr id="1026" name="Picture 2" descr="Membership Committee - Three People Icon Png Clipart (595x595), Png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0" y="4740219"/>
            <a:ext cx="1823634" cy="12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lating, customer services, support, translator, international,  translation, translat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34" y="3004393"/>
            <a:ext cx="679043" cy="6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261" y="1744044"/>
            <a:ext cx="2183093" cy="21863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9" name="TextBox 68"/>
          <p:cNvSpPr txBox="1"/>
          <p:nvPr/>
        </p:nvSpPr>
        <p:spPr>
          <a:xfrm>
            <a:off x="7373717" y="3452604"/>
            <a:ext cx="1076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통역 서비스 제공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36607" y="4088113"/>
            <a:ext cx="550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이용료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3932875" y="4318945"/>
            <a:ext cx="825422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7248797" y="4203529"/>
            <a:ext cx="1201269" cy="862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6998506" y="3930390"/>
            <a:ext cx="1186688" cy="782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" descr="Translating, customer services, support, translator, international,  translation, translat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34" y="2065303"/>
            <a:ext cx="679043" cy="6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화살표 연결선 58"/>
          <p:cNvCxnSpPr/>
          <p:nvPr/>
        </p:nvCxnSpPr>
        <p:spPr>
          <a:xfrm flipV="1">
            <a:off x="6246122" y="2443615"/>
            <a:ext cx="1777106" cy="146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246122" y="3190942"/>
            <a:ext cx="1777106" cy="149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316217" y="2625423"/>
            <a:ext cx="1639531" cy="4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483292" y="2697773"/>
            <a:ext cx="132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고객정보 전송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94876" y="3854922"/>
            <a:ext cx="903145" cy="4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903437" y="3929465"/>
            <a:ext cx="575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접수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72169" y="5060973"/>
            <a:ext cx="1207065" cy="4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94876" y="5175998"/>
            <a:ext cx="117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가이드 요청</a:t>
            </a:r>
          </a:p>
        </p:txBody>
      </p:sp>
      <p:sp>
        <p:nvSpPr>
          <p:cNvPr id="73" name="모서리가 둥근 직사각형 72"/>
          <p:cNvSpPr/>
          <p:nvPr/>
        </p:nvSpPr>
        <p:spPr>
          <a:xfrm rot="21313810">
            <a:off x="6247341" y="1864412"/>
            <a:ext cx="1639531" cy="4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 rot="21313810">
            <a:off x="6360601" y="1958681"/>
            <a:ext cx="141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</a:rPr>
              <a:t>차 위치 기반 전송</a:t>
            </a:r>
          </a:p>
        </p:txBody>
      </p:sp>
      <p:sp>
        <p:nvSpPr>
          <p:cNvPr id="75" name="모서리가 둥근 직사각형 74"/>
          <p:cNvSpPr/>
          <p:nvPr/>
        </p:nvSpPr>
        <p:spPr>
          <a:xfrm rot="229299">
            <a:off x="6528748" y="3419799"/>
            <a:ext cx="1117528" cy="4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 rot="236539">
            <a:off x="6573120" y="3523702"/>
            <a:ext cx="106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</a:rPr>
              <a:t>차 전체 전송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9187432" y="2679563"/>
            <a:ext cx="1639531" cy="4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323629" y="2603735"/>
            <a:ext cx="1506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</a:rPr>
              <a:t>분간 응답 없을 시 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</a:rPr>
              <a:t>차 가이드에게로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7751718" y="4825778"/>
            <a:ext cx="853439" cy="4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7753514" y="4898016"/>
            <a:ext cx="851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요금 제시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773448" y="5393945"/>
            <a:ext cx="1639531" cy="4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023228" y="5313705"/>
            <a:ext cx="11716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</a:rPr>
              <a:t>가이드 선택 후 서비스 제공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A11126-1BD1-4FA0-BFDD-922A6520E17F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Model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41EA9-F615-48A5-B0FB-D4791B1860A0}"/>
              </a:ext>
            </a:extLst>
          </p:cNvPr>
          <p:cNvSpPr/>
          <p:nvPr/>
        </p:nvSpPr>
        <p:spPr>
          <a:xfrm>
            <a:off x="0" y="1012004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B0F0"/>
                </a:solidFill>
              </a:rPr>
              <a:t>수익의 기대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7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#IMPORT </a:t>
            </a:r>
          </a:p>
          <a:p>
            <a:r>
              <a:rPr lang="en-US" altLang="ko-KR" sz="900" kern="0" dirty="0">
                <a:solidFill>
                  <a:srgbClr val="7C97C2"/>
                </a:solidFill>
              </a:rPr>
              <a:t>Overseas Emergency Contact Network</a:t>
            </a:r>
            <a:endParaRPr lang="en-US" altLang="ko-KR" sz="9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717800" y="1228725"/>
            <a:ext cx="787062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231061" y="2726933"/>
            <a:ext cx="9357360" cy="1861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8800" b="1" kern="0" dirty="0">
                <a:ln w="12700">
                  <a:noFill/>
                </a:ln>
                <a:solidFill>
                  <a:srgbClr val="7C97C2"/>
                </a:solidFill>
              </a:rPr>
              <a:t>질문 있으신가요</a:t>
            </a:r>
            <a:r>
              <a:rPr lang="en-US" altLang="ko-KR" sz="8800" b="1" kern="0" dirty="0">
                <a:ln w="12700">
                  <a:noFill/>
                </a:ln>
                <a:solidFill>
                  <a:srgbClr val="7C97C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20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865028" y="2638097"/>
            <a:ext cx="2713243" cy="2713242"/>
            <a:chOff x="5708291" y="1967371"/>
            <a:chExt cx="1880559" cy="188055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708292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 59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370229" y="2638097"/>
            <a:ext cx="2713242" cy="2713242"/>
            <a:chOff x="5708291" y="1967371"/>
            <a:chExt cx="1880558" cy="188055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75" name="자유형 74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1279988" y="3619615"/>
            <a:ext cx="2872921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4961068" y="4000616"/>
            <a:ext cx="2259790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1432388" y="3772015"/>
            <a:ext cx="2872921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39667" y="2659809"/>
            <a:ext cx="2713242" cy="2713242"/>
            <a:chOff x="5708291" y="1967371"/>
            <a:chExt cx="1880558" cy="1880558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자유형 72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1279988" y="3490388"/>
            <a:ext cx="2872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아이디어 접근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4785189" y="3475331"/>
            <a:ext cx="287292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8290389" y="3511014"/>
            <a:ext cx="287292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Model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운영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1432388" y="3772015"/>
            <a:ext cx="2872921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5113468" y="4153016"/>
            <a:ext cx="2259790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1584788" y="3924415"/>
            <a:ext cx="2872921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78A978-327C-4C55-AEA9-EEA73B035048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1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#IMPORT </a:t>
            </a:r>
          </a:p>
          <a:p>
            <a:r>
              <a:rPr lang="en-US" altLang="ko-KR" sz="900" kern="0" dirty="0">
                <a:solidFill>
                  <a:srgbClr val="7C97C2"/>
                </a:solidFill>
              </a:rPr>
              <a:t>Overseas Emergency Contact Network</a:t>
            </a:r>
            <a:endParaRPr lang="en-US" altLang="ko-KR" sz="9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717800" y="1228725"/>
            <a:ext cx="787062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39" y="1646399"/>
            <a:ext cx="6934202" cy="4632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6405" y="6093735"/>
            <a:ext cx="25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법무부 </a:t>
            </a:r>
            <a:r>
              <a:rPr lang="en-US" altLang="ko-KR" sz="900"/>
              <a:t>-&gt; </a:t>
            </a:r>
            <a:r>
              <a:rPr lang="ko-KR" altLang="en-US" sz="900" dirty="0"/>
              <a:t>출입국 통계</a:t>
            </a:r>
            <a:r>
              <a:rPr lang="en-US" altLang="ko-KR" sz="900" dirty="0"/>
              <a:t>(http://www.moj.go.kr/moj/2411/subview.do)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7599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2760436" y="-1645421"/>
            <a:ext cx="2872921" cy="75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6265636" y="-1645421"/>
            <a:ext cx="2872921" cy="75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연구 및 사례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73A89-8EEA-44F2-AD82-DC8AC52B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24" y="2162596"/>
            <a:ext cx="1554752" cy="16887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1B29B1-8954-4BD7-B85F-D454DE13F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714" y="2314337"/>
            <a:ext cx="1429269" cy="16688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A0ECD1-23CD-450C-B2A8-187BA3B25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104" y="2163256"/>
            <a:ext cx="1511046" cy="1668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805BB-B031-4B8B-8E6B-B6B0678AF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069" y="2126815"/>
            <a:ext cx="1496327" cy="16887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5DF3B6-2E8F-44DE-893C-AC9AA9FAB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878" y="2011035"/>
            <a:ext cx="1702401" cy="17884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90119B-0CBB-4D87-A58A-D44BF4E66172}"/>
              </a:ext>
            </a:extLst>
          </p:cNvPr>
          <p:cNvSpPr/>
          <p:nvPr/>
        </p:nvSpPr>
        <p:spPr>
          <a:xfrm>
            <a:off x="0" y="4634569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외국에 나갔을 때 누구에게나 일어날 수 있는 상황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도움을 줄 수 있을 만한 서비스는 없을까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5E83DA-9B35-43B3-95DB-18EB226C57AA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3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98FB9B-7A0F-4F5C-BC1F-637B0683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17" y="1819285"/>
            <a:ext cx="3674626" cy="4165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799695-00DE-4BF2-B1CF-479A77D6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" y="1819285"/>
            <a:ext cx="3515919" cy="4165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7810FD-227A-49F2-8AAF-BC570ECD6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801" y="1819285"/>
            <a:ext cx="3101938" cy="4165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462FD4-FD28-45D1-BCBE-EF2B66FA63CF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4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26063C-E227-405E-96DF-6204287F4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333" y="1055382"/>
            <a:ext cx="6401333" cy="47472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71F0BAD-17B9-4F54-80E3-89729FDF469B}"/>
              </a:ext>
            </a:extLst>
          </p:cNvPr>
          <p:cNvSpPr/>
          <p:nvPr/>
        </p:nvSpPr>
        <p:spPr>
          <a:xfrm>
            <a:off x="1" y="5984885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대한민국 외교부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해외 안전여행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웹 페이지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0563C1"/>
                </a:solidFill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http://0404.go.kr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CA7DF7-BC5C-44F0-9D56-E9A074374954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1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844A6E-1FBC-45AA-BCB9-5205A6CF8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60" y="416276"/>
            <a:ext cx="7483480" cy="63036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D8B026-339B-435E-968A-1B07130360C2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E71C8FC-059C-4406-9DCF-E4432D08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58" y="929572"/>
            <a:ext cx="7498284" cy="49988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CD472A-3062-4E47-9C43-BC43964DF98B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7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E71C8FC-059C-4406-9DCF-E4432D08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73" y="1139478"/>
            <a:ext cx="3434284" cy="22895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EFC787-C8E6-4755-AA1D-7E8E8129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37" y="1970510"/>
            <a:ext cx="9534525" cy="4410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3324-0022-4765-A82D-C90BF5E6D244}"/>
              </a:ext>
            </a:extLst>
          </p:cNvPr>
          <p:cNvSpPr/>
          <p:nvPr/>
        </p:nvSpPr>
        <p:spPr>
          <a:xfrm>
            <a:off x="0" y="539286"/>
            <a:ext cx="2148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1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529</Words>
  <Application>Microsoft Office PowerPoint</Application>
  <PresentationFormat>와이드스크린</PresentationFormat>
  <Paragraphs>153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Nanum Barun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ASIA_06</cp:lastModifiedBy>
  <cp:revision>66</cp:revision>
  <dcterms:created xsi:type="dcterms:W3CDTF">2020-10-01T01:25:49Z</dcterms:created>
  <dcterms:modified xsi:type="dcterms:W3CDTF">2020-11-12T06:13:04Z</dcterms:modified>
</cp:coreProperties>
</file>