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</p:sldMasterIdLst>
  <p:notesMasterIdLst>
    <p:notesMasterId r:id="rId11"/>
  </p:notesMasterIdLst>
  <p:sldIdLst>
    <p:sldId id="283" r:id="rId2"/>
    <p:sldId id="324" r:id="rId3"/>
    <p:sldId id="326" r:id="rId4"/>
    <p:sldId id="327" r:id="rId5"/>
    <p:sldId id="337" r:id="rId6"/>
    <p:sldId id="316" r:id="rId7"/>
    <p:sldId id="258" r:id="rId8"/>
    <p:sldId id="336" r:id="rId9"/>
    <p:sldId id="29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353216"/>
    <a:srgbClr val="F32429"/>
    <a:srgbClr val="04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5433" autoAdjust="0"/>
  </p:normalViewPr>
  <p:slideViewPr>
    <p:cSldViewPr snapToGrid="0">
      <p:cViewPr varScale="1">
        <p:scale>
          <a:sx n="109" d="100"/>
          <a:sy n="109" d="100"/>
        </p:scale>
        <p:origin x="648" y="10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74C4DD-6522-4666-A2B4-2BAAEFF64219}" type="datetime1">
              <a:rPr lang="ko-KR" altLang="en-US"/>
              <a:pPr lvl="0">
                <a:defRPr/>
              </a:pPr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90B4AAC-741A-47FC-AB07-9F8CC13D84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90B4AAC-741A-47FC-AB07-9F8CC13D84D1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90B4AAC-741A-47FC-AB07-9F8CC13D84D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46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90B4AAC-741A-47FC-AB07-9F8CC13D84D1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7E02E84-960E-455D-A21E-CF2EB5674062}"/>
              </a:ext>
            </a:extLst>
          </p:cNvPr>
          <p:cNvSpPr txBox="1"/>
          <p:nvPr userDrawn="1"/>
        </p:nvSpPr>
        <p:spPr>
          <a:xfrm>
            <a:off x="579220" y="210092"/>
            <a:ext cx="881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1" kern="0" dirty="0">
                <a:solidFill>
                  <a:srgbClr val="7C97C2"/>
                </a:solidFill>
              </a:rPr>
              <a:t>#IMPORT</a:t>
            </a:r>
            <a:endParaRPr lang="en-US" altLang="ko-KR" sz="1200" b="1" i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7B5477-A081-4532-83EF-3A1C492D27E2}"/>
              </a:ext>
            </a:extLst>
          </p:cNvPr>
          <p:cNvGrpSpPr/>
          <p:nvPr userDrawn="1"/>
        </p:nvGrpSpPr>
        <p:grpSpPr>
          <a:xfrm>
            <a:off x="10116457" y="103051"/>
            <a:ext cx="1655980" cy="491083"/>
            <a:chOff x="1986180" y="1128932"/>
            <a:chExt cx="5524500" cy="1638296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2166B1A-F70A-425D-BCB5-8E863CFA5B9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22911" t="60477" r="22089" b="25859"/>
            <a:stretch/>
          </p:blipFill>
          <p:spPr>
            <a:xfrm>
              <a:off x="1986180" y="1460500"/>
              <a:ext cx="3919320" cy="97516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DB68B55-BAEE-4DFE-BBD6-441CC051517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39970" t="31052" r="39050" b="49223"/>
            <a:stretch/>
          </p:blipFill>
          <p:spPr>
            <a:xfrm>
              <a:off x="5770780" y="1128932"/>
              <a:ext cx="1739900" cy="1638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9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54CA3-8D11-45CB-BD5C-FE277CB91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9FA83-DB25-42FF-A430-DEFA1F541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A195B-155B-4E87-BB4E-9A7A4E69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7623-652D-4A21-948E-6EA859215EA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9BC43-77F6-4DB0-8861-F4A5359C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2AE94-D954-40BF-AA37-64A24F6A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C3055-9A8C-4314-97C6-2A8DC8ECE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8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6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62:300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5010411" y="5276386"/>
            <a:ext cx="642891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978351" y="4804240"/>
            <a:ext cx="250581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</a:rPr>
              <a:t>박성호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</a:rPr>
              <a:t>조장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),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</a:rPr>
              <a:t>안길환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</a:rPr>
              <a:t>윤현영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7575" y="5276386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prstClr val="white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77041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1440600" y="5276386"/>
            <a:ext cx="0" cy="159204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아시아경제 교육센터, 인공지능·빅데이터·클라우드 IT/SW분야 교육 강사 모집">
            <a:extLst>
              <a:ext uri="{FF2B5EF4-FFF2-40B4-BE49-F238E27FC236}">
                <a16:creationId xmlns:a16="http://schemas.microsoft.com/office/drawing/2014/main" id="{935997FD-D7DF-4CD1-87F8-CC4476B3A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3" t="11305" r="13137" b="26345"/>
          <a:stretch/>
        </p:blipFill>
        <p:spPr bwMode="auto">
          <a:xfrm>
            <a:off x="641338" y="272828"/>
            <a:ext cx="1620181" cy="24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1874AD-ADDA-4A90-BF90-CA074CF34A0B}"/>
              </a:ext>
            </a:extLst>
          </p:cNvPr>
          <p:cNvSpPr/>
          <p:nvPr/>
        </p:nvSpPr>
        <p:spPr>
          <a:xfrm>
            <a:off x="5395782" y="5336744"/>
            <a:ext cx="162018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353216"/>
                </a:solidFill>
              </a:rPr>
              <a:t>2020. 11. 20 (</a:t>
            </a:r>
            <a:r>
              <a:rPr lang="ko-KR" altLang="en-US" sz="1400" b="1" kern="0" dirty="0">
                <a:solidFill>
                  <a:srgbClr val="353216"/>
                </a:solidFill>
              </a:rPr>
              <a:t>금</a:t>
            </a:r>
            <a:r>
              <a:rPr lang="en-US" altLang="ko-KR" sz="1400" b="1" kern="0" dirty="0">
                <a:solidFill>
                  <a:srgbClr val="353216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7A6BB2-88F2-4729-973E-99B23DC35D38}"/>
              </a:ext>
            </a:extLst>
          </p:cNvPr>
          <p:cNvSpPr/>
          <p:nvPr/>
        </p:nvSpPr>
        <p:spPr>
          <a:xfrm>
            <a:off x="641338" y="827720"/>
            <a:ext cx="15965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진행보고</a:t>
            </a:r>
            <a:endParaRPr lang="en-US" altLang="ko-KR" sz="1400" b="1" dirty="0"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F3EEA6-27B4-4B70-BB40-51197013ECE0}"/>
              </a:ext>
            </a:extLst>
          </p:cNvPr>
          <p:cNvSpPr/>
          <p:nvPr/>
        </p:nvSpPr>
        <p:spPr>
          <a:xfrm>
            <a:off x="1" y="2221635"/>
            <a:ext cx="12191999" cy="15101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#IMPORT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 dirty="0" err="1">
                <a:solidFill>
                  <a:srgbClr val="7C97C2"/>
                </a:solidFill>
                <a:latin typeface="+mn-ea"/>
              </a:rPr>
              <a:t>Safenote</a:t>
            </a:r>
            <a:endParaRPr lang="en-US" altLang="ko-KR" sz="2000" kern="0" dirty="0">
              <a:solidFill>
                <a:srgbClr val="7C97C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86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A44418-6E07-47E6-8219-BD9239D91983}"/>
              </a:ext>
            </a:extLst>
          </p:cNvPr>
          <p:cNvSpPr/>
          <p:nvPr/>
        </p:nvSpPr>
        <p:spPr>
          <a:xfrm>
            <a:off x="606668" y="468948"/>
            <a:ext cx="371914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( DB /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Restfull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464C5DC0-73B8-4B49-9809-A923BAA01186}"/>
              </a:ext>
            </a:extLst>
          </p:cNvPr>
          <p:cNvSpPr/>
          <p:nvPr/>
        </p:nvSpPr>
        <p:spPr>
          <a:xfrm>
            <a:off x="7316854" y="3821790"/>
            <a:ext cx="2875085" cy="0"/>
          </a:xfrm>
          <a:custGeom>
            <a:avLst/>
            <a:gdLst>
              <a:gd name="connsiteX0" fmla="*/ 0 w 2875085"/>
              <a:gd name="connsiteY0" fmla="*/ 0 h 0"/>
              <a:gd name="connsiteX1" fmla="*/ 2875085 w 2875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75085">
                <a:moveTo>
                  <a:pt x="0" y="0"/>
                </a:moveTo>
                <a:lnTo>
                  <a:pt x="2875085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BA0FAE-1868-40E4-97E5-D5007CDF6583}"/>
              </a:ext>
            </a:extLst>
          </p:cNvPr>
          <p:cNvSpPr/>
          <p:nvPr/>
        </p:nvSpPr>
        <p:spPr>
          <a:xfrm>
            <a:off x="972275" y="1872765"/>
            <a:ext cx="6162951" cy="4340425"/>
          </a:xfrm>
          <a:prstGeom prst="rect">
            <a:avLst/>
          </a:prstGeom>
          <a:noFill/>
          <a:ln w="28575">
            <a:solidFill>
              <a:srgbClr val="F32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C8AD60-DCFC-466F-AA50-E89D3FD5A1AF}"/>
              </a:ext>
            </a:extLst>
          </p:cNvPr>
          <p:cNvGrpSpPr/>
          <p:nvPr/>
        </p:nvGrpSpPr>
        <p:grpSpPr>
          <a:xfrm>
            <a:off x="740279" y="1652331"/>
            <a:ext cx="674214" cy="643608"/>
            <a:chOff x="2864331" y="1629052"/>
            <a:chExt cx="1075027" cy="102622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A64322B-9448-4F60-A28B-EB0E8486A5A9}"/>
                </a:ext>
              </a:extLst>
            </p:cNvPr>
            <p:cNvSpPr/>
            <p:nvPr/>
          </p:nvSpPr>
          <p:spPr>
            <a:xfrm>
              <a:off x="2864331" y="1629052"/>
              <a:ext cx="1075027" cy="10262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324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B5BAA63-3458-4F62-AD6B-83143E47F5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8" t="46095" r="19468" b="9852"/>
            <a:stretch/>
          </p:blipFill>
          <p:spPr bwMode="auto">
            <a:xfrm>
              <a:off x="2912856" y="1997102"/>
              <a:ext cx="972969" cy="388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801C9-0F8B-4112-AEF5-98FCBDE5B76B}"/>
              </a:ext>
            </a:extLst>
          </p:cNvPr>
          <p:cNvSpPr/>
          <p:nvPr/>
        </p:nvSpPr>
        <p:spPr>
          <a:xfrm>
            <a:off x="1488886" y="2384618"/>
            <a:ext cx="4867952" cy="3664161"/>
          </a:xfrm>
          <a:prstGeom prst="rect">
            <a:avLst/>
          </a:prstGeom>
          <a:noFill/>
          <a:ln w="19050">
            <a:solidFill>
              <a:srgbClr val="35321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9E47A0-5FF4-4E2A-B39E-1B3406DF339D}"/>
              </a:ext>
            </a:extLst>
          </p:cNvPr>
          <p:cNvSpPr txBox="1"/>
          <p:nvPr/>
        </p:nvSpPr>
        <p:spPr>
          <a:xfrm>
            <a:off x="1416148" y="1504663"/>
            <a:ext cx="2332095" cy="333617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40404"/>
                </a:solidFill>
              </a:rPr>
              <a:t>Oracle</a:t>
            </a:r>
            <a:r>
              <a:rPr lang="ko-KR" altLang="en-US" sz="1200" b="1" dirty="0">
                <a:solidFill>
                  <a:srgbClr val="040404"/>
                </a:solidFill>
              </a:rPr>
              <a:t> </a:t>
            </a:r>
            <a:r>
              <a:rPr lang="en-US" altLang="ko-KR" sz="1200" b="1" dirty="0">
                <a:solidFill>
                  <a:srgbClr val="040404"/>
                </a:solidFill>
              </a:rPr>
              <a:t>Cloud</a:t>
            </a:r>
            <a:r>
              <a:rPr lang="ko-KR" altLang="en-US" sz="1200" b="1" dirty="0">
                <a:solidFill>
                  <a:srgbClr val="040404"/>
                </a:solidFill>
              </a:rPr>
              <a:t> </a:t>
            </a:r>
            <a:r>
              <a:rPr lang="en-US" altLang="ko-KR" sz="1200" b="1" dirty="0">
                <a:solidFill>
                  <a:srgbClr val="040404"/>
                </a:solidFill>
              </a:rPr>
              <a:t> Seoul REGION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CA391-8DD6-408E-894D-41C272DB14C4}"/>
              </a:ext>
            </a:extLst>
          </p:cNvPr>
          <p:cNvSpPr txBox="1"/>
          <p:nvPr/>
        </p:nvSpPr>
        <p:spPr>
          <a:xfrm>
            <a:off x="3712977" y="2073133"/>
            <a:ext cx="240648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40404"/>
                </a:solidFill>
              </a:rPr>
              <a:t>Oracle</a:t>
            </a:r>
            <a:r>
              <a:rPr lang="ko-KR" altLang="en-US" sz="1200" b="1" dirty="0">
                <a:solidFill>
                  <a:srgbClr val="040404"/>
                </a:solidFill>
              </a:rPr>
              <a:t> </a:t>
            </a:r>
            <a:r>
              <a:rPr lang="en-US" altLang="ko-KR" sz="1200" b="1" dirty="0">
                <a:solidFill>
                  <a:srgbClr val="040404"/>
                </a:solidFill>
              </a:rPr>
              <a:t>Cloud</a:t>
            </a:r>
            <a:r>
              <a:rPr lang="ko-KR" altLang="en-US" sz="1200" b="1" dirty="0">
                <a:solidFill>
                  <a:srgbClr val="040404"/>
                </a:solidFill>
              </a:rPr>
              <a:t> </a:t>
            </a:r>
            <a:r>
              <a:rPr lang="en-US" altLang="ko-KR" sz="1200" b="1" dirty="0">
                <a:solidFill>
                  <a:srgbClr val="040404"/>
                </a:solidFill>
              </a:rPr>
              <a:t> instance (VM)</a:t>
            </a:r>
            <a:endParaRPr lang="ko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2878EC-7035-41BE-A336-14575034B499}"/>
              </a:ext>
            </a:extLst>
          </p:cNvPr>
          <p:cNvSpPr txBox="1"/>
          <p:nvPr/>
        </p:nvSpPr>
        <p:spPr>
          <a:xfrm>
            <a:off x="4040424" y="2353340"/>
            <a:ext cx="2055576" cy="27417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333333"/>
                </a:solidFill>
                <a:latin typeface="Helvetica Neue"/>
              </a:rPr>
              <a:t>Ubuntu 20.04.1 LTS    IP</a:t>
            </a:r>
            <a:r>
              <a:rPr lang="ko-KR" altLang="en-US" sz="9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ko-KR" sz="900" dirty="0">
                <a:solidFill>
                  <a:srgbClr val="333333"/>
                </a:solidFill>
                <a:latin typeface="Helvetica Neue"/>
              </a:rPr>
              <a:t>:</a:t>
            </a:r>
            <a:r>
              <a:rPr lang="ko-KR" altLang="en-US" sz="9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Helvetica Neue"/>
              </a:rPr>
              <a:t>10.0.0.3</a:t>
            </a:r>
            <a:endParaRPr lang="ko-KR" altLang="en-US" sz="9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6218C66-FF56-458C-8B7F-4D7AE91E4FEF}"/>
              </a:ext>
            </a:extLst>
          </p:cNvPr>
          <p:cNvGrpSpPr/>
          <p:nvPr/>
        </p:nvGrpSpPr>
        <p:grpSpPr>
          <a:xfrm>
            <a:off x="1925417" y="2641190"/>
            <a:ext cx="1744368" cy="528818"/>
            <a:chOff x="1861094" y="3242567"/>
            <a:chExt cx="3166776" cy="96003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66F0A07-3ADA-4267-AD76-B3FEF8367A0A}"/>
                </a:ext>
              </a:extLst>
            </p:cNvPr>
            <p:cNvGrpSpPr/>
            <p:nvPr/>
          </p:nvGrpSpPr>
          <p:grpSpPr>
            <a:xfrm>
              <a:off x="1861094" y="3242567"/>
              <a:ext cx="997664" cy="952375"/>
              <a:chOff x="6198111" y="2223329"/>
              <a:chExt cx="2091949" cy="1996985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6C57A64F-816C-4CA0-B8E2-7618502D5E1D}"/>
                  </a:ext>
                </a:extLst>
              </p:cNvPr>
              <p:cNvSpPr/>
              <p:nvPr/>
            </p:nvSpPr>
            <p:spPr>
              <a:xfrm>
                <a:off x="6198111" y="2223329"/>
                <a:ext cx="2091949" cy="19969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8E8278E0-BACC-4E7B-BA2C-3C448B4FB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857" y="2729127"/>
                <a:ext cx="1208830" cy="985388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D614B9-957E-4DA0-841A-4A4A4E924B5E}"/>
                </a:ext>
              </a:extLst>
            </p:cNvPr>
            <p:cNvSpPr txBox="1"/>
            <p:nvPr/>
          </p:nvSpPr>
          <p:spPr>
            <a:xfrm>
              <a:off x="2962244" y="3704847"/>
              <a:ext cx="2065626" cy="4977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333333"/>
                  </a:solidFill>
                  <a:latin typeface="Helvetica Neue"/>
                </a:rPr>
                <a:t>MariaDB 10.3.25</a:t>
              </a:r>
              <a:endParaRPr lang="ko-KR" altLang="en-US" sz="900" dirty="0"/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E1E18E07-DA2B-449D-9D55-96B4723CA9A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95393" y="2111614"/>
            <a:ext cx="507914" cy="546008"/>
          </a:xfrm>
          <a:prstGeom prst="rect">
            <a:avLst/>
          </a:prstGeom>
          <a:noFill/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9C68ED92-FFD9-4C46-A835-0ED318430789}"/>
              </a:ext>
            </a:extLst>
          </p:cNvPr>
          <p:cNvGrpSpPr/>
          <p:nvPr/>
        </p:nvGrpSpPr>
        <p:grpSpPr>
          <a:xfrm>
            <a:off x="10029457" y="3393544"/>
            <a:ext cx="945504" cy="902584"/>
            <a:chOff x="7367354" y="943893"/>
            <a:chExt cx="997664" cy="952375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C3B8E87-FE56-4391-9048-5833941186DB}"/>
                </a:ext>
              </a:extLst>
            </p:cNvPr>
            <p:cNvSpPr/>
            <p:nvPr/>
          </p:nvSpPr>
          <p:spPr>
            <a:xfrm>
              <a:off x="7367354" y="943893"/>
              <a:ext cx="997664" cy="9523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래픽 68" descr="랩톱">
              <a:extLst>
                <a:ext uri="{FF2B5EF4-FFF2-40B4-BE49-F238E27FC236}">
                  <a16:creationId xmlns:a16="http://schemas.microsoft.com/office/drawing/2014/main" id="{1298C894-1E0F-4851-9216-F69E09FA9200}"/>
                </a:ext>
              </a:extLst>
            </p:cNvPr>
            <p:cNvGrpSpPr/>
            <p:nvPr/>
          </p:nvGrpSpPr>
          <p:grpSpPr>
            <a:xfrm>
              <a:off x="7507217" y="1044062"/>
              <a:ext cx="717939" cy="717939"/>
              <a:chOff x="6265985" y="1449019"/>
              <a:chExt cx="914400" cy="914400"/>
            </a:xfrm>
            <a:solidFill>
              <a:schemeClr val="bg2">
                <a:lumMod val="50000"/>
              </a:schemeClr>
            </a:solidFill>
          </p:grpSpPr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A90B3C71-9505-4C6F-A4AA-295ADDEC4196}"/>
                  </a:ext>
                </a:extLst>
              </p:cNvPr>
              <p:cNvSpPr/>
              <p:nvPr/>
            </p:nvSpPr>
            <p:spPr>
              <a:xfrm>
                <a:off x="6399335" y="1639519"/>
                <a:ext cx="647700" cy="438150"/>
              </a:xfrm>
              <a:custGeom>
                <a:avLst/>
                <a:gdLst>
                  <a:gd name="connsiteX0" fmla="*/ 590550 w 647700"/>
                  <a:gd name="connsiteY0" fmla="*/ 381000 h 438150"/>
                  <a:gd name="connsiteX1" fmla="*/ 57150 w 647700"/>
                  <a:gd name="connsiteY1" fmla="*/ 381000 h 438150"/>
                  <a:gd name="connsiteX2" fmla="*/ 57150 w 647700"/>
                  <a:gd name="connsiteY2" fmla="*/ 57150 h 438150"/>
                  <a:gd name="connsiteX3" fmla="*/ 590550 w 647700"/>
                  <a:gd name="connsiteY3" fmla="*/ 57150 h 438150"/>
                  <a:gd name="connsiteX4" fmla="*/ 590550 w 647700"/>
                  <a:gd name="connsiteY4" fmla="*/ 381000 h 438150"/>
                  <a:gd name="connsiteX5" fmla="*/ 647700 w 647700"/>
                  <a:gd name="connsiteY5" fmla="*/ 38100 h 438150"/>
                  <a:gd name="connsiteX6" fmla="*/ 609600 w 647700"/>
                  <a:gd name="connsiteY6" fmla="*/ 0 h 438150"/>
                  <a:gd name="connsiteX7" fmla="*/ 38100 w 647700"/>
                  <a:gd name="connsiteY7" fmla="*/ 0 h 438150"/>
                  <a:gd name="connsiteX8" fmla="*/ 0 w 647700"/>
                  <a:gd name="connsiteY8" fmla="*/ 38100 h 438150"/>
                  <a:gd name="connsiteX9" fmla="*/ 0 w 647700"/>
                  <a:gd name="connsiteY9" fmla="*/ 438150 h 438150"/>
                  <a:gd name="connsiteX10" fmla="*/ 647700 w 647700"/>
                  <a:gd name="connsiteY10" fmla="*/ 438150 h 438150"/>
                  <a:gd name="connsiteX11" fmla="*/ 647700 w 647700"/>
                  <a:gd name="connsiteY11" fmla="*/ 3810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38150">
                    <a:moveTo>
                      <a:pt x="590550" y="381000"/>
                    </a:moveTo>
                    <a:lnTo>
                      <a:pt x="57150" y="381000"/>
                    </a:lnTo>
                    <a:lnTo>
                      <a:pt x="57150" y="57150"/>
                    </a:lnTo>
                    <a:lnTo>
                      <a:pt x="590550" y="57150"/>
                    </a:lnTo>
                    <a:lnTo>
                      <a:pt x="590550" y="381000"/>
                    </a:lnTo>
                    <a:close/>
                    <a:moveTo>
                      <a:pt x="647700" y="38100"/>
                    </a:moveTo>
                    <a:cubicBezTo>
                      <a:pt x="647700" y="17145"/>
                      <a:pt x="630555" y="0"/>
                      <a:pt x="609600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438150"/>
                    </a:lnTo>
                    <a:lnTo>
                      <a:pt x="647700" y="438150"/>
                    </a:lnTo>
                    <a:lnTo>
                      <a:pt x="64770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038C473C-7401-4388-901B-B8008060F4B9}"/>
                  </a:ext>
                </a:extLst>
              </p:cNvPr>
              <p:cNvSpPr/>
              <p:nvPr/>
            </p:nvSpPr>
            <p:spPr>
              <a:xfrm>
                <a:off x="6285035" y="2115769"/>
                <a:ext cx="876300" cy="57150"/>
              </a:xfrm>
              <a:custGeom>
                <a:avLst/>
                <a:gdLst>
                  <a:gd name="connsiteX0" fmla="*/ 495300 w 876300"/>
                  <a:gd name="connsiteY0" fmla="*/ 0 h 57150"/>
                  <a:gd name="connsiteX1" fmla="*/ 495300 w 876300"/>
                  <a:gd name="connsiteY1" fmla="*/ 9525 h 57150"/>
                  <a:gd name="connsiteX2" fmla="*/ 485775 w 876300"/>
                  <a:gd name="connsiteY2" fmla="*/ 19050 h 57150"/>
                  <a:gd name="connsiteX3" fmla="*/ 390525 w 876300"/>
                  <a:gd name="connsiteY3" fmla="*/ 19050 h 57150"/>
                  <a:gd name="connsiteX4" fmla="*/ 381000 w 876300"/>
                  <a:gd name="connsiteY4" fmla="*/ 9525 h 57150"/>
                  <a:gd name="connsiteX5" fmla="*/ 381000 w 876300"/>
                  <a:gd name="connsiteY5" fmla="*/ 0 h 57150"/>
                  <a:gd name="connsiteX6" fmla="*/ 0 w 876300"/>
                  <a:gd name="connsiteY6" fmla="*/ 0 h 57150"/>
                  <a:gd name="connsiteX7" fmla="*/ 0 w 876300"/>
                  <a:gd name="connsiteY7" fmla="*/ 19050 h 57150"/>
                  <a:gd name="connsiteX8" fmla="*/ 38100 w 876300"/>
                  <a:gd name="connsiteY8" fmla="*/ 57150 h 57150"/>
                  <a:gd name="connsiteX9" fmla="*/ 838200 w 876300"/>
                  <a:gd name="connsiteY9" fmla="*/ 57150 h 57150"/>
                  <a:gd name="connsiteX10" fmla="*/ 876300 w 876300"/>
                  <a:gd name="connsiteY10" fmla="*/ 19050 h 57150"/>
                  <a:gd name="connsiteX11" fmla="*/ 876300 w 876300"/>
                  <a:gd name="connsiteY11" fmla="*/ 0 h 57150"/>
                  <a:gd name="connsiteX12" fmla="*/ 495300 w 876300"/>
                  <a:gd name="connsiteY12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300" h="57150">
                    <a:moveTo>
                      <a:pt x="495300" y="0"/>
                    </a:moveTo>
                    <a:lnTo>
                      <a:pt x="495300" y="9525"/>
                    </a:lnTo>
                    <a:cubicBezTo>
                      <a:pt x="495300" y="15240"/>
                      <a:pt x="491490" y="19050"/>
                      <a:pt x="485775" y="19050"/>
                    </a:cubicBezTo>
                    <a:lnTo>
                      <a:pt x="390525" y="19050"/>
                    </a:lnTo>
                    <a:cubicBezTo>
                      <a:pt x="384810" y="19050"/>
                      <a:pt x="381000" y="15240"/>
                      <a:pt x="381000" y="9525"/>
                    </a:cubicBezTo>
                    <a:lnTo>
                      <a:pt x="381000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0" y="40005"/>
                      <a:pt x="17145" y="57150"/>
                      <a:pt x="38100" y="57150"/>
                    </a:cubicBezTo>
                    <a:lnTo>
                      <a:pt x="838200" y="57150"/>
                    </a:lnTo>
                    <a:cubicBezTo>
                      <a:pt x="859155" y="57150"/>
                      <a:pt x="876300" y="40005"/>
                      <a:pt x="876300" y="19050"/>
                    </a:cubicBezTo>
                    <a:lnTo>
                      <a:pt x="876300" y="0"/>
                    </a:lnTo>
                    <a:lnTo>
                      <a:pt x="49530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7EF3F73-AF07-49B8-941C-E8CE9CD61144}"/>
              </a:ext>
            </a:extLst>
          </p:cNvPr>
          <p:cNvGrpSpPr/>
          <p:nvPr/>
        </p:nvGrpSpPr>
        <p:grpSpPr>
          <a:xfrm>
            <a:off x="1867217" y="3909618"/>
            <a:ext cx="996385" cy="660688"/>
            <a:chOff x="7824316" y="2870190"/>
            <a:chExt cx="2131506" cy="141336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BFB16D3-039C-4835-BD97-00A7D1E01169}"/>
                </a:ext>
              </a:extLst>
            </p:cNvPr>
            <p:cNvSpPr txBox="1"/>
            <p:nvPr/>
          </p:nvSpPr>
          <p:spPr>
            <a:xfrm>
              <a:off x="7948820" y="3697027"/>
              <a:ext cx="1882497" cy="5865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333333"/>
                  </a:solidFill>
                  <a:latin typeface="Helvetica Neue"/>
                </a:rPr>
                <a:t>DRF 3.11.1</a:t>
              </a:r>
              <a:endParaRPr lang="ko-KR" altLang="en-US" sz="900" dirty="0"/>
            </a:p>
          </p:txBody>
        </p:sp>
        <p:pic>
          <p:nvPicPr>
            <p:cNvPr id="1028" name="Picture 4" descr="Django Rest Framework 3 훑어보기">
              <a:extLst>
                <a:ext uri="{FF2B5EF4-FFF2-40B4-BE49-F238E27FC236}">
                  <a16:creationId xmlns:a16="http://schemas.microsoft.com/office/drawing/2014/main" id="{345C21A0-577C-4967-9575-961E5020D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4316" y="2870190"/>
              <a:ext cx="2131506" cy="941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57F9A2-8268-4944-B839-79FBC9F1C9D7}"/>
              </a:ext>
            </a:extLst>
          </p:cNvPr>
          <p:cNvSpPr/>
          <p:nvPr/>
        </p:nvSpPr>
        <p:spPr>
          <a:xfrm>
            <a:off x="413525" y="981325"/>
            <a:ext cx="15965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진행 완료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CC1B73-B85F-4B42-ADF7-46456B1E81E8}"/>
              </a:ext>
            </a:extLst>
          </p:cNvPr>
          <p:cNvSpPr txBox="1"/>
          <p:nvPr/>
        </p:nvSpPr>
        <p:spPr>
          <a:xfrm>
            <a:off x="2906326" y="5618913"/>
            <a:ext cx="2268195" cy="333617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40404"/>
                </a:solidFill>
              </a:rPr>
              <a:t>Version Update : Git hub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D0426D-D77D-41C4-9C21-DA86E7A5C478}"/>
              </a:ext>
            </a:extLst>
          </p:cNvPr>
          <p:cNvGrpSpPr/>
          <p:nvPr/>
        </p:nvGrpSpPr>
        <p:grpSpPr>
          <a:xfrm>
            <a:off x="1968609" y="4723193"/>
            <a:ext cx="751885" cy="801018"/>
            <a:chOff x="8192773" y="3565143"/>
            <a:chExt cx="751885" cy="8010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8F2430-22EB-4CF8-B173-2EA1E1B52AF0}"/>
                </a:ext>
              </a:extLst>
            </p:cNvPr>
            <p:cNvSpPr txBox="1"/>
            <p:nvPr/>
          </p:nvSpPr>
          <p:spPr>
            <a:xfrm>
              <a:off x="8192773" y="4091983"/>
              <a:ext cx="751885" cy="2741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333333"/>
                  </a:solidFill>
                  <a:latin typeface="Helvetica Neue"/>
                </a:rPr>
                <a:t>React 17.0</a:t>
              </a:r>
              <a:endParaRPr lang="ko-KR" altLang="en-US" sz="900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CA1E7C1-8B98-454A-A2BE-757EC7E0A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1073" y="3565143"/>
              <a:ext cx="475287" cy="607311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7CDD01A-219F-4E22-9EFC-FE57F2FCBDA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7" t="14784" r="8602" b="14587"/>
          <a:stretch/>
        </p:blipFill>
        <p:spPr>
          <a:xfrm>
            <a:off x="5144210" y="4380368"/>
            <a:ext cx="621086" cy="5911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345450-65DA-46FA-9424-F30C64A7D1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83" y="4057493"/>
            <a:ext cx="1363446" cy="298254"/>
          </a:xfrm>
          <a:prstGeom prst="rect">
            <a:avLst/>
          </a:prstGeom>
        </p:spPr>
      </p:pic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6F9C2AC-C475-4333-B9DF-208797ABD5FB}"/>
              </a:ext>
            </a:extLst>
          </p:cNvPr>
          <p:cNvCxnSpPr>
            <a:cxnSpLocks/>
            <a:stCxn id="44" idx="3"/>
            <a:endCxn id="1028" idx="0"/>
          </p:cNvCxnSpPr>
          <p:nvPr/>
        </p:nvCxnSpPr>
        <p:spPr>
          <a:xfrm rot="16200000" flipH="1">
            <a:off x="1775327" y="3319534"/>
            <a:ext cx="820653" cy="35951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DDF93DA-E810-4C7B-8D89-2175D4AEBEAA}"/>
              </a:ext>
            </a:extLst>
          </p:cNvPr>
          <p:cNvCxnSpPr>
            <a:cxnSpLocks/>
            <a:stCxn id="1028" idx="3"/>
            <a:endCxn id="20" idx="1"/>
          </p:cNvCxnSpPr>
          <p:nvPr/>
        </p:nvCxnSpPr>
        <p:spPr>
          <a:xfrm>
            <a:off x="2863602" y="4129653"/>
            <a:ext cx="487681" cy="7696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0ABD0A1-2A8D-41C0-A4A7-19F4E56D3994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2582196" y="4675964"/>
            <a:ext cx="2562014" cy="35088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EE20DA6C-D9B0-4EC0-A626-EF831AD32F9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4714729" y="4206620"/>
            <a:ext cx="429481" cy="4693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Python - Django : April 2015">
            <a:extLst>
              <a:ext uri="{FF2B5EF4-FFF2-40B4-BE49-F238E27FC236}">
                <a16:creationId xmlns:a16="http://schemas.microsoft.com/office/drawing/2014/main" id="{5221B15B-8B1A-46D9-AC5D-F95D732E2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365" y="265423"/>
            <a:ext cx="5221277" cy="316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8C0EEB-3399-494C-9C82-9296C43C28E0}"/>
              </a:ext>
            </a:extLst>
          </p:cNvPr>
          <p:cNvSpPr txBox="1"/>
          <p:nvPr/>
        </p:nvSpPr>
        <p:spPr>
          <a:xfrm>
            <a:off x="7118294" y="4250037"/>
            <a:ext cx="1125628" cy="4819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i="0" dirty="0">
                <a:solidFill>
                  <a:srgbClr val="333333"/>
                </a:solidFill>
                <a:effectLst/>
                <a:latin typeface="Helvetica Neue"/>
              </a:rPr>
              <a:t>193.122.101.173</a:t>
            </a:r>
          </a:p>
          <a:p>
            <a:pPr algn="ctr">
              <a:lnSpc>
                <a:spcPct val="150000"/>
              </a:lnSpc>
            </a:pPr>
            <a:r>
              <a:rPr lang="en-US" altLang="ko-KR" sz="900" i="0" dirty="0">
                <a:solidFill>
                  <a:srgbClr val="333333"/>
                </a:solidFill>
                <a:effectLst/>
                <a:latin typeface="Helvetica Neue"/>
              </a:rPr>
              <a:t>DNS Safenote.tk</a:t>
            </a:r>
            <a:endParaRPr lang="ko-KR" altLang="en-US" sz="9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BB0BCC1-33A6-4E22-AD0D-4E0946C55D0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7" y="3568751"/>
            <a:ext cx="506077" cy="50607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C52244A-EEDB-44A3-8BE2-5E400314CF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6502" y="2921194"/>
            <a:ext cx="1215784" cy="274178"/>
          </a:xfrm>
          <a:prstGeom prst="rect">
            <a:avLst/>
          </a:prstGeom>
        </p:spPr>
      </p:pic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71197904-5399-4A71-AA77-ADEED3A1B1C3}"/>
              </a:ext>
            </a:extLst>
          </p:cNvPr>
          <p:cNvSpPr/>
          <p:nvPr/>
        </p:nvSpPr>
        <p:spPr>
          <a:xfrm>
            <a:off x="5912022" y="3930162"/>
            <a:ext cx="928393" cy="546008"/>
          </a:xfrm>
          <a:custGeom>
            <a:avLst/>
            <a:gdLst>
              <a:gd name="connsiteX0" fmla="*/ 1283677 w 1283677"/>
              <a:gd name="connsiteY0" fmla="*/ 0 h 650630"/>
              <a:gd name="connsiteX1" fmla="*/ 0 w 1283677"/>
              <a:gd name="connsiteY1" fmla="*/ 650630 h 65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677" h="650630">
                <a:moveTo>
                  <a:pt x="1283677" y="0"/>
                </a:moveTo>
                <a:lnTo>
                  <a:pt x="0" y="650630"/>
                </a:lnTo>
              </a:path>
            </a:pathLst>
          </a:custGeom>
          <a:noFill/>
          <a:ln w="76200">
            <a:solidFill>
              <a:srgbClr val="76717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F50B243-D9C3-4530-AF5A-47B7DC59FEA2}"/>
              </a:ext>
            </a:extLst>
          </p:cNvPr>
          <p:cNvGrpSpPr/>
          <p:nvPr/>
        </p:nvGrpSpPr>
        <p:grpSpPr>
          <a:xfrm>
            <a:off x="6663860" y="3381647"/>
            <a:ext cx="1024321" cy="968041"/>
            <a:chOff x="5514074" y="2939244"/>
            <a:chExt cx="1024321" cy="96804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CC47A9D-72AB-4D4A-84D6-00CFFD1F6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4942" b="92151" l="8242" r="90385">
                          <a14:foregroundMark x1="28297" y1="30814" x2="80220" y2="71802"/>
                          <a14:foregroundMark x1="36538" y1="30814" x2="26923" y2="61628"/>
                          <a14:foregroundMark x1="26923" y1="61628" x2="28022" y2="62791"/>
                          <a14:foregroundMark x1="30220" y1="58721" x2="54396" y2="72965"/>
                          <a14:foregroundMark x1="54396" y1="72965" x2="54396" y2="75291"/>
                          <a14:foregroundMark x1="51099" y1="77035" x2="70055" y2="58721"/>
                          <a14:foregroundMark x1="66484" y1="35174" x2="70055" y2="50872"/>
                          <a14:foregroundMark x1="70055" y1="50872" x2="69505" y2="60465"/>
                          <a14:foregroundMark x1="36264" y1="34593" x2="65385" y2="31686"/>
                          <a14:foregroundMark x1="65385" y1="31686" x2="66484" y2="34302"/>
                          <a14:foregroundMark x1="44505" y1="56977" x2="65110" y2="36628"/>
                          <a14:foregroundMark x1="65110" y1="36628" x2="65385" y2="34302"/>
                          <a14:foregroundMark x1="35440" y1="63081" x2="51374" y2="74709"/>
                          <a14:foregroundMark x1="37363" y1="38953" x2="50824" y2="72674"/>
                          <a14:foregroundMark x1="47802" y1="55814" x2="63187" y2="55814"/>
                          <a14:foregroundMark x1="63187" y1="55814" x2="68956" y2="58430"/>
                          <a14:foregroundMark x1="47253" y1="4942" x2="50000" y2="4942"/>
                          <a14:foregroundMark x1="89835" y1="52907" x2="90385" y2="44186"/>
                          <a14:foregroundMark x1="8242" y1="56686" x2="8791" y2="45349"/>
                          <a14:foregroundMark x1="43407" y1="92151" x2="53846" y2="9157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4074" y="2939244"/>
              <a:ext cx="1024321" cy="96804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80D7BBA-BB2F-4B5F-9916-D33C1BAFA831}"/>
                </a:ext>
              </a:extLst>
            </p:cNvPr>
            <p:cNvSpPr txBox="1"/>
            <p:nvPr/>
          </p:nvSpPr>
          <p:spPr>
            <a:xfrm>
              <a:off x="5795636" y="2951140"/>
              <a:ext cx="507487" cy="313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>
                  <a:solidFill>
                    <a:schemeClr val="bg1"/>
                  </a:solidFill>
                </a:rPr>
                <a:t>VCN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D7EFF70-2EAC-457B-AA31-F397BA37E9F5}"/>
              </a:ext>
            </a:extLst>
          </p:cNvPr>
          <p:cNvSpPr txBox="1"/>
          <p:nvPr/>
        </p:nvSpPr>
        <p:spPr>
          <a:xfrm>
            <a:off x="7712494" y="3110335"/>
            <a:ext cx="2083801" cy="37388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i="0" dirty="0">
                <a:solidFill>
                  <a:srgbClr val="333333"/>
                </a:solidFill>
                <a:effectLst/>
                <a:latin typeface="+mn-ea"/>
              </a:rPr>
              <a:t>https://Safenote.tk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244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A44418-6E07-47E6-8219-BD9239D91983}"/>
              </a:ext>
            </a:extLst>
          </p:cNvPr>
          <p:cNvSpPr/>
          <p:nvPr/>
        </p:nvSpPr>
        <p:spPr>
          <a:xfrm>
            <a:off x="606668" y="468948"/>
            <a:ext cx="371914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( DB /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Restfull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BD4EB0-853D-4879-B7B8-81DE6219F833}"/>
              </a:ext>
            </a:extLst>
          </p:cNvPr>
          <p:cNvSpPr/>
          <p:nvPr/>
        </p:nvSpPr>
        <p:spPr>
          <a:xfrm>
            <a:off x="426107" y="1013948"/>
            <a:ext cx="15965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진행 중</a:t>
            </a:r>
            <a:endParaRPr lang="en-US" altLang="ko-KR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7B08A0-646D-41DB-A3FE-83127384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9" y="1418142"/>
            <a:ext cx="3132242" cy="50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5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D01411-6B90-4269-AD75-FCBB00D5A55C}"/>
              </a:ext>
            </a:extLst>
          </p:cNvPr>
          <p:cNvSpPr/>
          <p:nvPr/>
        </p:nvSpPr>
        <p:spPr>
          <a:xfrm>
            <a:off x="606668" y="468948"/>
            <a:ext cx="517867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Design ( React 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46D302-DA97-4BC5-8796-DF7B9E49F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4" b="2471"/>
          <a:stretch/>
        </p:blipFill>
        <p:spPr>
          <a:xfrm>
            <a:off x="1515574" y="1130857"/>
            <a:ext cx="9504851" cy="534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2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D01411-6B90-4269-AD75-FCBB00D5A55C}"/>
              </a:ext>
            </a:extLst>
          </p:cNvPr>
          <p:cNvSpPr/>
          <p:nvPr/>
        </p:nvSpPr>
        <p:spPr>
          <a:xfrm>
            <a:off x="606668" y="468948"/>
            <a:ext cx="517867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Design ( React 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061ACB-5814-48B5-B432-7D3A0C54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" y="0"/>
            <a:ext cx="12056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4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A44418-6E07-47E6-8219-BD9239D91983}"/>
              </a:ext>
            </a:extLst>
          </p:cNvPr>
          <p:cNvSpPr/>
          <p:nvPr/>
        </p:nvSpPr>
        <p:spPr>
          <a:xfrm>
            <a:off x="606668" y="468948"/>
            <a:ext cx="708660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( DB /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Restfull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), Server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B87498F-2611-4FF6-A431-6906C4BCB8A7}"/>
              </a:ext>
            </a:extLst>
          </p:cNvPr>
          <p:cNvSpPr/>
          <p:nvPr/>
        </p:nvSpPr>
        <p:spPr>
          <a:xfrm>
            <a:off x="1257300" y="3141579"/>
            <a:ext cx="4070839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√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CSV,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엑셀파일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DB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삽입기능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(DRF)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√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API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서비스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√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DNS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세팅 완료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√ </a:t>
            </a:r>
            <a:r>
              <a:rPr lang="ko-KR" altLang="en-US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앱서버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(GUNICORN)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5BF5453-6B43-4485-8463-8661F2544B70}"/>
              </a:ext>
            </a:extLst>
          </p:cNvPr>
          <p:cNvSpPr/>
          <p:nvPr/>
        </p:nvSpPr>
        <p:spPr>
          <a:xfrm>
            <a:off x="6553202" y="3141579"/>
            <a:ext cx="426133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ㆍ웹서버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(NGINX)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세팅 작업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ㆍ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DB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데이터 삽입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935EE8-36BD-4F4F-B01E-1438EA06D4E4}"/>
              </a:ext>
            </a:extLst>
          </p:cNvPr>
          <p:cNvSpPr/>
          <p:nvPr/>
        </p:nvSpPr>
        <p:spPr>
          <a:xfrm>
            <a:off x="2620818" y="2235764"/>
            <a:ext cx="15965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진행 완료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5BA6287-BBF1-42EF-AEFD-673919AA88BB}"/>
              </a:ext>
            </a:extLst>
          </p:cNvPr>
          <p:cNvSpPr/>
          <p:nvPr/>
        </p:nvSpPr>
        <p:spPr>
          <a:xfrm>
            <a:off x="7090242" y="2247693"/>
            <a:ext cx="159655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진행 중</a:t>
            </a:r>
            <a:endParaRPr lang="en-US" altLang="ko-KR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75E8C5A-AE12-4811-8115-0168061221B3}"/>
              </a:ext>
            </a:extLst>
          </p:cNvPr>
          <p:cNvSpPr/>
          <p:nvPr/>
        </p:nvSpPr>
        <p:spPr>
          <a:xfrm>
            <a:off x="606668" y="468948"/>
            <a:ext cx="620737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( Google map API / React 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77B51-6626-4F2A-B11E-21641B5769FA}"/>
              </a:ext>
            </a:extLst>
          </p:cNvPr>
          <p:cNvSpPr/>
          <p:nvPr/>
        </p:nvSpPr>
        <p:spPr>
          <a:xfrm>
            <a:off x="1547446" y="2438195"/>
            <a:ext cx="4378569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√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GPS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모듈활용 정책 업그레이드에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따른 보안코드 작성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√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https(SSL)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활용 테스트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  -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FireBASE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기반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√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home, subpage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레이아웃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42FD00-7B6A-4F41-AB7B-FEE55B2D6468}"/>
              </a:ext>
            </a:extLst>
          </p:cNvPr>
          <p:cNvSpPr/>
          <p:nvPr/>
        </p:nvSpPr>
        <p:spPr>
          <a:xfrm>
            <a:off x="6553202" y="2438195"/>
            <a:ext cx="4261338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ㆍ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React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모듈화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ㆍ코드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정리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ㆍ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DB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데이터 연동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ㆍ안정화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테스트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ㆍ마커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경로 다중 표시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ㆍ검색기능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업그레이드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검색 → 마킹 → 지도이동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ㆍ세부페이지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디자인 마무리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ㆍ공지사항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기관목록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287E85-8848-4A25-8641-946F66E0DDE5}"/>
              </a:ext>
            </a:extLst>
          </p:cNvPr>
          <p:cNvSpPr/>
          <p:nvPr/>
        </p:nvSpPr>
        <p:spPr>
          <a:xfrm>
            <a:off x="2620818" y="1532380"/>
            <a:ext cx="15965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진행 완료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9CBF12-A543-4C47-856E-56A63F329447}"/>
              </a:ext>
            </a:extLst>
          </p:cNvPr>
          <p:cNvSpPr/>
          <p:nvPr/>
        </p:nvSpPr>
        <p:spPr>
          <a:xfrm>
            <a:off x="7090242" y="1544309"/>
            <a:ext cx="159655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진행 중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843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#IMPORT </a:t>
            </a:r>
          </a:p>
          <a:p>
            <a:r>
              <a:rPr lang="en-US" altLang="ko-KR" sz="900" kern="0" dirty="0">
                <a:solidFill>
                  <a:srgbClr val="7C97C2"/>
                </a:solidFill>
              </a:rPr>
              <a:t>Overseas Emergency Contact Network</a:t>
            </a:r>
            <a:endParaRPr lang="en-US" altLang="ko-KR" sz="9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717800" y="1228725"/>
            <a:ext cx="7870621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0" y="2726933"/>
            <a:ext cx="12192000" cy="18619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800" b="1" kern="0" dirty="0">
                <a:ln w="12700">
                  <a:noFill/>
                </a:ln>
                <a:solidFill>
                  <a:srgbClr val="7C97C2"/>
                </a:solidFill>
                <a:hlinkClick r:id="rId3"/>
              </a:rPr>
              <a:t>SafeNote</a:t>
            </a:r>
            <a:endParaRPr lang="en-US" altLang="ko-KR" sz="8800" b="1" kern="0" dirty="0">
              <a:ln w="12700">
                <a:noFill/>
              </a:ln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#IMPORT </a:t>
            </a:r>
          </a:p>
          <a:p>
            <a:r>
              <a:rPr lang="en-US" altLang="ko-KR" sz="900" kern="0" dirty="0">
                <a:solidFill>
                  <a:srgbClr val="7C97C2"/>
                </a:solidFill>
              </a:rPr>
              <a:t>Overseas Emergency Contact Network</a:t>
            </a:r>
            <a:endParaRPr lang="en-US" altLang="ko-KR" sz="9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717800" y="1228725"/>
            <a:ext cx="7870621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0" y="2726933"/>
            <a:ext cx="12192000" cy="18619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800" b="1" kern="0" dirty="0">
                <a:ln w="12700">
                  <a:noFill/>
                </a:ln>
                <a:solidFill>
                  <a:srgbClr val="7C97C2"/>
                </a:solidFill>
              </a:rPr>
              <a:t>Q</a:t>
            </a:r>
            <a:r>
              <a:rPr lang="ko-KR" altLang="en-US" sz="8800" b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  <a:r>
              <a:rPr lang="en-US" altLang="ko-KR" sz="8800" b="1" kern="0" dirty="0">
                <a:ln w="12700">
                  <a:noFill/>
                </a:ln>
                <a:solidFill>
                  <a:srgbClr val="7C97C2"/>
                </a:solidFill>
              </a:rPr>
              <a:t>&amp;</a:t>
            </a:r>
            <a:r>
              <a:rPr lang="ko-KR" altLang="en-US" sz="8800" b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  <a:r>
              <a:rPr lang="en-US" altLang="ko-KR" sz="8800" b="1" kern="0" dirty="0">
                <a:ln w="12700">
                  <a:noFill/>
                </a:ln>
                <a:solidFill>
                  <a:srgbClr val="7C97C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820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214</Words>
  <Application>Microsoft Office PowerPoint</Application>
  <PresentationFormat>와이드스크린</PresentationFormat>
  <Paragraphs>58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Helvetica Neue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ASIA_06</cp:lastModifiedBy>
  <cp:revision>155</cp:revision>
  <dcterms:created xsi:type="dcterms:W3CDTF">2020-10-01T01:25:49Z</dcterms:created>
  <dcterms:modified xsi:type="dcterms:W3CDTF">2020-11-20T06:15:04Z</dcterms:modified>
  <cp:version/>
</cp:coreProperties>
</file>